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08393-203A-4CF2-A2D3-3C7FCBFAD975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FBBEF-2E75-4A50-AA98-507489E21E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69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BBEF-2E75-4A50-AA98-507489E21E5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272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800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428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01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73802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668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989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479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6255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040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60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717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579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212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330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521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134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79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115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856369"/>
            <a:ext cx="7838688" cy="147218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Технологическая карта НОД</a:t>
            </a:r>
            <a:br>
              <a:rPr lang="ru-RU" sz="3600" dirty="0" smtClean="0"/>
            </a:br>
            <a:r>
              <a:rPr lang="ru-RU" sz="3600" dirty="0" smtClean="0"/>
              <a:t>по развитию лексико-грамматической стороны речи</a:t>
            </a:r>
            <a:r>
              <a:rPr lang="en-US" sz="3600" dirty="0" smtClean="0"/>
              <a:t> </a:t>
            </a:r>
            <a:r>
              <a:rPr lang="ru-RU" sz="3600" dirty="0" smtClean="0"/>
              <a:t>для детей второй </a:t>
            </a:r>
            <a:r>
              <a:rPr lang="ru-RU" sz="3600" dirty="0" err="1" smtClean="0"/>
              <a:t>младшейгруппы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2519" y="3328553"/>
            <a:ext cx="8774792" cy="396044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</a:t>
            </a:r>
          </a:p>
          <a:p>
            <a:r>
              <a:rPr lang="ru-RU" sz="2800" dirty="0" smtClean="0"/>
              <a:t>                          Тема: «Домашние птицы»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1800" dirty="0" smtClean="0"/>
              <a:t>© </a:t>
            </a:r>
            <a:r>
              <a:rPr lang="ru-RU" sz="1800" dirty="0" err="1" smtClean="0"/>
              <a:t>Болгова</a:t>
            </a:r>
            <a:r>
              <a:rPr lang="ru-RU" sz="1800" dirty="0" smtClean="0"/>
              <a:t> Ю.С.., </a:t>
            </a:r>
            <a:r>
              <a:rPr lang="ru-RU" sz="1800" dirty="0"/>
              <a:t>ГАПОУ СО «СОПК», г. Екатеринбург, 2020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1203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1616" y="476672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Анализ ситуации</a:t>
            </a:r>
            <a:br>
              <a:rPr lang="ru-RU" sz="3600" dirty="0" smtClean="0"/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1977" y="1546441"/>
            <a:ext cx="7746064" cy="52326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Образовательная область – речевое развитие, задача области – развитие грамматического строя речи детей младшего дошкольного возраста.</a:t>
            </a:r>
          </a:p>
          <a:p>
            <a:pPr lvl="0">
              <a:buClr>
                <a:srgbClr val="3891A7"/>
              </a:buClr>
            </a:pPr>
            <a:r>
              <a:rPr lang="ru-RU" sz="2400" dirty="0" smtClean="0"/>
              <a:t>Образовательная программа «От рождения до школы» Н. Е. </a:t>
            </a:r>
            <a:r>
              <a:rPr lang="ru-RU" sz="2400" dirty="0" err="1" smtClean="0"/>
              <a:t>Вераксы</a:t>
            </a:r>
            <a:endParaRPr lang="ru-RU" sz="2400" dirty="0" smtClean="0">
              <a:solidFill>
                <a:prstClr val="black"/>
              </a:solidFill>
            </a:endParaRPr>
          </a:p>
          <a:p>
            <a:pPr lvl="0">
              <a:buClr>
                <a:srgbClr val="3891A7"/>
              </a:buClr>
            </a:pPr>
            <a:r>
              <a:rPr lang="ru-RU" sz="2400" dirty="0" smtClean="0">
                <a:solidFill>
                  <a:prstClr val="black"/>
                </a:solidFill>
              </a:rPr>
              <a:t>Методическое пособие – В.В. Гербовой «Занятие по развитию речи во второй младшей группе детского сада».</a:t>
            </a:r>
            <a:endParaRPr lang="ru-RU" sz="2400" dirty="0">
              <a:solidFill>
                <a:prstClr val="black"/>
              </a:solidFill>
            </a:endParaRPr>
          </a:p>
          <a:p>
            <a:pPr lvl="0">
              <a:buClr>
                <a:srgbClr val="3891A7"/>
              </a:buClr>
            </a:pPr>
            <a:r>
              <a:rPr lang="ru-RU" sz="2400" dirty="0" smtClean="0">
                <a:solidFill>
                  <a:prstClr val="black"/>
                </a:solidFill>
              </a:rPr>
              <a:t>Интернет источники (название сайта) </a:t>
            </a:r>
            <a:r>
              <a:rPr lang="en-US" sz="2400" dirty="0" smtClean="0">
                <a:solidFill>
                  <a:prstClr val="black"/>
                </a:solidFill>
              </a:rPr>
              <a:t>www.maam.ru</a:t>
            </a:r>
            <a:endParaRPr lang="ru-RU" sz="2400" dirty="0">
              <a:solidFill>
                <a:prstClr val="black"/>
              </a:solidFill>
            </a:endParaRPr>
          </a:p>
          <a:p>
            <a:pPr marL="82296" indent="0">
              <a:buNone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453336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©</a:t>
            </a:r>
            <a:r>
              <a:rPr lang="ru-RU" dirty="0" err="1" smtClean="0"/>
              <a:t>Болгова</a:t>
            </a:r>
            <a:r>
              <a:rPr lang="ru-RU" dirty="0" smtClean="0"/>
              <a:t> Ю.С ., </a:t>
            </a:r>
            <a:r>
              <a:rPr lang="ru-RU" dirty="0"/>
              <a:t>ГАПОУ СО «СОПК», г. Екатеринбург, 2020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12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Целеполагание занятия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8172400" cy="5517232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/>
              <a:t>Цель: формирование лексико-грамматического строя </a:t>
            </a:r>
            <a:r>
              <a:rPr lang="ru-RU" sz="2800" dirty="0" smtClean="0"/>
              <a:t>речи.</a:t>
            </a:r>
          </a:p>
          <a:p>
            <a:r>
              <a:rPr lang="ru-RU" sz="2800" dirty="0" smtClean="0"/>
              <a:t>Задачи: </a:t>
            </a:r>
          </a:p>
          <a:p>
            <a:r>
              <a:rPr lang="ru-RU" sz="2800" u="sng" dirty="0"/>
              <a:t>Образовательные</a:t>
            </a:r>
            <a:r>
              <a:rPr lang="ru-RU" sz="2800" dirty="0"/>
              <a:t>: Продолжать учить детей согласовывать прилагательные с существительными в винительном падеже. Помогать детям употреблять в речи имена существительные в форме единственного и множественного числа, обозначающие животных и их детенышей. Продолжать учить детей употреблять существительные с предлогами (в, на, под, за, около).</a:t>
            </a:r>
          </a:p>
          <a:p>
            <a:r>
              <a:rPr lang="ru-RU" sz="2800" u="sng" dirty="0"/>
              <a:t>Воспитательные</a:t>
            </a:r>
            <a:r>
              <a:rPr lang="ru-RU" sz="2800" dirty="0"/>
              <a:t>: Воспитывать самостоятельность, желание помогать, любовь и заботу о домашних животных.</a:t>
            </a:r>
          </a:p>
          <a:p>
            <a:r>
              <a:rPr lang="ru-RU" sz="2800" u="sng" dirty="0"/>
              <a:t>Развивающие</a:t>
            </a:r>
            <a:r>
              <a:rPr lang="ru-RU" sz="2800" dirty="0"/>
              <a:t>: Развитие умения отвечать на вопрос полной фразой. Развитие зрительного восприятия, внимания, мышления. </a:t>
            </a:r>
          </a:p>
          <a:p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23998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Целеполагание занятия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8953" y="1556792"/>
            <a:ext cx="8172400" cy="55172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Планируемые результаты: </a:t>
            </a:r>
          </a:p>
          <a:p>
            <a:r>
              <a:rPr lang="ru-RU" sz="2800" dirty="0" smtClean="0"/>
              <a:t>Дидактические принципы: пояснение, повторение, создание проблемной ситуации, вопросы подсказывающего характера.</a:t>
            </a:r>
          </a:p>
          <a:p>
            <a:r>
              <a:rPr lang="ru-RU" sz="2800" dirty="0" smtClean="0"/>
              <a:t>Разучивание </a:t>
            </a:r>
            <a:r>
              <a:rPr lang="ru-RU" sz="2800" dirty="0" err="1"/>
              <a:t>физминутки</a:t>
            </a:r>
            <a:r>
              <a:rPr lang="ru-RU" sz="2800" dirty="0"/>
              <a:t> «Вышла курочка гулять», познакомить с названием детенышей домашних птиц, их повадками.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80533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Поэтапный анализ занятия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340768"/>
            <a:ext cx="7498080" cy="4800600"/>
          </a:xfrm>
        </p:spPr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Организационно-мотивационный этап</a:t>
            </a:r>
          </a:p>
          <a:p>
            <a:pPr marL="82296" indent="0">
              <a:buNone/>
            </a:pPr>
            <a:endParaRPr lang="ru-RU" sz="3300" dirty="0" smtClean="0">
              <a:solidFill>
                <a:srgbClr val="FF0000"/>
              </a:solidFill>
            </a:endParaRPr>
          </a:p>
          <a:p>
            <a:r>
              <a:rPr lang="ru-RU" sz="4100" dirty="0"/>
              <a:t>Задача: Организация направленного внимания и формирование интереса у детей к теме </a:t>
            </a:r>
            <a:r>
              <a:rPr lang="ru-RU" sz="4100" dirty="0" smtClean="0"/>
              <a:t>занятия. </a:t>
            </a:r>
            <a:endParaRPr lang="ru-RU" sz="4100" dirty="0"/>
          </a:p>
          <a:p>
            <a:r>
              <a:rPr lang="ru-RU" sz="4100" dirty="0" smtClean="0"/>
              <a:t>Форма организации – фронтальная.</a:t>
            </a:r>
          </a:p>
          <a:p>
            <a:r>
              <a:rPr lang="ru-RU" sz="4100" dirty="0"/>
              <a:t>Сюрпризный </a:t>
            </a:r>
            <a:r>
              <a:rPr lang="ru-RU" sz="4100" dirty="0" smtClean="0"/>
              <a:t>момент.</a:t>
            </a:r>
          </a:p>
          <a:p>
            <a:r>
              <a:rPr lang="ru-RU" sz="4100" dirty="0"/>
              <a:t>Оборудование: игрушка – </a:t>
            </a:r>
            <a:r>
              <a:rPr lang="ru-RU" sz="4100" dirty="0" smtClean="0"/>
              <a:t>курица, аудиозапись голосов птиц.</a:t>
            </a:r>
            <a:endParaRPr lang="ru-RU" sz="4100" dirty="0"/>
          </a:p>
          <a:p>
            <a:r>
              <a:rPr lang="ru-RU" sz="4100" dirty="0"/>
              <a:t>Результат: </a:t>
            </a:r>
            <a:r>
              <a:rPr lang="ru-RU" sz="4100" dirty="0" smtClean="0"/>
              <a:t>дети </a:t>
            </a:r>
            <a:r>
              <a:rPr lang="ru-RU" sz="4100" dirty="0"/>
              <a:t>настроены на общение с педагогом и Курочкой.</a:t>
            </a:r>
          </a:p>
        </p:txBody>
      </p:sp>
    </p:spTree>
    <p:extLst>
      <p:ext uri="{BB962C8B-B14F-4D97-AF65-F5344CB8AC3E}">
        <p14:creationId xmlns:p14="http://schemas.microsoft.com/office/powerpoint/2010/main" val="99077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66120" cy="45719"/>
          </a:xfrm>
        </p:spPr>
        <p:txBody>
          <a:bodyPr>
            <a:normAutofit fontScale="90000"/>
          </a:bodyPr>
          <a:lstStyle/>
          <a:p>
            <a:endParaRPr lang="ru-RU" sz="36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786112" cy="4968552"/>
          </a:xfrm>
        </p:spPr>
        <p:txBody>
          <a:bodyPr>
            <a:normAutofit fontScale="55000" lnSpcReduction="20000"/>
          </a:bodyPr>
          <a:lstStyle/>
          <a:p>
            <a:pPr marL="82296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Основной этап (подэтапы)</a:t>
            </a:r>
          </a:p>
          <a:p>
            <a:pPr marL="82296" indent="0">
              <a:buNone/>
            </a:pPr>
            <a:endParaRPr lang="ru-RU" sz="3300" dirty="0" smtClean="0">
              <a:solidFill>
                <a:srgbClr val="FF0000"/>
              </a:solidFill>
            </a:endParaRPr>
          </a:p>
          <a:p>
            <a:r>
              <a:rPr lang="ru-RU" sz="4100" dirty="0"/>
              <a:t>Задачи: Создание проблемной ситуации, формулировка проблемы в доступной для детей форме; </a:t>
            </a:r>
            <a:r>
              <a:rPr lang="ru-RU" sz="4100" dirty="0" smtClean="0"/>
              <a:t>обобщение определенного </a:t>
            </a:r>
            <a:r>
              <a:rPr lang="ru-RU" sz="4100" dirty="0"/>
              <a:t>объема знаний и представлений о домашних птицах; Овладение действиями, способами решения </a:t>
            </a:r>
            <a:r>
              <a:rPr lang="ru-RU" sz="4100" dirty="0" smtClean="0"/>
              <a:t>проблемы. </a:t>
            </a:r>
          </a:p>
          <a:p>
            <a:r>
              <a:rPr lang="ru-RU" sz="4100" dirty="0" smtClean="0"/>
              <a:t>Рассматривание </a:t>
            </a:r>
            <a:r>
              <a:rPr lang="ru-RU" sz="4100" dirty="0"/>
              <a:t>иллюстрации, </a:t>
            </a:r>
            <a:r>
              <a:rPr lang="ru-RU" sz="4100" dirty="0" smtClean="0"/>
              <a:t>упражнения, дидактическая игра.  </a:t>
            </a:r>
            <a:endParaRPr lang="ru-RU" sz="4100" dirty="0"/>
          </a:p>
          <a:p>
            <a:r>
              <a:rPr lang="ru-RU" sz="4100" dirty="0" smtClean="0"/>
              <a:t>Картинки </a:t>
            </a:r>
            <a:r>
              <a:rPr lang="ru-RU" sz="4100" dirty="0"/>
              <a:t>дом. птиц, игрушка – курица, сюжетная картинка «Птичий двор», фрагменты картинки для игры «подзорная труба</a:t>
            </a:r>
            <a:r>
              <a:rPr lang="ru-RU" sz="4100" dirty="0" smtClean="0"/>
              <a:t>».</a:t>
            </a:r>
            <a:endParaRPr lang="ru-RU" sz="4100" dirty="0"/>
          </a:p>
          <a:p>
            <a:endParaRPr lang="ru-RU" sz="4100" dirty="0"/>
          </a:p>
        </p:txBody>
      </p:sp>
    </p:spTree>
    <p:extLst>
      <p:ext uri="{BB962C8B-B14F-4D97-AF65-F5344CB8AC3E}">
        <p14:creationId xmlns:p14="http://schemas.microsoft.com/office/powerpoint/2010/main" val="48898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rgbClr val="4F271C">
                    <a:satMod val="130000"/>
                  </a:srgbClr>
                </a:solidFill>
              </a:rPr>
              <a:t>Поэтапный анализ занятия</a:t>
            </a:r>
            <a:endParaRPr lang="ru-RU" sz="4400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2296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Заключительный этап</a:t>
            </a:r>
          </a:p>
          <a:p>
            <a:pPr marL="82296" indent="0">
              <a:buNone/>
            </a:pPr>
            <a:endParaRPr lang="ru-RU" sz="3300" dirty="0" smtClean="0">
              <a:solidFill>
                <a:srgbClr val="FF0000"/>
              </a:solidFill>
            </a:endParaRPr>
          </a:p>
          <a:p>
            <a:r>
              <a:rPr lang="ru-RU" sz="4100" dirty="0"/>
              <a:t>Задачи: Подведение итогов деятельности, обобщение полученного опыта, формирование элементарных навыков </a:t>
            </a:r>
            <a:r>
              <a:rPr lang="ru-RU" sz="4100" dirty="0" smtClean="0"/>
              <a:t>самооценки.</a:t>
            </a:r>
          </a:p>
          <a:p>
            <a:r>
              <a:rPr lang="ru-RU" sz="4100" dirty="0" smtClean="0"/>
              <a:t> Вопросы, поощрение.</a:t>
            </a:r>
            <a:endParaRPr lang="ru-RU" sz="4100" dirty="0" smtClean="0">
              <a:solidFill>
                <a:prstClr val="black"/>
              </a:solidFill>
            </a:endParaRPr>
          </a:p>
          <a:p>
            <a:r>
              <a:rPr lang="ru-RU" sz="4100" dirty="0" smtClean="0"/>
              <a:t>Результат</a:t>
            </a:r>
            <a:r>
              <a:rPr lang="ru-RU" sz="4100" dirty="0"/>
              <a:t>: </a:t>
            </a:r>
            <a:r>
              <a:rPr lang="ru-RU" sz="4100" dirty="0" smtClean="0"/>
              <a:t>употребляют в речи существительные с предлогами. </a:t>
            </a:r>
          </a:p>
          <a:p>
            <a:endParaRPr lang="ru-RU" sz="4100" dirty="0"/>
          </a:p>
        </p:txBody>
      </p:sp>
    </p:spTree>
    <p:extLst>
      <p:ext uri="{BB962C8B-B14F-4D97-AF65-F5344CB8AC3E}">
        <p14:creationId xmlns:p14="http://schemas.microsoft.com/office/powerpoint/2010/main" val="6192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7498080" cy="1143000"/>
          </a:xfrm>
        </p:spPr>
        <p:txBody>
          <a:bodyPr>
            <a:noAutofit/>
          </a:bodyPr>
          <a:lstStyle/>
          <a:p>
            <a:r>
              <a:rPr lang="ru-RU" sz="3600" dirty="0"/>
              <a:t>Использование образовательных технологий: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00808"/>
            <a:ext cx="7890080" cy="5410200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400" b="1" dirty="0" err="1" smtClean="0"/>
              <a:t>Здоровьесберегащих</a:t>
            </a:r>
            <a:r>
              <a:rPr lang="ru-RU" sz="2400" dirty="0" smtClean="0"/>
              <a:t> </a:t>
            </a:r>
            <a:r>
              <a:rPr lang="ru-RU" sz="2400" dirty="0"/>
              <a:t>– физкультминутка «Вышла курочка гулять</a:t>
            </a:r>
            <a:r>
              <a:rPr lang="ru-RU" sz="2400" dirty="0" smtClean="0"/>
              <a:t>».</a:t>
            </a:r>
            <a:endParaRPr lang="ru-RU" sz="2400" dirty="0"/>
          </a:p>
          <a:p>
            <a:pPr>
              <a:buFontTx/>
              <a:buChar char="-"/>
            </a:pPr>
            <a:r>
              <a:rPr lang="ru-RU" sz="2400" b="1" dirty="0" smtClean="0"/>
              <a:t>Игровых</a:t>
            </a:r>
            <a:r>
              <a:rPr lang="ru-RU" sz="2400" dirty="0" smtClean="0"/>
              <a:t>: игровых приемов, приемов привлечения внимания (сюрпризный момент), активизации речи, создание проблемной, игровой ситуации. </a:t>
            </a:r>
          </a:p>
        </p:txBody>
      </p:sp>
    </p:spTree>
    <p:extLst>
      <p:ext uri="{BB962C8B-B14F-4D97-AF65-F5344CB8AC3E}">
        <p14:creationId xmlns:p14="http://schemas.microsoft.com/office/powerpoint/2010/main" val="35471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394</TotalTime>
  <Words>412</Words>
  <Application>Microsoft Office PowerPoint</Application>
  <PresentationFormat>Экран (4:3)</PresentationFormat>
  <Paragraphs>47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Wingdings 3</vt:lpstr>
      <vt:lpstr>Ион</vt:lpstr>
      <vt:lpstr>Технологическая карта НОД по развитию лексико-грамматической стороны речи для детей второй младшейгруппы</vt:lpstr>
      <vt:lpstr>Анализ ситуации </vt:lpstr>
      <vt:lpstr>Целеполагание занятия</vt:lpstr>
      <vt:lpstr>Целеполагание занятия</vt:lpstr>
      <vt:lpstr>Поэтапный анализ занятия</vt:lpstr>
      <vt:lpstr>Презентация PowerPoint</vt:lpstr>
      <vt:lpstr>Поэтапный анализ занятия</vt:lpstr>
      <vt:lpstr>Использование образовательных технологий: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Интегрированная НОД по развитию речи  для детей старшей группы</dc:title>
  <dc:creator>admin</dc:creator>
  <cp:lastModifiedBy>Пользователь</cp:lastModifiedBy>
  <cp:revision>32</cp:revision>
  <dcterms:created xsi:type="dcterms:W3CDTF">2020-05-25T19:57:24Z</dcterms:created>
  <dcterms:modified xsi:type="dcterms:W3CDTF">2020-12-03T04:25:55Z</dcterms:modified>
</cp:coreProperties>
</file>