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68" r:id="rId3"/>
    <p:sldId id="269" r:id="rId4"/>
    <p:sldId id="270" r:id="rId5"/>
    <p:sldId id="271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250E3-148B-4715-9CE4-17FB5CD06224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6C102-26A9-4CE6-AAF4-77AA047D47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8944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613B55F-786F-47E8-A520-8DAC61EAC75E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E9C3B5C-05A9-417A-9898-AF2AE046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videoplayback%20(1)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552" y="3789040"/>
            <a:ext cx="6400800" cy="1600200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Подготовили:</a:t>
            </a:r>
          </a:p>
          <a:p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воспитатели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 МБДОУ №40 г. </a:t>
            </a:r>
            <a:r>
              <a:rPr lang="ru-RU" sz="1800" smtClean="0">
                <a:solidFill>
                  <a:schemeClr val="accent1">
                    <a:lumMod val="75000"/>
                  </a:schemeClr>
                </a:solidFill>
              </a:rPr>
              <a:t>Ульяновска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высшей квалификационной категории </a:t>
            </a:r>
          </a:p>
          <a:p>
            <a:r>
              <a:rPr lang="ru-RU" sz="1800" dirty="0" err="1" smtClean="0">
                <a:solidFill>
                  <a:schemeClr val="accent1">
                    <a:lumMod val="75000"/>
                  </a:schemeClr>
                </a:solidFill>
              </a:rPr>
              <a:t>Столярова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 Нина Александровна</a:t>
            </a:r>
          </a:p>
          <a:p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Зыкина Валентина Петровна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412776"/>
            <a:ext cx="9036496" cy="18002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latin typeface="Times New Roman"/>
                <a:ea typeface="Times New Roman"/>
              </a:rPr>
            </a:br>
            <a:r>
              <a:rPr lang="ru-RU" sz="2400" b="1" dirty="0">
                <a:latin typeface="Times New Roman"/>
                <a:ea typeface="Times New Roman"/>
              </a:rPr>
              <a:t/>
            </a:r>
            <a:br>
              <a:rPr lang="ru-RU" sz="2400" b="1" dirty="0">
                <a:latin typeface="Times New Roman"/>
                <a:ea typeface="Times New Roman"/>
              </a:rPr>
            </a:br>
            <a:r>
              <a:rPr lang="ru-RU" sz="4800" b="1" dirty="0" smtClean="0">
                <a:latin typeface="Times New Roman"/>
                <a:ea typeface="Times New Roman"/>
              </a:rPr>
              <a:t>Сенсорные игры для детей дошкольного возраста с РАС</a:t>
            </a:r>
            <a:r>
              <a:rPr lang="ru-RU" sz="54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5400" b="1" dirty="0" smtClean="0">
                <a:effectLst/>
                <a:latin typeface="Times New Roman"/>
                <a:ea typeface="Times New Roman"/>
              </a:rPr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29291179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85800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со светом и тенями.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Солнечный зайчик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Тени на стене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Театр теней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Фонари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Темно – светло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Китайский фонарик</a:t>
            </a:r>
          </a:p>
          <a:p>
            <a:pPr marL="0" indent="0">
              <a:buNone/>
            </a:pPr>
            <a:endParaRPr lang="ru-RU" dirty="0">
              <a:effectLst/>
              <a:latin typeface="Times New Roman"/>
              <a:ea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4334" y="3356992"/>
            <a:ext cx="429730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91465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со льдом.</a:t>
            </a:r>
            <a:r>
              <a:rPr lang="ru-RU" sz="40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40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Льдинки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Тает льдинка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Разноцветный лед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Ледяные фигуры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Сосульки</a:t>
            </a:r>
          </a:p>
          <a:p>
            <a:pPr marL="0" indent="0">
              <a:buNone/>
            </a:pPr>
            <a:endParaRPr lang="ru-RU" dirty="0" smtClean="0">
              <a:effectLst/>
              <a:latin typeface="Times New Roman"/>
              <a:ea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656" y="2996952"/>
            <a:ext cx="4896823" cy="367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91889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13792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 крупами.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Прячем ручки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Пересыпаем крупу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Дождь, град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Покормим птичек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Вкусная кашка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Разложи по тарелочкам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699464"/>
            <a:ext cx="3962180" cy="296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16600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01824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</a:t>
            </a: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с пластичными материалами (пластилином, тестом, глиной)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Мнем и отщипываем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Надавливаем и размазываем.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Скатываем шарики, раскатываем колбаски.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Пластилиновые картинки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Приготовление еды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Огород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3522680"/>
            <a:ext cx="4320480" cy="324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7584" y="501317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hlinkClick r:id="rId3" action="ppaction://hlinkfile"/>
              </a:rPr>
              <a:t>videoplayback</a:t>
            </a:r>
            <a:r>
              <a:rPr lang="en-US" dirty="0" smtClean="0">
                <a:hlinkClick r:id="rId3" action="ppaction://hlinkfile"/>
              </a:rPr>
              <a:t> (1)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2920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5800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со звуками.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Послушаем звуки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Постучим, погремим!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Найди такую же коробочку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Свистульки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Музыканты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Звуки природы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901470"/>
            <a:ext cx="5225012" cy="347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772802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5800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 ритмами.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хлопки в ладоши;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топанье ножками;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прыжки в определенном ритме;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танцы;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проговаривание текстов стихотворений;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пение детских песенок.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91980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 движениями и тактильными ощущениями.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Font typeface="Symbol"/>
              <a:buChar char=""/>
            </a:pPr>
            <a:r>
              <a:rPr lang="ru-RU" b="1" dirty="0" err="1" smtClean="0">
                <a:effectLst/>
                <a:latin typeface="Times New Roman"/>
                <a:ea typeface="Times New Roman"/>
              </a:rPr>
              <a:t>Тормошение</a:t>
            </a:r>
            <a:r>
              <a:rPr lang="ru-RU" b="1" dirty="0" smtClean="0">
                <a:effectLst/>
                <a:latin typeface="Times New Roman"/>
                <a:ea typeface="Times New Roman"/>
              </a:rPr>
              <a:t>, возня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Догоню-догоню, поймаю-поймаю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Самолетики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348880"/>
            <a:ext cx="481666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342675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детей с РАС часто нарушена нормальная работа сенсорной сферы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У них часто наблюдается такое явление как 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«чрезмерная чувствительность» или «недостаточная чувствительность».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Обычные сенсорные стимулы (прикосновения, освещенность, вкусы, запахи, звуки) могут вызвать у них сильный стресс, истощение и даже боль, либо они могут воспринимать их как слишком слабые. 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Самая распространенная форма сенсорной дезинтеграции – проблема со слухом.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000" b="1" dirty="0" err="1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Гипо</a:t>
            </a: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 (недостаточная чувствительность)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-способность слышать только одним ухом.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-невозможность распознать некоторые конкретные звуки.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-невозможно получение положительных эмоций от нахождения в толпе.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000" b="1" dirty="0" err="1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Гипер</a:t>
            </a: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 (чрезмерная чувствительность)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-шум воспринимается преувеличенно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-Особая чувствительность к звукам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- Одинаковое сильное восприятие всех звуков, в том числе фонового шума.</a:t>
            </a:r>
          </a:p>
        </p:txBody>
      </p:sp>
    </p:spTree>
    <p:extLst>
      <p:ext uri="{BB962C8B-B14F-4D97-AF65-F5344CB8AC3E}">
        <p14:creationId xmlns:p14="http://schemas.microsoft.com/office/powerpoint/2010/main" xmlns="" val="284172391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Детям с РАС важно предложить подходящую сенсорную диету-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4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Набор ощущений, который, с одной стороны, восполнял бы нехватку, а с другой- понемногу и исподволь помогал бы привыкнуть к слишком интенсивным сенсорным переживаниям.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4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Одним из наиболее эффективных методов сенсорного развития дошкольников с РАС выступает игровая деятельность.</a:t>
            </a:r>
          </a:p>
          <a:p>
            <a:pPr marL="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4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Выделение ребенком отдельных сенсорных свойств, которые ему приятны, ложится в основу проведения с ним сенсорных игр.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677011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аутичного ребенка заметно отличается от игры его обычных сверстников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4572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- Сенсорный компонент мира несет в себе особую значимость. Интерес к предмету отделен от той функции, для которой предмет создан.</a:t>
            </a:r>
          </a:p>
          <a:p>
            <a:pPr marL="4572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- Не дифференцирует предметы и материалы по возможностям их использования, действует с ними не учитывая их свойства. Пробует на вкус все подряд, подбрасывает различные предметы без учета последствий.</a:t>
            </a:r>
          </a:p>
          <a:p>
            <a:pPr marL="4572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endParaRPr lang="ru-RU" sz="22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- Интерес к социальному миру самостоятельно не проявляется и не становится важным мотивом жизни и деятельности. Почти не интересуется игрушками для сюжетно-ролевых игр.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1250751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специально организованных сенсорных игр для детей с рас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65760" lvl="1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Переживание приятных эмоций</a:t>
            </a:r>
          </a:p>
          <a:p>
            <a:pPr marL="365760" lvl="1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Возникновение эмоционального контакта со взрослым.</a:t>
            </a:r>
          </a:p>
          <a:p>
            <a:pPr marL="365760" lvl="1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Получение ребенком новой сенсорной информации.</a:t>
            </a:r>
          </a:p>
          <a:p>
            <a:pPr marL="365760" lvl="1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- Внесение </a:t>
            </a:r>
            <a:r>
              <a:rPr 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в игру новых социальных  </a:t>
            </a:r>
            <a:r>
              <a:rPr lang="ru-RU" sz="2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смыслов</a:t>
            </a:r>
          </a:p>
          <a:p>
            <a:pPr marL="365760" lvl="1" indent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Цель проведения с аутичным ребенком специально организованных сенсорных игр- создание эмоционально положительного настроя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929316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 красками.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Цветная вода</a:t>
            </a:r>
            <a:endParaRPr lang="ru-RU" sz="2800" b="1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Смешиваем краски</a:t>
            </a: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Кукольный обед</a:t>
            </a: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3564" y="2996952"/>
            <a:ext cx="5110924" cy="340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52564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2400" cy="1143000"/>
          </a:xfrm>
        </p:spPr>
        <p:txBody>
          <a:bodyPr>
            <a:normAutofit fontScale="90000"/>
          </a:bodyPr>
          <a:lstStyle/>
          <a:p>
            <a:pPr marL="457200"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 водой.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Переливание воды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Открывай-закрывай!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Фонтан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Бассейн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Озеро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Море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Купание кукол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Мытье посуды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2668" y="2852935"/>
            <a:ext cx="4815869" cy="36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980648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32656"/>
            <a:ext cx="7772400" cy="1143000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 мыльными пузырями.</a:t>
            </a:r>
            <a:r>
              <a:rPr lang="ru-RU" sz="3600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lvl="0" algn="just">
              <a:buFont typeface="Symbol"/>
              <a:buChar char=""/>
            </a:pPr>
            <a:r>
              <a:rPr lang="ru-RU" sz="3600" b="1" dirty="0" smtClean="0">
                <a:effectLst/>
                <a:latin typeface="Times New Roman"/>
                <a:ea typeface="Times New Roman"/>
              </a:rPr>
              <a:t>«Снег пошел»</a:t>
            </a:r>
            <a:r>
              <a:rPr lang="ru-RU" sz="3600" dirty="0" smtClean="0">
                <a:latin typeface="Times New Roman"/>
                <a:ea typeface="Times New Roman"/>
              </a:rPr>
              <a:t> </a:t>
            </a:r>
            <a:r>
              <a:rPr lang="ru-RU" sz="3600" dirty="0" smtClean="0">
                <a:effectLst/>
                <a:latin typeface="Times New Roman"/>
                <a:ea typeface="Times New Roman"/>
              </a:rPr>
              <a:t>– дуть на кусочек ватки в воздухе, чтобы она не упала.</a:t>
            </a:r>
          </a:p>
          <a:p>
            <a:pPr lvl="0" algn="just">
              <a:buFont typeface="Symbol"/>
              <a:buChar char=""/>
            </a:pPr>
            <a:r>
              <a:rPr lang="ru-RU" sz="3600" b="1" dirty="0" smtClean="0">
                <a:effectLst/>
                <a:latin typeface="Times New Roman"/>
                <a:ea typeface="Times New Roman"/>
              </a:rPr>
              <a:t>«Плыви, кораблик!» </a:t>
            </a:r>
            <a:r>
              <a:rPr lang="ru-RU" sz="3600" dirty="0" smtClean="0">
                <a:effectLst/>
                <a:latin typeface="Times New Roman"/>
                <a:ea typeface="Times New Roman"/>
              </a:rPr>
              <a:t>– дуть на маленький легкий кораблик на воде (например, во время купания).</a:t>
            </a:r>
          </a:p>
          <a:p>
            <a:pPr lvl="0" algn="just">
              <a:buFont typeface="Symbol"/>
              <a:buChar char=""/>
            </a:pPr>
            <a:r>
              <a:rPr lang="ru-RU" sz="3600" b="1" dirty="0" smtClean="0">
                <a:effectLst/>
                <a:latin typeface="Times New Roman"/>
                <a:ea typeface="Times New Roman"/>
              </a:rPr>
              <a:t>«Вертушка»</a:t>
            </a:r>
            <a:r>
              <a:rPr lang="ru-RU" sz="3600" dirty="0" smtClean="0">
                <a:effectLst/>
                <a:latin typeface="Times New Roman"/>
                <a:ea typeface="Times New Roman"/>
              </a:rPr>
              <a:t>  – дуть на игрушку-вертушку.</a:t>
            </a:r>
          </a:p>
          <a:p>
            <a:pPr lvl="0" algn="just">
              <a:buFont typeface="Symbol"/>
              <a:buChar char=""/>
            </a:pPr>
            <a:r>
              <a:rPr lang="ru-RU" sz="3600" b="1" dirty="0" smtClean="0">
                <a:effectLst/>
                <a:latin typeface="Times New Roman"/>
                <a:ea typeface="Times New Roman"/>
              </a:rPr>
              <a:t>«</a:t>
            </a:r>
            <a:r>
              <a:rPr lang="ru-RU" sz="3600" b="1" dirty="0" err="1" smtClean="0">
                <a:effectLst/>
                <a:latin typeface="Times New Roman"/>
                <a:ea typeface="Times New Roman"/>
              </a:rPr>
              <a:t>Катись,шарик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>!» </a:t>
            </a:r>
            <a:r>
              <a:rPr lang="ru-RU" sz="3600" dirty="0" smtClean="0">
                <a:effectLst/>
                <a:latin typeface="Times New Roman"/>
                <a:ea typeface="Times New Roman"/>
              </a:rPr>
              <a:t>– дуть на маленький шарик (например, для пинг-понга), можно дуть через трубочку.</a:t>
            </a:r>
          </a:p>
          <a:p>
            <a:pPr lvl="0" algn="just">
              <a:buFont typeface="Symbol"/>
              <a:buChar char=""/>
            </a:pPr>
            <a:r>
              <a:rPr lang="ru-RU" sz="3600" b="1" dirty="0" smtClean="0">
                <a:effectLst/>
                <a:latin typeface="Times New Roman"/>
                <a:ea typeface="Times New Roman"/>
              </a:rPr>
              <a:t>«</a:t>
            </a:r>
            <a:r>
              <a:rPr lang="ru-RU" sz="3600" b="1" dirty="0" err="1" smtClean="0">
                <a:effectLst/>
                <a:latin typeface="Times New Roman"/>
                <a:ea typeface="Times New Roman"/>
              </a:rPr>
              <a:t>Бульки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>»</a:t>
            </a:r>
            <a:r>
              <a:rPr lang="ru-RU" sz="3600" dirty="0" smtClean="0">
                <a:effectLst/>
                <a:latin typeface="Times New Roman"/>
                <a:ea typeface="Times New Roman"/>
              </a:rPr>
              <a:t>– дуть через трубочку в стакан, наполовину наполненный водой. Игра покажет, сформирован ли у ребенка целенаправленный выдох и сильно ли он дует.</a:t>
            </a:r>
          </a:p>
          <a:p>
            <a:pPr marL="0" indent="0">
              <a:buNone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 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0062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>Игры со свечами.</a:t>
            </a:r>
            <a:r>
              <a:rPr lang="ru-RU" sz="3600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solidFill>
                  <a:schemeClr val="accent1"/>
                </a:solidFill>
                <a:effectLst/>
                <a:latin typeface="Times New Roman"/>
                <a:ea typeface="Times New Roman"/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Подуем на огонек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Гуляем в темноте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Рисуем дымом</a:t>
            </a:r>
          </a:p>
          <a:p>
            <a:pPr lvl="0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Праздник на воде</a:t>
            </a: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Холодно – Горячо</a:t>
            </a:r>
          </a:p>
          <a:p>
            <a:pPr lvl="0" algn="just">
              <a:buFont typeface="Symbol"/>
              <a:buChar char="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День Рождения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766461"/>
            <a:ext cx="4320080" cy="354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767605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263</TotalTime>
  <Words>638</Words>
  <Application>Microsoft Office PowerPoint</Application>
  <PresentationFormat>Экран (4:3)</PresentationFormat>
  <Paragraphs>108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Справедливость</vt:lpstr>
      <vt:lpstr>  Сенсорные игры для детей дошкольного возраста с РАС </vt:lpstr>
      <vt:lpstr>У детей с РАС часто нарушена нормальная работа сенсорной сферы</vt:lpstr>
      <vt:lpstr>Детям с РАС важно предложить подходящую сенсорную диету-</vt:lpstr>
      <vt:lpstr>Игра аутичного ребенка заметно отличается от игры его обычных сверстников</vt:lpstr>
      <vt:lpstr>Задачи специально организованных сенсорных игр для детей с рас</vt:lpstr>
      <vt:lpstr>Игры с красками. </vt:lpstr>
      <vt:lpstr>Игры с водой. </vt:lpstr>
      <vt:lpstr>Игры с мыльными пузырями. </vt:lpstr>
      <vt:lpstr>Игры со свечами. </vt:lpstr>
      <vt:lpstr>Игры со светом и тенями. </vt:lpstr>
      <vt:lpstr>Игры со льдом. </vt:lpstr>
      <vt:lpstr>Игры с крупами. </vt:lpstr>
      <vt:lpstr>Игры с пластичными материалами (пластилином, тестом, глиной) </vt:lpstr>
      <vt:lpstr>Игры со звуками. </vt:lpstr>
      <vt:lpstr>Игры с ритмами. </vt:lpstr>
      <vt:lpstr>Игры с движениями и тактильными ощущениями.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сенсорных игр</dc:title>
  <dc:creator>1</dc:creator>
  <cp:lastModifiedBy>Admin</cp:lastModifiedBy>
  <cp:revision>29</cp:revision>
  <dcterms:created xsi:type="dcterms:W3CDTF">2021-02-01T09:58:05Z</dcterms:created>
  <dcterms:modified xsi:type="dcterms:W3CDTF">2024-01-08T16:02:08Z</dcterms:modified>
</cp:coreProperties>
</file>