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77" r:id="rId3"/>
    <p:sldId id="276" r:id="rId4"/>
    <p:sldId id="275" r:id="rId5"/>
    <p:sldId id="286" r:id="rId6"/>
    <p:sldId id="279" r:id="rId7"/>
    <p:sldId id="292" r:id="rId8"/>
    <p:sldId id="293" r:id="rId9"/>
    <p:sldId id="294" r:id="rId10"/>
    <p:sldId id="287" r:id="rId11"/>
    <p:sldId id="274" r:id="rId12"/>
    <p:sldId id="272" r:id="rId13"/>
    <p:sldId id="273" r:id="rId14"/>
    <p:sldId id="271" r:id="rId15"/>
    <p:sldId id="270" r:id="rId16"/>
    <p:sldId id="281" r:id="rId17"/>
    <p:sldId id="283" r:id="rId18"/>
    <p:sldId id="295" r:id="rId19"/>
    <p:sldId id="304" r:id="rId20"/>
    <p:sldId id="298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1124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44C7D-A433-4E3D-9455-F5747DCDA55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F305-F4BF-4D37-ADBB-600374392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103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44C7D-A433-4E3D-9455-F5747DCDA55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F305-F4BF-4D37-ADBB-600374392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59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44C7D-A433-4E3D-9455-F5747DCDA55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F305-F4BF-4D37-ADBB-600374392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859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44C7D-A433-4E3D-9455-F5747DCDA55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F305-F4BF-4D37-ADBB-600374392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2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44C7D-A433-4E3D-9455-F5747DCDA55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F305-F4BF-4D37-ADBB-600374392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253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44C7D-A433-4E3D-9455-F5747DCDA55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F305-F4BF-4D37-ADBB-600374392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416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44C7D-A433-4E3D-9455-F5747DCDA55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F305-F4BF-4D37-ADBB-600374392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201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44C7D-A433-4E3D-9455-F5747DCDA55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F305-F4BF-4D37-ADBB-600374392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264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44C7D-A433-4E3D-9455-F5747DCDA55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F305-F4BF-4D37-ADBB-600374392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195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44C7D-A433-4E3D-9455-F5747DCDA55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F305-F4BF-4D37-ADBB-600374392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470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44C7D-A433-4E3D-9455-F5747DCDA55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7F305-F4BF-4D37-ADBB-600374392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294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44C7D-A433-4E3D-9455-F5747DCDA55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7F305-F4BF-4D37-ADBB-6003743924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282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685800"/>
            <a:ext cx="8229600" cy="3810000"/>
          </a:xfrm>
        </p:spPr>
        <p:txBody>
          <a:bodyPr>
            <a:noAutofit/>
          </a:bodyPr>
          <a:lstStyle/>
          <a:p>
            <a:pPr algn="ctr"/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Первоначальные химические понятия</a:t>
            </a:r>
            <a:br>
              <a:rPr lang="ru-RU" sz="6600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(подготовка </a:t>
            </a:r>
            <a:br>
              <a:rPr lang="ru-RU" sz="48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4800" i="1" dirty="0">
                <a:latin typeface="Times New Roman" pitchFamily="18" charset="0"/>
                <a:cs typeface="Times New Roman" pitchFamily="18" charset="0"/>
              </a:rPr>
              <a:t>к контрольной работе)</a:t>
            </a:r>
            <a:br>
              <a:rPr lang="ru-RU" sz="4800" i="1" dirty="0">
                <a:latin typeface="Times New Roman" pitchFamily="18" charset="0"/>
                <a:cs typeface="Times New Roman" pitchFamily="18" charset="0"/>
              </a:rPr>
            </a:b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2600" y="4313151"/>
            <a:ext cx="8686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u="sng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Д/З</a:t>
            </a:r>
            <a:r>
              <a:rPr lang="ru-RU" sz="4800" b="1" i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r>
              <a:rPr lang="ru-RU" sz="3600" b="1" i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Задания в рабочей тетради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769982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1852462" y="1142048"/>
            <a:ext cx="8487076" cy="4573905"/>
            <a:chOff x="1571625" y="982980"/>
            <a:chExt cx="8487076" cy="4573905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4480560" y="2611755"/>
              <a:ext cx="2548890" cy="1308735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Овал 2"/>
            <p:cNvSpPr/>
            <p:nvPr/>
          </p:nvSpPr>
          <p:spPr>
            <a:xfrm>
              <a:off x="4480560" y="4248150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7389495" y="2611755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1571625" y="2611755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4480560" y="982980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486275" y="2705101"/>
              <a:ext cx="2537460" cy="1044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химия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95800" y="1304776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вещества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95800" y="4561254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86865" y="2942154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292641" y="2942154"/>
              <a:ext cx="27660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3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Стрелка вверх 13"/>
            <p:cNvSpPr/>
            <p:nvPr/>
          </p:nvSpPr>
          <p:spPr>
            <a:xfrm flipH="1">
              <a:off x="5686425" y="2329815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трелка вверх 14"/>
            <p:cNvSpPr/>
            <p:nvPr/>
          </p:nvSpPr>
          <p:spPr>
            <a:xfrm rot="10800000" flipH="1">
              <a:off x="5680711" y="3967163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трелка вверх 16"/>
            <p:cNvSpPr/>
            <p:nvPr/>
          </p:nvSpPr>
          <p:spPr>
            <a:xfrm rot="16200000" flipH="1">
              <a:off x="4213860" y="3138636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трелка вверх 17"/>
            <p:cNvSpPr/>
            <p:nvPr/>
          </p:nvSpPr>
          <p:spPr>
            <a:xfrm rot="5400000" flipH="1">
              <a:off x="7119939" y="3138636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3431706" y="155912"/>
            <a:ext cx="2059506" cy="962410"/>
            <a:chOff x="2661688" y="139870"/>
            <a:chExt cx="2059506" cy="962410"/>
          </a:xfrm>
        </p:grpSpPr>
        <p:sp>
          <p:nvSpPr>
            <p:cNvPr id="25" name="Овал 24"/>
            <p:cNvSpPr/>
            <p:nvPr/>
          </p:nvSpPr>
          <p:spPr>
            <a:xfrm>
              <a:off x="2661688" y="139870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2694523" y="365460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простые</a:t>
              </a:r>
              <a:endParaRPr lang="ru-RU" sz="2800" dirty="0"/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6722649" y="139870"/>
            <a:ext cx="2076826" cy="962410"/>
            <a:chOff x="7107657" y="139870"/>
            <a:chExt cx="2076826" cy="962410"/>
          </a:xfrm>
        </p:grpSpPr>
        <p:sp>
          <p:nvSpPr>
            <p:cNvPr id="24" name="Овал 23"/>
            <p:cNvSpPr/>
            <p:nvPr/>
          </p:nvSpPr>
          <p:spPr>
            <a:xfrm>
              <a:off x="7107657" y="139870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7162625" y="365460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сложные</a:t>
              </a:r>
              <a:endParaRPr lang="ru-RU" sz="2800" dirty="0"/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9334" y="4106045"/>
            <a:ext cx="2059506" cy="962410"/>
            <a:chOff x="509334" y="4106045"/>
            <a:chExt cx="2059506" cy="962410"/>
          </a:xfrm>
        </p:grpSpPr>
        <p:sp>
          <p:nvSpPr>
            <p:cNvPr id="29" name="Овал 28"/>
            <p:cNvSpPr/>
            <p:nvPr/>
          </p:nvSpPr>
          <p:spPr>
            <a:xfrm>
              <a:off x="509334" y="4106045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39487" y="4272115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2800" dirty="0"/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2630905" y="4318953"/>
            <a:ext cx="2059506" cy="962410"/>
            <a:chOff x="2534653" y="4094365"/>
            <a:chExt cx="2059506" cy="962410"/>
          </a:xfrm>
        </p:grpSpPr>
        <p:sp>
          <p:nvSpPr>
            <p:cNvPr id="28" name="Овал 27"/>
            <p:cNvSpPr/>
            <p:nvPr/>
          </p:nvSpPr>
          <p:spPr>
            <a:xfrm>
              <a:off x="2534653" y="4094365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577667" y="4272115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ru-RU" dirty="0"/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7634249" y="4400450"/>
            <a:ext cx="2548890" cy="1308735"/>
            <a:chOff x="9628923" y="3734752"/>
            <a:chExt cx="2548890" cy="1308735"/>
          </a:xfrm>
        </p:grpSpPr>
        <p:sp>
          <p:nvSpPr>
            <p:cNvPr id="23" name="Овал 22"/>
            <p:cNvSpPr/>
            <p:nvPr/>
          </p:nvSpPr>
          <p:spPr>
            <a:xfrm>
              <a:off x="9628923" y="3734752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10803741" y="3917532"/>
              <a:ext cx="1847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ru-RU" dirty="0"/>
            </a:p>
          </p:txBody>
        </p:sp>
      </p:grpSp>
      <p:sp>
        <p:nvSpPr>
          <p:cNvPr id="51" name="Стрелка вверх 50"/>
          <p:cNvSpPr/>
          <p:nvPr/>
        </p:nvSpPr>
        <p:spPr>
          <a:xfrm rot="10800000" flipH="1">
            <a:off x="8877852" y="4110257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верх 51"/>
          <p:cNvSpPr/>
          <p:nvPr/>
        </p:nvSpPr>
        <p:spPr>
          <a:xfrm rot="-16320000" flipH="1">
            <a:off x="7406328" y="5004076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верх 53"/>
          <p:cNvSpPr/>
          <p:nvPr/>
        </p:nvSpPr>
        <p:spPr>
          <a:xfrm rot="-12540000" flipH="1">
            <a:off x="3606041" y="4053483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 вверх 54"/>
          <p:cNvSpPr/>
          <p:nvPr/>
        </p:nvSpPr>
        <p:spPr>
          <a:xfrm rot="-8400000" flipH="1">
            <a:off x="1899362" y="3852112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трелка вверх 55"/>
          <p:cNvSpPr/>
          <p:nvPr/>
        </p:nvSpPr>
        <p:spPr>
          <a:xfrm rot="1980000" flipH="1">
            <a:off x="7049300" y="1084985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верх 56"/>
          <p:cNvSpPr/>
          <p:nvPr/>
        </p:nvSpPr>
        <p:spPr>
          <a:xfrm rot="-1260000" flipH="1">
            <a:off x="4956609" y="1076812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1" y="-4508"/>
            <a:ext cx="3080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изучает химия?»</a:t>
            </a:r>
          </a:p>
        </p:txBody>
      </p:sp>
    </p:spTree>
    <p:extLst>
      <p:ext uri="{BB962C8B-B14F-4D97-AF65-F5344CB8AC3E}">
        <p14:creationId xmlns:p14="http://schemas.microsoft.com/office/powerpoint/2010/main" val="1273146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1852462" y="1142048"/>
            <a:ext cx="8487076" cy="4573905"/>
            <a:chOff x="1571625" y="982980"/>
            <a:chExt cx="8487076" cy="4573905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4480560" y="2611755"/>
              <a:ext cx="2548890" cy="1308735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Овал 2"/>
            <p:cNvSpPr/>
            <p:nvPr/>
          </p:nvSpPr>
          <p:spPr>
            <a:xfrm>
              <a:off x="4480560" y="4248150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7389495" y="2611755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1571625" y="2611755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4480560" y="982980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486275" y="2705101"/>
              <a:ext cx="2537460" cy="1044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химия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95800" y="1304776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вещества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95800" y="4561254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86865" y="2942154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свойства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292641" y="2942154"/>
              <a:ext cx="27660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3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Стрелка вверх 13"/>
            <p:cNvSpPr/>
            <p:nvPr/>
          </p:nvSpPr>
          <p:spPr>
            <a:xfrm flipH="1">
              <a:off x="5686425" y="2329815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трелка вверх 14"/>
            <p:cNvSpPr/>
            <p:nvPr/>
          </p:nvSpPr>
          <p:spPr>
            <a:xfrm rot="10800000" flipH="1">
              <a:off x="5680711" y="3967163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трелка вверх 16"/>
            <p:cNvSpPr/>
            <p:nvPr/>
          </p:nvSpPr>
          <p:spPr>
            <a:xfrm rot="16200000" flipH="1">
              <a:off x="4213860" y="3138636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трелка вверх 17"/>
            <p:cNvSpPr/>
            <p:nvPr/>
          </p:nvSpPr>
          <p:spPr>
            <a:xfrm rot="5400000" flipH="1">
              <a:off x="7119939" y="3138636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3431706" y="155912"/>
            <a:ext cx="2059506" cy="962410"/>
            <a:chOff x="2661688" y="139870"/>
            <a:chExt cx="2059506" cy="962410"/>
          </a:xfrm>
        </p:grpSpPr>
        <p:sp>
          <p:nvSpPr>
            <p:cNvPr id="25" name="Овал 24"/>
            <p:cNvSpPr/>
            <p:nvPr/>
          </p:nvSpPr>
          <p:spPr>
            <a:xfrm>
              <a:off x="2661688" y="139870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2694523" y="365460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простые</a:t>
              </a:r>
              <a:endParaRPr lang="ru-RU" sz="2800" dirty="0"/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6722649" y="139870"/>
            <a:ext cx="2076826" cy="962410"/>
            <a:chOff x="7107657" y="139870"/>
            <a:chExt cx="2076826" cy="962410"/>
          </a:xfrm>
        </p:grpSpPr>
        <p:sp>
          <p:nvSpPr>
            <p:cNvPr id="24" name="Овал 23"/>
            <p:cNvSpPr/>
            <p:nvPr/>
          </p:nvSpPr>
          <p:spPr>
            <a:xfrm>
              <a:off x="7107657" y="139870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7162625" y="365460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сложные</a:t>
              </a:r>
              <a:endParaRPr lang="ru-RU" sz="2800" dirty="0"/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9334" y="4106045"/>
            <a:ext cx="2059506" cy="962410"/>
            <a:chOff x="509334" y="4106045"/>
            <a:chExt cx="2059506" cy="962410"/>
          </a:xfrm>
        </p:grpSpPr>
        <p:sp>
          <p:nvSpPr>
            <p:cNvPr id="29" name="Овал 28"/>
            <p:cNvSpPr/>
            <p:nvPr/>
          </p:nvSpPr>
          <p:spPr>
            <a:xfrm>
              <a:off x="509334" y="4106045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39487" y="4272115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2800" dirty="0"/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2630905" y="4318953"/>
            <a:ext cx="2059506" cy="962410"/>
            <a:chOff x="2534653" y="4094365"/>
            <a:chExt cx="2059506" cy="962410"/>
          </a:xfrm>
        </p:grpSpPr>
        <p:sp>
          <p:nvSpPr>
            <p:cNvPr id="28" name="Овал 27"/>
            <p:cNvSpPr/>
            <p:nvPr/>
          </p:nvSpPr>
          <p:spPr>
            <a:xfrm>
              <a:off x="2534653" y="4094365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577667" y="4272115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ru-RU" dirty="0"/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7634249" y="4400450"/>
            <a:ext cx="2548890" cy="1308735"/>
            <a:chOff x="9628923" y="3734752"/>
            <a:chExt cx="2548890" cy="1308735"/>
          </a:xfrm>
        </p:grpSpPr>
        <p:sp>
          <p:nvSpPr>
            <p:cNvPr id="23" name="Овал 22"/>
            <p:cNvSpPr/>
            <p:nvPr/>
          </p:nvSpPr>
          <p:spPr>
            <a:xfrm>
              <a:off x="9628923" y="3734752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10803741" y="3917532"/>
              <a:ext cx="1847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ru-RU" dirty="0"/>
            </a:p>
          </p:txBody>
        </p:sp>
      </p:grpSp>
      <p:sp>
        <p:nvSpPr>
          <p:cNvPr id="51" name="Стрелка вверх 50"/>
          <p:cNvSpPr/>
          <p:nvPr/>
        </p:nvSpPr>
        <p:spPr>
          <a:xfrm rot="10800000" flipH="1">
            <a:off x="8877852" y="4110257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верх 51"/>
          <p:cNvSpPr/>
          <p:nvPr/>
        </p:nvSpPr>
        <p:spPr>
          <a:xfrm rot="-16320000" flipH="1">
            <a:off x="7406328" y="5004076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верх 53"/>
          <p:cNvSpPr/>
          <p:nvPr/>
        </p:nvSpPr>
        <p:spPr>
          <a:xfrm rot="-12540000" flipH="1">
            <a:off x="3606041" y="4053483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 вверх 54"/>
          <p:cNvSpPr/>
          <p:nvPr/>
        </p:nvSpPr>
        <p:spPr>
          <a:xfrm rot="-8400000" flipH="1">
            <a:off x="1899362" y="3852112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трелка вверх 55"/>
          <p:cNvSpPr/>
          <p:nvPr/>
        </p:nvSpPr>
        <p:spPr>
          <a:xfrm rot="1980000" flipH="1">
            <a:off x="7049300" y="1084985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верх 56"/>
          <p:cNvSpPr/>
          <p:nvPr/>
        </p:nvSpPr>
        <p:spPr>
          <a:xfrm rot="-1260000" flipH="1">
            <a:off x="4956609" y="1076812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1" y="-4508"/>
            <a:ext cx="3080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изучает химия?»</a:t>
            </a:r>
          </a:p>
        </p:txBody>
      </p:sp>
    </p:spTree>
    <p:extLst>
      <p:ext uri="{BB962C8B-B14F-4D97-AF65-F5344CB8AC3E}">
        <p14:creationId xmlns:p14="http://schemas.microsoft.com/office/powerpoint/2010/main" val="2532982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1852462" y="1142048"/>
            <a:ext cx="8487076" cy="4573905"/>
            <a:chOff x="1571625" y="982980"/>
            <a:chExt cx="8487076" cy="4573905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4480560" y="2611755"/>
              <a:ext cx="2548890" cy="1308735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Овал 2"/>
            <p:cNvSpPr/>
            <p:nvPr/>
          </p:nvSpPr>
          <p:spPr>
            <a:xfrm>
              <a:off x="4480560" y="4248150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7389495" y="2611755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1571625" y="2611755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4480560" y="982980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486275" y="2705101"/>
              <a:ext cx="2537460" cy="1044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химия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95800" y="1304776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вещества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95800" y="4561254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86865" y="2942154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свойства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292641" y="2942154"/>
              <a:ext cx="27660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3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Стрелка вверх 13"/>
            <p:cNvSpPr/>
            <p:nvPr/>
          </p:nvSpPr>
          <p:spPr>
            <a:xfrm flipH="1">
              <a:off x="5686425" y="2329815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трелка вверх 14"/>
            <p:cNvSpPr/>
            <p:nvPr/>
          </p:nvSpPr>
          <p:spPr>
            <a:xfrm rot="10800000" flipH="1">
              <a:off x="5680711" y="3967163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трелка вверх 16"/>
            <p:cNvSpPr/>
            <p:nvPr/>
          </p:nvSpPr>
          <p:spPr>
            <a:xfrm rot="16200000" flipH="1">
              <a:off x="4213860" y="3138636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трелка вверх 17"/>
            <p:cNvSpPr/>
            <p:nvPr/>
          </p:nvSpPr>
          <p:spPr>
            <a:xfrm rot="5400000" flipH="1">
              <a:off x="7119939" y="3138636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3431706" y="155912"/>
            <a:ext cx="2059506" cy="962410"/>
            <a:chOff x="2661688" y="139870"/>
            <a:chExt cx="2059506" cy="962410"/>
          </a:xfrm>
        </p:grpSpPr>
        <p:sp>
          <p:nvSpPr>
            <p:cNvPr id="25" name="Овал 24"/>
            <p:cNvSpPr/>
            <p:nvPr/>
          </p:nvSpPr>
          <p:spPr>
            <a:xfrm>
              <a:off x="2661688" y="139870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2694523" y="365460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простые</a:t>
              </a:r>
              <a:endParaRPr lang="ru-RU" sz="2800" dirty="0"/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6722649" y="139870"/>
            <a:ext cx="2076826" cy="962410"/>
            <a:chOff x="7107657" y="139870"/>
            <a:chExt cx="2076826" cy="962410"/>
          </a:xfrm>
        </p:grpSpPr>
        <p:sp>
          <p:nvSpPr>
            <p:cNvPr id="24" name="Овал 23"/>
            <p:cNvSpPr/>
            <p:nvPr/>
          </p:nvSpPr>
          <p:spPr>
            <a:xfrm>
              <a:off x="7107657" y="139870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7162625" y="365460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сложные</a:t>
              </a:r>
              <a:endParaRPr lang="ru-RU" sz="2800" dirty="0"/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9334" y="4106045"/>
            <a:ext cx="2059506" cy="962410"/>
            <a:chOff x="509334" y="4106045"/>
            <a:chExt cx="2059506" cy="962410"/>
          </a:xfrm>
        </p:grpSpPr>
        <p:sp>
          <p:nvSpPr>
            <p:cNvPr id="29" name="Овал 28"/>
            <p:cNvSpPr/>
            <p:nvPr/>
          </p:nvSpPr>
          <p:spPr>
            <a:xfrm>
              <a:off x="509334" y="4106045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39487" y="4272115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физические</a:t>
              </a:r>
              <a:endParaRPr lang="ru-RU" sz="2800" dirty="0"/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2630905" y="4318953"/>
            <a:ext cx="2059506" cy="962410"/>
            <a:chOff x="2534653" y="4094365"/>
            <a:chExt cx="2059506" cy="962410"/>
          </a:xfrm>
        </p:grpSpPr>
        <p:sp>
          <p:nvSpPr>
            <p:cNvPr id="28" name="Овал 27"/>
            <p:cNvSpPr/>
            <p:nvPr/>
          </p:nvSpPr>
          <p:spPr>
            <a:xfrm>
              <a:off x="2534653" y="4094365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577667" y="4272115"/>
              <a:ext cx="20097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химические</a:t>
              </a:r>
              <a:endParaRPr lang="ru-RU" dirty="0"/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7634249" y="4400450"/>
            <a:ext cx="2548890" cy="1308735"/>
            <a:chOff x="9628923" y="3734752"/>
            <a:chExt cx="2548890" cy="1308735"/>
          </a:xfrm>
        </p:grpSpPr>
        <p:sp>
          <p:nvSpPr>
            <p:cNvPr id="23" name="Овал 22"/>
            <p:cNvSpPr/>
            <p:nvPr/>
          </p:nvSpPr>
          <p:spPr>
            <a:xfrm>
              <a:off x="9628923" y="3734752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10803741" y="3917532"/>
              <a:ext cx="1847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ru-RU" dirty="0"/>
            </a:p>
          </p:txBody>
        </p:sp>
      </p:grpSp>
      <p:sp>
        <p:nvSpPr>
          <p:cNvPr id="51" name="Стрелка вверх 50"/>
          <p:cNvSpPr/>
          <p:nvPr/>
        </p:nvSpPr>
        <p:spPr>
          <a:xfrm rot="10800000" flipH="1">
            <a:off x="8877852" y="4110257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верх 51"/>
          <p:cNvSpPr/>
          <p:nvPr/>
        </p:nvSpPr>
        <p:spPr>
          <a:xfrm rot="-16320000" flipH="1">
            <a:off x="7406328" y="5004076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верх 53"/>
          <p:cNvSpPr/>
          <p:nvPr/>
        </p:nvSpPr>
        <p:spPr>
          <a:xfrm rot="-12540000" flipH="1">
            <a:off x="3606041" y="4053483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 вверх 54"/>
          <p:cNvSpPr/>
          <p:nvPr/>
        </p:nvSpPr>
        <p:spPr>
          <a:xfrm rot="-8400000" flipH="1">
            <a:off x="1899362" y="3852112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трелка вверх 55"/>
          <p:cNvSpPr/>
          <p:nvPr/>
        </p:nvSpPr>
        <p:spPr>
          <a:xfrm rot="1980000" flipH="1">
            <a:off x="7049300" y="1084985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верх 56"/>
          <p:cNvSpPr/>
          <p:nvPr/>
        </p:nvSpPr>
        <p:spPr>
          <a:xfrm rot="-1260000" flipH="1">
            <a:off x="4956609" y="1076812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1" y="-4508"/>
            <a:ext cx="3080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изучает химия?»</a:t>
            </a:r>
          </a:p>
        </p:txBody>
      </p:sp>
    </p:spTree>
    <p:extLst>
      <p:ext uri="{BB962C8B-B14F-4D97-AF65-F5344CB8AC3E}">
        <p14:creationId xmlns:p14="http://schemas.microsoft.com/office/powerpoint/2010/main" val="3672070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1852462" y="1142048"/>
            <a:ext cx="8487076" cy="4573905"/>
            <a:chOff x="1571625" y="982980"/>
            <a:chExt cx="8487076" cy="4573905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4480560" y="2611755"/>
              <a:ext cx="2548890" cy="1308735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Овал 2"/>
            <p:cNvSpPr/>
            <p:nvPr/>
          </p:nvSpPr>
          <p:spPr>
            <a:xfrm>
              <a:off x="4480560" y="4248150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7389495" y="2611755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1571625" y="2611755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4480560" y="982980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486275" y="2705101"/>
              <a:ext cx="2537460" cy="1044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химия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95800" y="1304776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вещества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95800" y="4561254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86865" y="2942154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свойства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292641" y="2942154"/>
              <a:ext cx="27660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превращения</a:t>
              </a:r>
            </a:p>
          </p:txBody>
        </p:sp>
        <p:sp>
          <p:nvSpPr>
            <p:cNvPr id="14" name="Стрелка вверх 13"/>
            <p:cNvSpPr/>
            <p:nvPr/>
          </p:nvSpPr>
          <p:spPr>
            <a:xfrm flipH="1">
              <a:off x="5686425" y="2329815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трелка вверх 14"/>
            <p:cNvSpPr/>
            <p:nvPr/>
          </p:nvSpPr>
          <p:spPr>
            <a:xfrm rot="10800000" flipH="1">
              <a:off x="5680711" y="3967163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трелка вверх 16"/>
            <p:cNvSpPr/>
            <p:nvPr/>
          </p:nvSpPr>
          <p:spPr>
            <a:xfrm rot="16200000" flipH="1">
              <a:off x="4213860" y="3138636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трелка вверх 17"/>
            <p:cNvSpPr/>
            <p:nvPr/>
          </p:nvSpPr>
          <p:spPr>
            <a:xfrm rot="5400000" flipH="1">
              <a:off x="7119939" y="3138636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3431706" y="155912"/>
            <a:ext cx="2059506" cy="962410"/>
            <a:chOff x="2661688" y="139870"/>
            <a:chExt cx="2059506" cy="962410"/>
          </a:xfrm>
        </p:grpSpPr>
        <p:sp>
          <p:nvSpPr>
            <p:cNvPr id="25" name="Овал 24"/>
            <p:cNvSpPr/>
            <p:nvPr/>
          </p:nvSpPr>
          <p:spPr>
            <a:xfrm>
              <a:off x="2661688" y="139870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2694523" y="365460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простые</a:t>
              </a:r>
              <a:endParaRPr lang="ru-RU" sz="2800" dirty="0"/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6722649" y="139870"/>
            <a:ext cx="2076826" cy="962410"/>
            <a:chOff x="7107657" y="139870"/>
            <a:chExt cx="2076826" cy="962410"/>
          </a:xfrm>
        </p:grpSpPr>
        <p:sp>
          <p:nvSpPr>
            <p:cNvPr id="24" name="Овал 23"/>
            <p:cNvSpPr/>
            <p:nvPr/>
          </p:nvSpPr>
          <p:spPr>
            <a:xfrm>
              <a:off x="7107657" y="139870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7162625" y="365460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сложные</a:t>
              </a:r>
              <a:endParaRPr lang="ru-RU" sz="2800" dirty="0"/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9334" y="4106045"/>
            <a:ext cx="2059506" cy="962410"/>
            <a:chOff x="509334" y="4106045"/>
            <a:chExt cx="2059506" cy="962410"/>
          </a:xfrm>
        </p:grpSpPr>
        <p:sp>
          <p:nvSpPr>
            <p:cNvPr id="29" name="Овал 28"/>
            <p:cNvSpPr/>
            <p:nvPr/>
          </p:nvSpPr>
          <p:spPr>
            <a:xfrm>
              <a:off x="509334" y="4106045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39487" y="4272115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физические</a:t>
              </a:r>
              <a:endParaRPr lang="ru-RU" sz="2800" dirty="0"/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2630905" y="4318953"/>
            <a:ext cx="2059506" cy="962410"/>
            <a:chOff x="2534653" y="4094365"/>
            <a:chExt cx="2059506" cy="962410"/>
          </a:xfrm>
        </p:grpSpPr>
        <p:sp>
          <p:nvSpPr>
            <p:cNvPr id="28" name="Овал 27"/>
            <p:cNvSpPr/>
            <p:nvPr/>
          </p:nvSpPr>
          <p:spPr>
            <a:xfrm>
              <a:off x="2534653" y="4094365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577667" y="4272115"/>
              <a:ext cx="20097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химические</a:t>
              </a:r>
              <a:endParaRPr lang="ru-RU" dirty="0"/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7634249" y="4400450"/>
            <a:ext cx="2548890" cy="1308735"/>
            <a:chOff x="9628923" y="3734752"/>
            <a:chExt cx="2548890" cy="1308735"/>
          </a:xfrm>
        </p:grpSpPr>
        <p:sp>
          <p:nvSpPr>
            <p:cNvPr id="23" name="Овал 22"/>
            <p:cNvSpPr/>
            <p:nvPr/>
          </p:nvSpPr>
          <p:spPr>
            <a:xfrm>
              <a:off x="9628923" y="3734752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10803741" y="3917532"/>
              <a:ext cx="1847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ru-RU" dirty="0"/>
            </a:p>
          </p:txBody>
        </p:sp>
      </p:grpSp>
      <p:sp>
        <p:nvSpPr>
          <p:cNvPr id="51" name="Стрелка вверх 50"/>
          <p:cNvSpPr/>
          <p:nvPr/>
        </p:nvSpPr>
        <p:spPr>
          <a:xfrm rot="10800000" flipH="1">
            <a:off x="8877852" y="4110257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верх 51"/>
          <p:cNvSpPr/>
          <p:nvPr/>
        </p:nvSpPr>
        <p:spPr>
          <a:xfrm rot="-16320000" flipH="1">
            <a:off x="7406328" y="5004076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верх 53"/>
          <p:cNvSpPr/>
          <p:nvPr/>
        </p:nvSpPr>
        <p:spPr>
          <a:xfrm rot="-12540000" flipH="1">
            <a:off x="3606041" y="4053483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 вверх 54"/>
          <p:cNvSpPr/>
          <p:nvPr/>
        </p:nvSpPr>
        <p:spPr>
          <a:xfrm rot="-8400000" flipH="1">
            <a:off x="1899362" y="3852112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трелка вверх 55"/>
          <p:cNvSpPr/>
          <p:nvPr/>
        </p:nvSpPr>
        <p:spPr>
          <a:xfrm rot="1980000" flipH="1">
            <a:off x="7049300" y="1084985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верх 56"/>
          <p:cNvSpPr/>
          <p:nvPr/>
        </p:nvSpPr>
        <p:spPr>
          <a:xfrm rot="-1260000" flipH="1">
            <a:off x="4956609" y="1076812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1" y="-4508"/>
            <a:ext cx="3080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изучает химия?»</a:t>
            </a:r>
          </a:p>
        </p:txBody>
      </p:sp>
    </p:spTree>
    <p:extLst>
      <p:ext uri="{BB962C8B-B14F-4D97-AF65-F5344CB8AC3E}">
        <p14:creationId xmlns:p14="http://schemas.microsoft.com/office/powerpoint/2010/main" val="7353773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1852462" y="1142048"/>
            <a:ext cx="8487076" cy="4573905"/>
            <a:chOff x="1571625" y="982980"/>
            <a:chExt cx="8487076" cy="4573905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4480560" y="2611755"/>
              <a:ext cx="2548890" cy="1308735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Овал 2"/>
            <p:cNvSpPr/>
            <p:nvPr/>
          </p:nvSpPr>
          <p:spPr>
            <a:xfrm>
              <a:off x="4480560" y="4248150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7389495" y="2611755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1571625" y="2611755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4480560" y="982980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486275" y="2705101"/>
              <a:ext cx="2537460" cy="1044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химия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95800" y="1304776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вещества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95800" y="4561254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явления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86865" y="2942154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свойства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292641" y="2942154"/>
              <a:ext cx="27660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превращения</a:t>
              </a:r>
            </a:p>
          </p:txBody>
        </p:sp>
        <p:sp>
          <p:nvSpPr>
            <p:cNvPr id="14" name="Стрелка вверх 13"/>
            <p:cNvSpPr/>
            <p:nvPr/>
          </p:nvSpPr>
          <p:spPr>
            <a:xfrm flipH="1">
              <a:off x="5686425" y="2329815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трелка вверх 14"/>
            <p:cNvSpPr/>
            <p:nvPr/>
          </p:nvSpPr>
          <p:spPr>
            <a:xfrm rot="10800000" flipH="1">
              <a:off x="5680711" y="3967163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трелка вверх 16"/>
            <p:cNvSpPr/>
            <p:nvPr/>
          </p:nvSpPr>
          <p:spPr>
            <a:xfrm rot="16200000" flipH="1">
              <a:off x="4213860" y="3138636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трелка вверх 17"/>
            <p:cNvSpPr/>
            <p:nvPr/>
          </p:nvSpPr>
          <p:spPr>
            <a:xfrm rot="5400000" flipH="1">
              <a:off x="7119939" y="3138636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3431706" y="155912"/>
            <a:ext cx="2059506" cy="962410"/>
            <a:chOff x="2661688" y="139870"/>
            <a:chExt cx="2059506" cy="962410"/>
          </a:xfrm>
        </p:grpSpPr>
        <p:sp>
          <p:nvSpPr>
            <p:cNvPr id="25" name="Овал 24"/>
            <p:cNvSpPr/>
            <p:nvPr/>
          </p:nvSpPr>
          <p:spPr>
            <a:xfrm>
              <a:off x="2661688" y="139870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2694523" y="365460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простые</a:t>
              </a:r>
              <a:endParaRPr lang="ru-RU" sz="2800" dirty="0"/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6722649" y="139870"/>
            <a:ext cx="2076826" cy="962410"/>
            <a:chOff x="7107657" y="139870"/>
            <a:chExt cx="2076826" cy="962410"/>
          </a:xfrm>
        </p:grpSpPr>
        <p:sp>
          <p:nvSpPr>
            <p:cNvPr id="24" name="Овал 23"/>
            <p:cNvSpPr/>
            <p:nvPr/>
          </p:nvSpPr>
          <p:spPr>
            <a:xfrm>
              <a:off x="7107657" y="139870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7162625" y="365460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сложные</a:t>
              </a:r>
              <a:endParaRPr lang="ru-RU" sz="2800" dirty="0"/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9334" y="4106045"/>
            <a:ext cx="2059506" cy="962410"/>
            <a:chOff x="509334" y="4106045"/>
            <a:chExt cx="2059506" cy="962410"/>
          </a:xfrm>
        </p:grpSpPr>
        <p:sp>
          <p:nvSpPr>
            <p:cNvPr id="29" name="Овал 28"/>
            <p:cNvSpPr/>
            <p:nvPr/>
          </p:nvSpPr>
          <p:spPr>
            <a:xfrm>
              <a:off x="509334" y="4106045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39487" y="4272115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физические</a:t>
              </a:r>
              <a:endParaRPr lang="ru-RU" sz="2800" dirty="0"/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2630905" y="4318953"/>
            <a:ext cx="2059506" cy="962410"/>
            <a:chOff x="2534653" y="4094365"/>
            <a:chExt cx="2059506" cy="962410"/>
          </a:xfrm>
        </p:grpSpPr>
        <p:sp>
          <p:nvSpPr>
            <p:cNvPr id="28" name="Овал 27"/>
            <p:cNvSpPr/>
            <p:nvPr/>
          </p:nvSpPr>
          <p:spPr>
            <a:xfrm>
              <a:off x="2534653" y="4094365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577667" y="4272115"/>
              <a:ext cx="20097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химические</a:t>
              </a:r>
              <a:endParaRPr lang="ru-RU" dirty="0"/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7634249" y="4400450"/>
            <a:ext cx="2548890" cy="1308735"/>
            <a:chOff x="9628923" y="3734752"/>
            <a:chExt cx="2548890" cy="1308735"/>
          </a:xfrm>
        </p:grpSpPr>
        <p:sp>
          <p:nvSpPr>
            <p:cNvPr id="23" name="Овал 22"/>
            <p:cNvSpPr/>
            <p:nvPr/>
          </p:nvSpPr>
          <p:spPr>
            <a:xfrm>
              <a:off x="9628923" y="3734752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10803741" y="3917532"/>
              <a:ext cx="1847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ru-RU" dirty="0"/>
            </a:p>
          </p:txBody>
        </p:sp>
      </p:grpSp>
      <p:sp>
        <p:nvSpPr>
          <p:cNvPr id="51" name="Стрелка вверх 50"/>
          <p:cNvSpPr/>
          <p:nvPr/>
        </p:nvSpPr>
        <p:spPr>
          <a:xfrm rot="10800000" flipH="1">
            <a:off x="8877852" y="4110257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верх 51"/>
          <p:cNvSpPr/>
          <p:nvPr/>
        </p:nvSpPr>
        <p:spPr>
          <a:xfrm rot="-16320000" flipH="1">
            <a:off x="7406328" y="5004076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верх 53"/>
          <p:cNvSpPr/>
          <p:nvPr/>
        </p:nvSpPr>
        <p:spPr>
          <a:xfrm rot="-12540000" flipH="1">
            <a:off x="3606041" y="4053483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 вверх 54"/>
          <p:cNvSpPr/>
          <p:nvPr/>
        </p:nvSpPr>
        <p:spPr>
          <a:xfrm rot="-8400000" flipH="1">
            <a:off x="1899362" y="3852112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трелка вверх 55"/>
          <p:cNvSpPr/>
          <p:nvPr/>
        </p:nvSpPr>
        <p:spPr>
          <a:xfrm rot="1980000" flipH="1">
            <a:off x="7049300" y="1084985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верх 56"/>
          <p:cNvSpPr/>
          <p:nvPr/>
        </p:nvSpPr>
        <p:spPr>
          <a:xfrm rot="-1260000" flipH="1">
            <a:off x="4956609" y="1076812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1" y="-4508"/>
            <a:ext cx="3080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изучает химия?»</a:t>
            </a:r>
          </a:p>
        </p:txBody>
      </p:sp>
    </p:spTree>
    <p:extLst>
      <p:ext uri="{BB962C8B-B14F-4D97-AF65-F5344CB8AC3E}">
        <p14:creationId xmlns:p14="http://schemas.microsoft.com/office/powerpoint/2010/main" val="2207320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1852462" y="1142048"/>
            <a:ext cx="8487076" cy="4573905"/>
            <a:chOff x="1571625" y="982980"/>
            <a:chExt cx="8487076" cy="4573905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4480560" y="2611755"/>
              <a:ext cx="2548890" cy="1308735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Овал 2"/>
            <p:cNvSpPr/>
            <p:nvPr/>
          </p:nvSpPr>
          <p:spPr>
            <a:xfrm>
              <a:off x="4480560" y="4248150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7389495" y="2611755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1571625" y="2611755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4480560" y="982980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486275" y="2705101"/>
              <a:ext cx="2537460" cy="1044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химия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95800" y="1304776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вещества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95800" y="4561254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явления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86865" y="2942154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свойства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292641" y="2942154"/>
              <a:ext cx="27660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5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превращения</a:t>
              </a:r>
            </a:p>
          </p:txBody>
        </p:sp>
        <p:sp>
          <p:nvSpPr>
            <p:cNvPr id="14" name="Стрелка вверх 13"/>
            <p:cNvSpPr/>
            <p:nvPr/>
          </p:nvSpPr>
          <p:spPr>
            <a:xfrm flipH="1">
              <a:off x="5686425" y="2329815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трелка вверх 14"/>
            <p:cNvSpPr/>
            <p:nvPr/>
          </p:nvSpPr>
          <p:spPr>
            <a:xfrm rot="10800000" flipH="1">
              <a:off x="5680711" y="3967163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трелка вверх 16"/>
            <p:cNvSpPr/>
            <p:nvPr/>
          </p:nvSpPr>
          <p:spPr>
            <a:xfrm rot="16200000" flipH="1">
              <a:off x="4213860" y="3138636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трелка вверх 17"/>
            <p:cNvSpPr/>
            <p:nvPr/>
          </p:nvSpPr>
          <p:spPr>
            <a:xfrm rot="5400000" flipH="1">
              <a:off x="7119939" y="3138636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3431706" y="155912"/>
            <a:ext cx="2059506" cy="962410"/>
            <a:chOff x="2661688" y="139870"/>
            <a:chExt cx="2059506" cy="962410"/>
          </a:xfrm>
        </p:grpSpPr>
        <p:sp>
          <p:nvSpPr>
            <p:cNvPr id="25" name="Овал 24"/>
            <p:cNvSpPr/>
            <p:nvPr/>
          </p:nvSpPr>
          <p:spPr>
            <a:xfrm>
              <a:off x="2661688" y="139870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2694523" y="365460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простые</a:t>
              </a:r>
              <a:endParaRPr lang="ru-RU" sz="2800" dirty="0"/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6722649" y="139870"/>
            <a:ext cx="2076826" cy="962410"/>
            <a:chOff x="7107657" y="139870"/>
            <a:chExt cx="2076826" cy="962410"/>
          </a:xfrm>
        </p:grpSpPr>
        <p:sp>
          <p:nvSpPr>
            <p:cNvPr id="24" name="Овал 23"/>
            <p:cNvSpPr/>
            <p:nvPr/>
          </p:nvSpPr>
          <p:spPr>
            <a:xfrm>
              <a:off x="7107657" y="139870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7162625" y="365460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сложные</a:t>
              </a:r>
              <a:endParaRPr lang="ru-RU" sz="2800" dirty="0"/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9334" y="4106045"/>
            <a:ext cx="2059506" cy="962410"/>
            <a:chOff x="509334" y="4106045"/>
            <a:chExt cx="2059506" cy="962410"/>
          </a:xfrm>
        </p:grpSpPr>
        <p:sp>
          <p:nvSpPr>
            <p:cNvPr id="29" name="Овал 28"/>
            <p:cNvSpPr/>
            <p:nvPr/>
          </p:nvSpPr>
          <p:spPr>
            <a:xfrm>
              <a:off x="509334" y="4106045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39487" y="4272115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физические</a:t>
              </a:r>
              <a:endParaRPr lang="ru-RU" sz="2800" dirty="0"/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2630905" y="4318953"/>
            <a:ext cx="2059506" cy="962410"/>
            <a:chOff x="2534653" y="4094365"/>
            <a:chExt cx="2059506" cy="962410"/>
          </a:xfrm>
        </p:grpSpPr>
        <p:sp>
          <p:nvSpPr>
            <p:cNvPr id="28" name="Овал 27"/>
            <p:cNvSpPr/>
            <p:nvPr/>
          </p:nvSpPr>
          <p:spPr>
            <a:xfrm>
              <a:off x="2534653" y="4094365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577667" y="4272115"/>
              <a:ext cx="200978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химические</a:t>
              </a:r>
              <a:endParaRPr lang="ru-RU" dirty="0"/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7634249" y="4400450"/>
            <a:ext cx="2548890" cy="1308735"/>
            <a:chOff x="9628923" y="3734752"/>
            <a:chExt cx="2548890" cy="1308735"/>
          </a:xfrm>
        </p:grpSpPr>
        <p:sp>
          <p:nvSpPr>
            <p:cNvPr id="23" name="Овал 22"/>
            <p:cNvSpPr/>
            <p:nvPr/>
          </p:nvSpPr>
          <p:spPr>
            <a:xfrm>
              <a:off x="9628923" y="3734752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9891216" y="3917532"/>
              <a:ext cx="2009781" cy="9541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химические</a:t>
              </a:r>
            </a:p>
            <a:p>
              <a:pPr algn="ctr"/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реакции</a:t>
              </a:r>
              <a:endParaRPr lang="ru-RU" dirty="0"/>
            </a:p>
          </p:txBody>
        </p:sp>
      </p:grpSp>
      <p:sp>
        <p:nvSpPr>
          <p:cNvPr id="51" name="Стрелка вверх 50"/>
          <p:cNvSpPr/>
          <p:nvPr/>
        </p:nvSpPr>
        <p:spPr>
          <a:xfrm rot="10800000" flipH="1">
            <a:off x="8877852" y="4110257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верх 51"/>
          <p:cNvSpPr/>
          <p:nvPr/>
        </p:nvSpPr>
        <p:spPr>
          <a:xfrm rot="-16320000" flipH="1">
            <a:off x="7406328" y="5004076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верх 53"/>
          <p:cNvSpPr/>
          <p:nvPr/>
        </p:nvSpPr>
        <p:spPr>
          <a:xfrm rot="-12540000" flipH="1">
            <a:off x="3606041" y="4053483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 вверх 54"/>
          <p:cNvSpPr/>
          <p:nvPr/>
        </p:nvSpPr>
        <p:spPr>
          <a:xfrm rot="-8400000" flipH="1">
            <a:off x="1899362" y="3852112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трелка вверх 55"/>
          <p:cNvSpPr/>
          <p:nvPr/>
        </p:nvSpPr>
        <p:spPr>
          <a:xfrm rot="1980000" flipH="1">
            <a:off x="7049300" y="1084985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верх 56"/>
          <p:cNvSpPr/>
          <p:nvPr/>
        </p:nvSpPr>
        <p:spPr>
          <a:xfrm rot="-1260000" flipH="1">
            <a:off x="4956609" y="1076812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1" y="-4508"/>
            <a:ext cx="3080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изучает химия?»</a:t>
            </a:r>
          </a:p>
        </p:txBody>
      </p:sp>
    </p:spTree>
    <p:extLst>
      <p:ext uri="{BB962C8B-B14F-4D97-AF65-F5344CB8AC3E}">
        <p14:creationId xmlns:p14="http://schemas.microsoft.com/office/powerpoint/2010/main" val="24044137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Рисунок 8" descr="https://oge.sdamgia.ru/formula/a9/a9b41283aead093a33d250003a97b9f0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280" y="1765632"/>
            <a:ext cx="6895699" cy="54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478280" y="413860"/>
            <a:ext cx="6147004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№ 6</a:t>
            </a:r>
            <a:endParaRPr kumimoji="0" lang="ru-RU" altLang="ru-RU" sz="36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Реакция, уравнение которой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78280" y="3421377"/>
            <a:ext cx="6096001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разложения</a:t>
            </a:r>
            <a:endParaRPr lang="ru-RU" altLang="ru-RU" sz="3600" dirty="0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1478280" y="2490482"/>
            <a:ext cx="4733027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относится к реакциям:</a:t>
            </a:r>
            <a:r>
              <a:rPr kumimoji="0" lang="ru-RU" alt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ru-RU" alt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78280" y="426910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соединения</a:t>
            </a:r>
            <a:endParaRPr lang="ru-RU" altLang="ru-RU" sz="3600" dirty="0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78280" y="511682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замещения</a:t>
            </a:r>
            <a:endParaRPr lang="ru-RU" altLang="ru-RU" sz="3600" dirty="0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503782" y="596454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обмена</a:t>
            </a:r>
            <a:endParaRPr lang="ru-RU" altLang="ru-RU" sz="36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517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7" name="Рисунок 7" descr="https://oge.sdamgia.ru/formula/75/75267155fd1184b128867713446250f5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070" y="2090019"/>
            <a:ext cx="6217920" cy="41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Рисунок 6" descr="https://oge.sdamgia.ru/formula/25/25aebb8ce935bda7967bfecf37f85b06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070" y="2652610"/>
            <a:ext cx="4183380" cy="41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Рисунок 11" descr="https://oge.sdamgia.ru/formula/b5/b5a0db8186e35330d743e861bfa607da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070" y="3215201"/>
            <a:ext cx="5760720" cy="41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Рисунок 12" descr="https://oge.sdamgia.ru/formula/b2/b2514fb87ae001e9e488daf155e576fep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070" y="3761753"/>
            <a:ext cx="4663440" cy="41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1329289" y="318701"/>
            <a:ext cx="1007444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№ 7</a:t>
            </a:r>
            <a:endParaRPr kumimoji="0" lang="ru-RU" altLang="ru-RU" sz="3600" b="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Реакция соединения с участием оксида меди(II): </a:t>
            </a:r>
            <a:endParaRPr kumimoji="0" lang="ru-RU" alt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18"/>
          <p:cNvSpPr>
            <a:spLocks noChangeArrowheads="1"/>
          </p:cNvSpPr>
          <p:nvPr/>
        </p:nvSpPr>
        <p:spPr bwMode="auto">
          <a:xfrm>
            <a:off x="1010652" y="1907865"/>
            <a:ext cx="12192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</a:t>
            </a:r>
            <a:endParaRPr kumimoji="0" lang="ru-RU" alt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19"/>
          <p:cNvSpPr>
            <a:spLocks noChangeArrowheads="1"/>
          </p:cNvSpPr>
          <p:nvPr/>
        </p:nvSpPr>
        <p:spPr bwMode="auto">
          <a:xfrm>
            <a:off x="1010652" y="2454414"/>
            <a:ext cx="12192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</a:t>
            </a:r>
            <a:endParaRPr kumimoji="0" lang="ru-RU" alt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20"/>
          <p:cNvSpPr>
            <a:spLocks noChangeArrowheads="1"/>
          </p:cNvSpPr>
          <p:nvPr/>
        </p:nvSpPr>
        <p:spPr bwMode="auto">
          <a:xfrm>
            <a:off x="1010652" y="2980350"/>
            <a:ext cx="12192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</a:t>
            </a:r>
            <a:endParaRPr kumimoji="0" lang="ru-RU" alt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21"/>
          <p:cNvSpPr>
            <a:spLocks noChangeArrowheads="1"/>
          </p:cNvSpPr>
          <p:nvPr/>
        </p:nvSpPr>
        <p:spPr bwMode="auto">
          <a:xfrm>
            <a:off x="1010652" y="3547512"/>
            <a:ext cx="12192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</a:t>
            </a:r>
            <a:endParaRPr kumimoji="0" lang="ru-RU" altLang="ru-RU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0" y="11430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686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435" y="1295400"/>
            <a:ext cx="10834255" cy="5562600"/>
          </a:xfrm>
        </p:spPr>
        <p:txBody>
          <a:bodyPr>
            <a:noAutofit/>
          </a:bodyPr>
          <a:lstStyle/>
          <a:p>
            <a:pPr algn="l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Задание № 8 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Расставьте коэффициенты в уравнениях, определите типы химических реакций: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)  Al  +  S  =  Al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br>
              <a:rPr lang="ru-RU" sz="3600" baseline="-25000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б)  Zn  + 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HCl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 =  ZnCl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 +  H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br>
              <a:rPr lang="ru-RU" sz="3600" baseline="-25000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в) 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Au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3 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= 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Au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+ 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br>
              <a:rPr lang="ru-RU" sz="3600" baseline="-25000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г)  P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+ 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= 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br>
              <a:rPr lang="ru-RU" sz="6600" dirty="0"/>
            </a:br>
            <a:br>
              <a:rPr lang="ru-RU" sz="4800" i="1" dirty="0">
                <a:latin typeface="Times New Roman" pitchFamily="18" charset="0"/>
                <a:cs typeface="Times New Roman" pitchFamily="18" charset="0"/>
              </a:rPr>
            </a:b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3555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112805"/>
              </p:ext>
            </p:extLst>
          </p:nvPr>
        </p:nvGraphicFramePr>
        <p:xfrm>
          <a:off x="611519" y="1818905"/>
          <a:ext cx="10972801" cy="3816209"/>
        </p:xfrm>
        <a:graphic>
          <a:graphicData uri="http://schemas.openxmlformats.org/drawingml/2006/table">
            <a:tbl>
              <a:tblPr firstRow="1" firstCol="1" bandRow="1"/>
              <a:tblGrid>
                <a:gridCol w="1359461">
                  <a:extLst>
                    <a:ext uri="{9D8B030D-6E8A-4147-A177-3AD203B41FA5}">
                      <a16:colId xmlns:a16="http://schemas.microsoft.com/office/drawing/2014/main" val="3559714614"/>
                    </a:ext>
                  </a:extLst>
                </a:gridCol>
                <a:gridCol w="1359463">
                  <a:extLst>
                    <a:ext uri="{9D8B030D-6E8A-4147-A177-3AD203B41FA5}">
                      <a16:colId xmlns:a16="http://schemas.microsoft.com/office/drawing/2014/main" val="147524284"/>
                    </a:ext>
                  </a:extLst>
                </a:gridCol>
                <a:gridCol w="1747880">
                  <a:extLst>
                    <a:ext uri="{9D8B030D-6E8A-4147-A177-3AD203B41FA5}">
                      <a16:colId xmlns:a16="http://schemas.microsoft.com/office/drawing/2014/main" val="2481771922"/>
                    </a:ext>
                  </a:extLst>
                </a:gridCol>
                <a:gridCol w="1844985">
                  <a:extLst>
                    <a:ext uri="{9D8B030D-6E8A-4147-A177-3AD203B41FA5}">
                      <a16:colId xmlns:a16="http://schemas.microsoft.com/office/drawing/2014/main" val="2079411367"/>
                    </a:ext>
                  </a:extLst>
                </a:gridCol>
                <a:gridCol w="2330507">
                  <a:extLst>
                    <a:ext uri="{9D8B030D-6E8A-4147-A177-3AD203B41FA5}">
                      <a16:colId xmlns:a16="http://schemas.microsoft.com/office/drawing/2014/main" val="3619419188"/>
                    </a:ext>
                  </a:extLst>
                </a:gridCol>
                <a:gridCol w="2330505">
                  <a:extLst>
                    <a:ext uri="{9D8B030D-6E8A-4147-A177-3AD203B41FA5}">
                      <a16:colId xmlns:a16="http://schemas.microsoft.com/office/drawing/2014/main" val="3719574811"/>
                    </a:ext>
                  </a:extLst>
                </a:gridCol>
              </a:tblGrid>
              <a:tr h="888669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Вещество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Молярная масса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вещества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Масса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Количество молекул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Объём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8877684"/>
                  </a:ext>
                </a:extLst>
              </a:tr>
              <a:tr h="7318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моль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2879194"/>
                  </a:ext>
                </a:extLst>
              </a:tr>
              <a:tr h="7318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ru-RU" sz="2800" baseline="-25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320</a:t>
                      </a:r>
                      <a:r>
                        <a:rPr lang="ru-RU" sz="2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г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971560"/>
                  </a:ext>
                </a:extLst>
              </a:tr>
              <a:tr h="7318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n-US" sz="2800" baseline="-25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baseline="-25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112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л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9962970"/>
                  </a:ext>
                </a:extLst>
              </a:tr>
              <a:tr h="731885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Са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12,0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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28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606092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362137" y="519543"/>
            <a:ext cx="27783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Задание № 9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6311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3080085" y="1134281"/>
            <a:ext cx="8828976" cy="4615010"/>
            <a:chOff x="509334" y="139870"/>
            <a:chExt cx="9830204" cy="5576083"/>
          </a:xfrm>
        </p:grpSpPr>
        <p:grpSp>
          <p:nvGrpSpPr>
            <p:cNvPr id="20" name="Группа 19"/>
            <p:cNvGrpSpPr/>
            <p:nvPr/>
          </p:nvGrpSpPr>
          <p:grpSpPr>
            <a:xfrm>
              <a:off x="1852462" y="1142048"/>
              <a:ext cx="8487076" cy="4573905"/>
              <a:chOff x="1571625" y="982980"/>
              <a:chExt cx="8487076" cy="4573905"/>
            </a:xfrm>
          </p:grpSpPr>
          <p:sp>
            <p:nvSpPr>
              <p:cNvPr id="2" name="Скругленный прямоугольник 1"/>
              <p:cNvSpPr/>
              <p:nvPr/>
            </p:nvSpPr>
            <p:spPr>
              <a:xfrm>
                <a:off x="4480560" y="2611755"/>
                <a:ext cx="2548890" cy="1308735"/>
              </a:xfrm>
              <a:prstGeom prst="round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" name="Овал 2"/>
              <p:cNvSpPr/>
              <p:nvPr/>
            </p:nvSpPr>
            <p:spPr>
              <a:xfrm>
                <a:off x="4480560" y="4248150"/>
                <a:ext cx="2548890" cy="1308735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" name="Овал 3"/>
              <p:cNvSpPr/>
              <p:nvPr/>
            </p:nvSpPr>
            <p:spPr>
              <a:xfrm>
                <a:off x="7389495" y="2611755"/>
                <a:ext cx="2548890" cy="1308735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" name="Овал 4"/>
              <p:cNvSpPr/>
              <p:nvPr/>
            </p:nvSpPr>
            <p:spPr>
              <a:xfrm>
                <a:off x="1571625" y="2611755"/>
                <a:ext cx="2548890" cy="1308735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Овал 5"/>
              <p:cNvSpPr/>
              <p:nvPr/>
            </p:nvSpPr>
            <p:spPr>
              <a:xfrm>
                <a:off x="4480560" y="982980"/>
                <a:ext cx="2548890" cy="1308735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486275" y="2705101"/>
                <a:ext cx="2537460" cy="10442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6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химия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495800" y="1304776"/>
                <a:ext cx="253746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495800" y="4561254"/>
                <a:ext cx="253746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586865" y="2942154"/>
                <a:ext cx="253746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292641" y="2942154"/>
                <a:ext cx="276606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ru-RU" sz="35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Стрелка вверх 13"/>
              <p:cNvSpPr/>
              <p:nvPr/>
            </p:nvSpPr>
            <p:spPr>
              <a:xfrm flipH="1">
                <a:off x="5686425" y="2329815"/>
                <a:ext cx="167638" cy="253365"/>
              </a:xfrm>
              <a:prstGeom prst="upArrow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Стрелка вверх 14"/>
              <p:cNvSpPr/>
              <p:nvPr/>
            </p:nvSpPr>
            <p:spPr>
              <a:xfrm rot="10800000" flipH="1">
                <a:off x="5680711" y="3967163"/>
                <a:ext cx="167638" cy="253365"/>
              </a:xfrm>
              <a:prstGeom prst="upArrow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Стрелка вверх 16"/>
              <p:cNvSpPr/>
              <p:nvPr/>
            </p:nvSpPr>
            <p:spPr>
              <a:xfrm rot="16200000" flipH="1">
                <a:off x="4213860" y="3138636"/>
                <a:ext cx="167638" cy="253365"/>
              </a:xfrm>
              <a:prstGeom prst="upArrow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Стрелка вверх 17"/>
              <p:cNvSpPr/>
              <p:nvPr/>
            </p:nvSpPr>
            <p:spPr>
              <a:xfrm rot="5400000" flipH="1">
                <a:off x="7119939" y="3138636"/>
                <a:ext cx="167638" cy="253365"/>
              </a:xfrm>
              <a:prstGeom prst="upArrow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4" name="Группа 43"/>
            <p:cNvGrpSpPr/>
            <p:nvPr/>
          </p:nvGrpSpPr>
          <p:grpSpPr>
            <a:xfrm>
              <a:off x="3431706" y="155912"/>
              <a:ext cx="2059506" cy="962410"/>
              <a:chOff x="2661688" y="139870"/>
              <a:chExt cx="2059506" cy="962410"/>
            </a:xfrm>
          </p:grpSpPr>
          <p:sp>
            <p:nvSpPr>
              <p:cNvPr id="25" name="Овал 24"/>
              <p:cNvSpPr/>
              <p:nvPr/>
            </p:nvSpPr>
            <p:spPr>
              <a:xfrm>
                <a:off x="2661688" y="139870"/>
                <a:ext cx="2059506" cy="962410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2694523" y="365460"/>
                <a:ext cx="2021858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ru-RU" sz="2800" dirty="0"/>
              </a:p>
            </p:txBody>
          </p:sp>
        </p:grpSp>
        <p:grpSp>
          <p:nvGrpSpPr>
            <p:cNvPr id="45" name="Группа 44"/>
            <p:cNvGrpSpPr/>
            <p:nvPr/>
          </p:nvGrpSpPr>
          <p:grpSpPr>
            <a:xfrm>
              <a:off x="6722649" y="139870"/>
              <a:ext cx="2076826" cy="962410"/>
              <a:chOff x="7107657" y="139870"/>
              <a:chExt cx="2076826" cy="962410"/>
            </a:xfrm>
          </p:grpSpPr>
          <p:sp>
            <p:nvSpPr>
              <p:cNvPr id="24" name="Овал 23"/>
              <p:cNvSpPr/>
              <p:nvPr/>
            </p:nvSpPr>
            <p:spPr>
              <a:xfrm>
                <a:off x="7107657" y="139870"/>
                <a:ext cx="2059506" cy="962410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7162625" y="365460"/>
                <a:ext cx="2021858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ru-RU" sz="2800" dirty="0"/>
              </a:p>
            </p:txBody>
          </p:sp>
        </p:grpSp>
        <p:grpSp>
          <p:nvGrpSpPr>
            <p:cNvPr id="47" name="Группа 46"/>
            <p:cNvGrpSpPr/>
            <p:nvPr/>
          </p:nvGrpSpPr>
          <p:grpSpPr>
            <a:xfrm>
              <a:off x="509334" y="4106045"/>
              <a:ext cx="2059506" cy="962410"/>
              <a:chOff x="509334" y="4106045"/>
              <a:chExt cx="2059506" cy="962410"/>
            </a:xfrm>
          </p:grpSpPr>
          <p:sp>
            <p:nvSpPr>
              <p:cNvPr id="29" name="Овал 28"/>
              <p:cNvSpPr/>
              <p:nvPr/>
            </p:nvSpPr>
            <p:spPr>
              <a:xfrm>
                <a:off x="509334" y="4106045"/>
                <a:ext cx="2059506" cy="962410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539487" y="4272115"/>
                <a:ext cx="2021858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endParaRPr lang="ru-RU" sz="2800" dirty="0"/>
              </a:p>
            </p:txBody>
          </p:sp>
        </p:grpSp>
        <p:grpSp>
          <p:nvGrpSpPr>
            <p:cNvPr id="46" name="Группа 45"/>
            <p:cNvGrpSpPr/>
            <p:nvPr/>
          </p:nvGrpSpPr>
          <p:grpSpPr>
            <a:xfrm>
              <a:off x="2630905" y="4318953"/>
              <a:ext cx="2059506" cy="962410"/>
              <a:chOff x="2534653" y="4094365"/>
              <a:chExt cx="2059506" cy="962410"/>
            </a:xfrm>
          </p:grpSpPr>
          <p:sp>
            <p:nvSpPr>
              <p:cNvPr id="28" name="Овал 27"/>
              <p:cNvSpPr/>
              <p:nvPr/>
            </p:nvSpPr>
            <p:spPr>
              <a:xfrm>
                <a:off x="2534653" y="4094365"/>
                <a:ext cx="2059506" cy="962410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2577667" y="4272115"/>
                <a:ext cx="1847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49" name="Группа 48"/>
            <p:cNvGrpSpPr/>
            <p:nvPr/>
          </p:nvGrpSpPr>
          <p:grpSpPr>
            <a:xfrm>
              <a:off x="7634249" y="4400450"/>
              <a:ext cx="2548890" cy="1308735"/>
              <a:chOff x="9628923" y="3734752"/>
              <a:chExt cx="2548890" cy="1308735"/>
            </a:xfrm>
          </p:grpSpPr>
          <p:sp>
            <p:nvSpPr>
              <p:cNvPr id="23" name="Овал 22"/>
              <p:cNvSpPr/>
              <p:nvPr/>
            </p:nvSpPr>
            <p:spPr>
              <a:xfrm>
                <a:off x="9628923" y="3734752"/>
                <a:ext cx="2548890" cy="1308735"/>
              </a:xfrm>
              <a:prstGeom prst="ellipse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10803741" y="3917532"/>
                <a:ext cx="1847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51" name="Стрелка вверх 50"/>
            <p:cNvSpPr/>
            <p:nvPr/>
          </p:nvSpPr>
          <p:spPr>
            <a:xfrm rot="10800000" flipH="1">
              <a:off x="8877852" y="4110257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Стрелка вверх 51"/>
            <p:cNvSpPr/>
            <p:nvPr/>
          </p:nvSpPr>
          <p:spPr>
            <a:xfrm rot="-16320000" flipH="1">
              <a:off x="7406328" y="5004076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Стрелка вверх 53"/>
            <p:cNvSpPr/>
            <p:nvPr/>
          </p:nvSpPr>
          <p:spPr>
            <a:xfrm rot="-12540000" flipH="1">
              <a:off x="3606041" y="4053483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Стрелка вверх 54"/>
            <p:cNvSpPr/>
            <p:nvPr/>
          </p:nvSpPr>
          <p:spPr>
            <a:xfrm rot="-8400000" flipH="1">
              <a:off x="1899362" y="3852112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Стрелка вверх 55"/>
            <p:cNvSpPr/>
            <p:nvPr/>
          </p:nvSpPr>
          <p:spPr>
            <a:xfrm rot="1980000" flipH="1">
              <a:off x="7049300" y="1084985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Стрелка вверх 56"/>
            <p:cNvSpPr/>
            <p:nvPr/>
          </p:nvSpPr>
          <p:spPr>
            <a:xfrm rot="-1260000" flipH="1">
              <a:off x="4956609" y="1076812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1" y="-4508"/>
            <a:ext cx="3080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изучает химия?»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2930" y="1320989"/>
            <a:ext cx="30975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 – «кисть», «скопление» – графическая форма организации информации, способствует систематизации и обобщению учебного материала.</a:t>
            </a:r>
          </a:p>
        </p:txBody>
      </p:sp>
    </p:spTree>
    <p:extLst>
      <p:ext uri="{BB962C8B-B14F-4D97-AF65-F5344CB8AC3E}">
        <p14:creationId xmlns:p14="http://schemas.microsoft.com/office/powerpoint/2010/main" val="1514835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762000"/>
            <a:ext cx="8229600" cy="5486400"/>
          </a:xfrm>
        </p:spPr>
        <p:txBody>
          <a:bodyPr>
            <a:noAutofit/>
          </a:bodyPr>
          <a:lstStyle/>
          <a:p>
            <a:r>
              <a:rPr lang="ru-RU" sz="3600" b="1" i="1" u="sng" dirty="0">
                <a:latin typeface="Times New Roman" pitchFamily="18" charset="0"/>
                <a:cs typeface="Times New Roman" pitchFamily="18" charset="0"/>
              </a:rPr>
              <a:t>Д/З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Задание 1 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Определите валентности элементов по формуле вещества, назовите: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а) 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  б)  С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uO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  в) 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  г) 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AlCI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br>
              <a:rPr lang="ru-RU" sz="3600" baseline="-250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Задание 2 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Рассчитайте массовые доли элементов в соединении оксид серебра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(I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) 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Задание 3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Сколько молекул содержится в 6 моль оксида натрия (Na</a:t>
            </a:r>
            <a:r>
              <a:rPr lang="ru-RU" sz="3600" baseline="-25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?</a:t>
            </a:r>
            <a:br>
              <a:rPr lang="ru-RU" sz="6600" dirty="0"/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273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1852462" y="1142048"/>
            <a:ext cx="8487076" cy="4573905"/>
            <a:chOff x="1571625" y="982980"/>
            <a:chExt cx="8487076" cy="4573905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4480560" y="2611755"/>
              <a:ext cx="2548890" cy="1308735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Овал 2"/>
            <p:cNvSpPr/>
            <p:nvPr/>
          </p:nvSpPr>
          <p:spPr>
            <a:xfrm>
              <a:off x="4480560" y="4248150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7389495" y="2611755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1571625" y="2611755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4480560" y="982980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486275" y="2705101"/>
              <a:ext cx="2537460" cy="1044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химия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95800" y="1304776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вещества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95800" y="4561254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86865" y="2942154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292641" y="2942154"/>
              <a:ext cx="27660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3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Стрелка вверх 13"/>
            <p:cNvSpPr/>
            <p:nvPr/>
          </p:nvSpPr>
          <p:spPr>
            <a:xfrm flipH="1">
              <a:off x="5686425" y="2329815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трелка вверх 14"/>
            <p:cNvSpPr/>
            <p:nvPr/>
          </p:nvSpPr>
          <p:spPr>
            <a:xfrm rot="10800000" flipH="1">
              <a:off x="5680711" y="3967163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трелка вверх 16"/>
            <p:cNvSpPr/>
            <p:nvPr/>
          </p:nvSpPr>
          <p:spPr>
            <a:xfrm rot="16200000" flipH="1">
              <a:off x="4213860" y="3138636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трелка вверх 17"/>
            <p:cNvSpPr/>
            <p:nvPr/>
          </p:nvSpPr>
          <p:spPr>
            <a:xfrm rot="5400000" flipH="1">
              <a:off x="7119939" y="3138636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3431706" y="155912"/>
            <a:ext cx="2059506" cy="962410"/>
            <a:chOff x="2661688" y="139870"/>
            <a:chExt cx="2059506" cy="962410"/>
          </a:xfrm>
        </p:grpSpPr>
        <p:sp>
          <p:nvSpPr>
            <p:cNvPr id="25" name="Овал 24"/>
            <p:cNvSpPr/>
            <p:nvPr/>
          </p:nvSpPr>
          <p:spPr>
            <a:xfrm>
              <a:off x="2661688" y="139870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2694523" y="365460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2800" dirty="0"/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6722649" y="139870"/>
            <a:ext cx="2076826" cy="962410"/>
            <a:chOff x="7107657" y="139870"/>
            <a:chExt cx="2076826" cy="962410"/>
          </a:xfrm>
        </p:grpSpPr>
        <p:sp>
          <p:nvSpPr>
            <p:cNvPr id="24" name="Овал 23"/>
            <p:cNvSpPr/>
            <p:nvPr/>
          </p:nvSpPr>
          <p:spPr>
            <a:xfrm>
              <a:off x="7107657" y="139870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7162625" y="365460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2800" dirty="0"/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9334" y="4106045"/>
            <a:ext cx="2059506" cy="962410"/>
            <a:chOff x="509334" y="4106045"/>
            <a:chExt cx="2059506" cy="962410"/>
          </a:xfrm>
        </p:grpSpPr>
        <p:sp>
          <p:nvSpPr>
            <p:cNvPr id="29" name="Овал 28"/>
            <p:cNvSpPr/>
            <p:nvPr/>
          </p:nvSpPr>
          <p:spPr>
            <a:xfrm>
              <a:off x="509334" y="4106045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39487" y="4272115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2800" dirty="0"/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2630905" y="4318953"/>
            <a:ext cx="2059506" cy="962410"/>
            <a:chOff x="2534653" y="4094365"/>
            <a:chExt cx="2059506" cy="962410"/>
          </a:xfrm>
        </p:grpSpPr>
        <p:sp>
          <p:nvSpPr>
            <p:cNvPr id="28" name="Овал 27"/>
            <p:cNvSpPr/>
            <p:nvPr/>
          </p:nvSpPr>
          <p:spPr>
            <a:xfrm>
              <a:off x="2534653" y="4094365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577667" y="4272115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ru-RU" dirty="0"/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7634249" y="4400450"/>
            <a:ext cx="2548890" cy="1308735"/>
            <a:chOff x="9628923" y="3734752"/>
            <a:chExt cx="2548890" cy="1308735"/>
          </a:xfrm>
        </p:grpSpPr>
        <p:sp>
          <p:nvSpPr>
            <p:cNvPr id="23" name="Овал 22"/>
            <p:cNvSpPr/>
            <p:nvPr/>
          </p:nvSpPr>
          <p:spPr>
            <a:xfrm>
              <a:off x="9628923" y="3734752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10803741" y="3917532"/>
              <a:ext cx="1847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ru-RU" dirty="0"/>
            </a:p>
          </p:txBody>
        </p:sp>
      </p:grpSp>
      <p:sp>
        <p:nvSpPr>
          <p:cNvPr id="51" name="Стрелка вверх 50"/>
          <p:cNvSpPr/>
          <p:nvPr/>
        </p:nvSpPr>
        <p:spPr>
          <a:xfrm rot="10800000" flipH="1">
            <a:off x="8877852" y="4110257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верх 51"/>
          <p:cNvSpPr/>
          <p:nvPr/>
        </p:nvSpPr>
        <p:spPr>
          <a:xfrm rot="-16320000" flipH="1">
            <a:off x="7406328" y="5004076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верх 53"/>
          <p:cNvSpPr/>
          <p:nvPr/>
        </p:nvSpPr>
        <p:spPr>
          <a:xfrm rot="-12540000" flipH="1">
            <a:off x="3606041" y="4053483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 вверх 54"/>
          <p:cNvSpPr/>
          <p:nvPr/>
        </p:nvSpPr>
        <p:spPr>
          <a:xfrm rot="-8400000" flipH="1">
            <a:off x="1899362" y="3852112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трелка вверх 55"/>
          <p:cNvSpPr/>
          <p:nvPr/>
        </p:nvSpPr>
        <p:spPr>
          <a:xfrm rot="1980000" flipH="1">
            <a:off x="7049300" y="1084985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верх 56"/>
          <p:cNvSpPr/>
          <p:nvPr/>
        </p:nvSpPr>
        <p:spPr>
          <a:xfrm rot="-1260000" flipH="1">
            <a:off x="4956609" y="1076812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1" y="-4508"/>
            <a:ext cx="3080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изучает химия?»</a:t>
            </a:r>
          </a:p>
        </p:txBody>
      </p:sp>
    </p:spTree>
    <p:extLst>
      <p:ext uri="{BB962C8B-B14F-4D97-AF65-F5344CB8AC3E}">
        <p14:creationId xmlns:p14="http://schemas.microsoft.com/office/powerpoint/2010/main" val="1443984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Группа 19"/>
          <p:cNvGrpSpPr/>
          <p:nvPr/>
        </p:nvGrpSpPr>
        <p:grpSpPr>
          <a:xfrm>
            <a:off x="1852462" y="1142048"/>
            <a:ext cx="8487076" cy="4573905"/>
            <a:chOff x="1571625" y="982980"/>
            <a:chExt cx="8487076" cy="4573905"/>
          </a:xfrm>
        </p:grpSpPr>
        <p:sp>
          <p:nvSpPr>
            <p:cNvPr id="2" name="Скругленный прямоугольник 1"/>
            <p:cNvSpPr/>
            <p:nvPr/>
          </p:nvSpPr>
          <p:spPr>
            <a:xfrm>
              <a:off x="4480560" y="2611755"/>
              <a:ext cx="2548890" cy="1308735"/>
            </a:xfrm>
            <a:prstGeom prst="round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Овал 2"/>
            <p:cNvSpPr/>
            <p:nvPr/>
          </p:nvSpPr>
          <p:spPr>
            <a:xfrm>
              <a:off x="4480560" y="4248150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Овал 3"/>
            <p:cNvSpPr/>
            <p:nvPr/>
          </p:nvSpPr>
          <p:spPr>
            <a:xfrm>
              <a:off x="7389495" y="2611755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Овал 4"/>
            <p:cNvSpPr/>
            <p:nvPr/>
          </p:nvSpPr>
          <p:spPr>
            <a:xfrm>
              <a:off x="1571625" y="2611755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4480560" y="982980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486275" y="2705101"/>
              <a:ext cx="2537460" cy="1044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химия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95800" y="1304776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вещества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495800" y="4561254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86865" y="2942154"/>
              <a:ext cx="2537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292641" y="2942154"/>
              <a:ext cx="27660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3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Стрелка вверх 13"/>
            <p:cNvSpPr/>
            <p:nvPr/>
          </p:nvSpPr>
          <p:spPr>
            <a:xfrm flipH="1">
              <a:off x="5686425" y="2329815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Стрелка вверх 14"/>
            <p:cNvSpPr/>
            <p:nvPr/>
          </p:nvSpPr>
          <p:spPr>
            <a:xfrm rot="10800000" flipH="1">
              <a:off x="5680711" y="3967163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трелка вверх 16"/>
            <p:cNvSpPr/>
            <p:nvPr/>
          </p:nvSpPr>
          <p:spPr>
            <a:xfrm rot="16200000" flipH="1">
              <a:off x="4213860" y="3138636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трелка вверх 17"/>
            <p:cNvSpPr/>
            <p:nvPr/>
          </p:nvSpPr>
          <p:spPr>
            <a:xfrm rot="5400000" flipH="1">
              <a:off x="7119939" y="3138636"/>
              <a:ext cx="167638" cy="253365"/>
            </a:xfrm>
            <a:prstGeom prst="upArrow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4" name="Группа 43"/>
          <p:cNvGrpSpPr/>
          <p:nvPr/>
        </p:nvGrpSpPr>
        <p:grpSpPr>
          <a:xfrm>
            <a:off x="3431706" y="155912"/>
            <a:ext cx="2059506" cy="962410"/>
            <a:chOff x="2661688" y="139870"/>
            <a:chExt cx="2059506" cy="962410"/>
          </a:xfrm>
        </p:grpSpPr>
        <p:sp>
          <p:nvSpPr>
            <p:cNvPr id="25" name="Овал 24"/>
            <p:cNvSpPr/>
            <p:nvPr/>
          </p:nvSpPr>
          <p:spPr>
            <a:xfrm>
              <a:off x="2661688" y="139870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2694523" y="365460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простые</a:t>
              </a:r>
              <a:endParaRPr lang="ru-RU" sz="2800" dirty="0"/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6722649" y="139870"/>
            <a:ext cx="2076826" cy="962410"/>
            <a:chOff x="7107657" y="139870"/>
            <a:chExt cx="2076826" cy="962410"/>
          </a:xfrm>
        </p:grpSpPr>
        <p:sp>
          <p:nvSpPr>
            <p:cNvPr id="24" name="Овал 23"/>
            <p:cNvSpPr/>
            <p:nvPr/>
          </p:nvSpPr>
          <p:spPr>
            <a:xfrm>
              <a:off x="7107657" y="139870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7162625" y="365460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сложные</a:t>
              </a:r>
              <a:endParaRPr lang="ru-RU" sz="2800" dirty="0"/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509334" y="4106045"/>
            <a:ext cx="2059506" cy="962410"/>
            <a:chOff x="509334" y="4106045"/>
            <a:chExt cx="2059506" cy="962410"/>
          </a:xfrm>
        </p:grpSpPr>
        <p:sp>
          <p:nvSpPr>
            <p:cNvPr id="29" name="Овал 28"/>
            <p:cNvSpPr/>
            <p:nvPr/>
          </p:nvSpPr>
          <p:spPr>
            <a:xfrm>
              <a:off x="509334" y="4106045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39487" y="4272115"/>
              <a:ext cx="20218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2800" dirty="0"/>
            </a:p>
          </p:txBody>
        </p:sp>
      </p:grpSp>
      <p:grpSp>
        <p:nvGrpSpPr>
          <p:cNvPr id="46" name="Группа 45"/>
          <p:cNvGrpSpPr/>
          <p:nvPr/>
        </p:nvGrpSpPr>
        <p:grpSpPr>
          <a:xfrm>
            <a:off x="2630905" y="4318953"/>
            <a:ext cx="2059506" cy="962410"/>
            <a:chOff x="2534653" y="4094365"/>
            <a:chExt cx="2059506" cy="962410"/>
          </a:xfrm>
        </p:grpSpPr>
        <p:sp>
          <p:nvSpPr>
            <p:cNvPr id="28" name="Овал 27"/>
            <p:cNvSpPr/>
            <p:nvPr/>
          </p:nvSpPr>
          <p:spPr>
            <a:xfrm>
              <a:off x="2534653" y="4094365"/>
              <a:ext cx="2059506" cy="962410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577667" y="4272115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ru-RU" dirty="0"/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7634249" y="4400450"/>
            <a:ext cx="2548890" cy="1308735"/>
            <a:chOff x="9628923" y="3734752"/>
            <a:chExt cx="2548890" cy="1308735"/>
          </a:xfrm>
        </p:grpSpPr>
        <p:sp>
          <p:nvSpPr>
            <p:cNvPr id="23" name="Овал 22"/>
            <p:cNvSpPr/>
            <p:nvPr/>
          </p:nvSpPr>
          <p:spPr>
            <a:xfrm>
              <a:off x="9628923" y="3734752"/>
              <a:ext cx="2548890" cy="1308735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10803741" y="3917532"/>
              <a:ext cx="18473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endParaRPr lang="ru-RU" dirty="0"/>
            </a:p>
          </p:txBody>
        </p:sp>
      </p:grpSp>
      <p:sp>
        <p:nvSpPr>
          <p:cNvPr id="51" name="Стрелка вверх 50"/>
          <p:cNvSpPr/>
          <p:nvPr/>
        </p:nvSpPr>
        <p:spPr>
          <a:xfrm rot="10800000" flipH="1">
            <a:off x="8877852" y="4110257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верх 51"/>
          <p:cNvSpPr/>
          <p:nvPr/>
        </p:nvSpPr>
        <p:spPr>
          <a:xfrm rot="-16320000" flipH="1">
            <a:off x="7406328" y="5004076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верх 53"/>
          <p:cNvSpPr/>
          <p:nvPr/>
        </p:nvSpPr>
        <p:spPr>
          <a:xfrm rot="-12540000" flipH="1">
            <a:off x="3606041" y="4053483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 вверх 54"/>
          <p:cNvSpPr/>
          <p:nvPr/>
        </p:nvSpPr>
        <p:spPr>
          <a:xfrm rot="-8400000" flipH="1">
            <a:off x="1899362" y="3852112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трелка вверх 55"/>
          <p:cNvSpPr/>
          <p:nvPr/>
        </p:nvSpPr>
        <p:spPr>
          <a:xfrm rot="1980000" flipH="1">
            <a:off x="7049300" y="1084985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Стрелка вверх 56"/>
          <p:cNvSpPr/>
          <p:nvPr/>
        </p:nvSpPr>
        <p:spPr>
          <a:xfrm rot="-1260000" flipH="1">
            <a:off x="4956609" y="1076812"/>
            <a:ext cx="167638" cy="25336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1" y="-4508"/>
            <a:ext cx="3080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Кластер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изучает химия?»</a:t>
            </a:r>
          </a:p>
        </p:txBody>
      </p:sp>
    </p:spTree>
    <p:extLst>
      <p:ext uri="{BB962C8B-B14F-4D97-AF65-F5344CB8AC3E}">
        <p14:creationId xmlns:p14="http://schemas.microsoft.com/office/powerpoint/2010/main" val="3218745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1520" y="511334"/>
            <a:ext cx="7429500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№ 1   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«Третий лишний»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644015" y="1742356"/>
            <a:ext cx="601980" cy="685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883468" y="1742356"/>
            <a:ext cx="1037272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36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546351" y="1742355"/>
            <a:ext cx="937260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3600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635377" y="1742356"/>
            <a:ext cx="1072515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</a:t>
            </a:r>
            <a:r>
              <a:rPr lang="ru-RU" sz="3600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677671" y="2804954"/>
            <a:ext cx="601980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5202874" y="2804954"/>
            <a:ext cx="1037272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36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70632" y="2804954"/>
            <a:ext cx="1247138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en-US" sz="3600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en-US" sz="3600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endParaRPr lang="ru-RU" sz="3600" baseline="-25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488884" y="2804954"/>
            <a:ext cx="1072515" cy="685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n-US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ru-RU" sz="3600" baseline="-250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1677671" y="4035976"/>
            <a:ext cx="601980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917124" y="4035976"/>
            <a:ext cx="1037272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CI</a:t>
            </a:r>
            <a:r>
              <a:rPr lang="en-US" sz="36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3600" baseline="-25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770632" y="4035976"/>
            <a:ext cx="937260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en-US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endParaRPr lang="ru-RU" sz="3600" baseline="-25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488884" y="4035976"/>
            <a:ext cx="1072515" cy="645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en-US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endParaRPr lang="ru-RU" sz="3600" baseline="-250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8329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2" grpId="0"/>
      <p:bldP spid="23" grpId="0"/>
      <p:bldP spid="24" grpId="0"/>
      <p:bldP spid="24" grpId="1"/>
      <p:bldP spid="25" grpId="0"/>
      <p:bldP spid="26" grpId="0"/>
      <p:bldP spid="27" grpId="0"/>
      <p:bldP spid="27" grpId="1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4380" y="591344"/>
            <a:ext cx="10904220" cy="1380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№ </a:t>
            </a:r>
            <a:r>
              <a:rPr lang="en-US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Хлороводород и водород являются соответственно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4380" y="1940325"/>
            <a:ext cx="6096000" cy="64511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простыми веществами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4380" y="2553913"/>
            <a:ext cx="6096000" cy="64511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сложными веществами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54380" y="3167501"/>
            <a:ext cx="8686800" cy="685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простым и сложным веществами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54380" y="3821101"/>
            <a:ext cx="7498080" cy="685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3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сложным и простым веществами</a:t>
            </a:r>
          </a:p>
        </p:txBody>
      </p:sp>
    </p:spTree>
    <p:extLst>
      <p:ext uri="{BB962C8B-B14F-4D97-AF65-F5344CB8AC3E}">
        <p14:creationId xmlns:p14="http://schemas.microsoft.com/office/powerpoint/2010/main" val="2538758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8145" y="457200"/>
            <a:ext cx="10196946" cy="2895600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Задание № 3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Определите валентности элементов по формуле вещества, назовите: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а)  К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 б)  С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aCl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 в)  Р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   г) 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FeS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0569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435" y="221672"/>
            <a:ext cx="11222183" cy="6477000"/>
          </a:xfrm>
        </p:spPr>
        <p:txBody>
          <a:bodyPr>
            <a:noAutofit/>
          </a:bodyPr>
          <a:lstStyle/>
          <a:p>
            <a:pPr algn="l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Задание №  4 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Составьте формулы и назовите вещества состоящие из: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а)  алюминия и хлора    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б)  кальция и кислорода 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в)  фосфора (III) и кислорода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г) натрия и серы</a:t>
            </a:r>
          </a:p>
        </p:txBody>
      </p:sp>
    </p:spTree>
    <p:extLst>
      <p:ext uri="{BB962C8B-B14F-4D97-AF65-F5344CB8AC3E}">
        <p14:creationId xmlns:p14="http://schemas.microsoft.com/office/powerpoint/2010/main" val="632138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0035" y="914400"/>
            <a:ext cx="10390909" cy="1600200"/>
          </a:xfrm>
        </p:spPr>
        <p:txBody>
          <a:bodyPr>
            <a:noAutofit/>
          </a:bodyPr>
          <a:lstStyle/>
          <a:p>
            <a:pPr algn="l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  Задание № 5 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Рассчитайте массовые доли элементов в соединении оксид меди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(II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CuO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94204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516</Words>
  <Application>Microsoft Office PowerPoint</Application>
  <PresentationFormat>Широкоэкранный</PresentationFormat>
  <Paragraphs>133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Тема Office</vt:lpstr>
      <vt:lpstr>Первоначальные химические понятия (подготовка  к контрольной работе)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№ 3  Определите валентности элементов по формуле вещества, назовите:  а)  К2O    б)  СaCl2    в)  Р2O5      г)  FeS</vt:lpstr>
      <vt:lpstr> Задание №  4   Составьте формулы и назовите вещества состоящие из:  а)  алюминия и хлора                                         б)  кальция и кислорода   в)  фосфора (III) и кислорода  г) натрия и серы</vt:lpstr>
      <vt:lpstr>   Задание № 5   Рассчитайте массовые доли элементов в соединении оксид меди (II) CuO.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Задание № 8   Расставьте коэффициенты в уравнениях, определите типы химических реакций:  а)  Al  +  S  =  Al2S3  б)  Zn  +  HCl  =  ZnCl2  +  H2  в)  Au2O3   =  Au  +  O2  г)  P2O5  +  H2O  =  H3PO4  </vt:lpstr>
      <vt:lpstr>Презентация PowerPoint</vt:lpstr>
      <vt:lpstr>Д/З     Задание 1  Определите валентности элементов по формуле вещества, назовите:  а)  SO2     б)  СuO     в)  K2S     г)  AlCI3 Задание 2   Рассчитайте массовые доли элементов в соединении оксид серебра (I)  Ag2O. Задание 3 Сколько молекул содержится в 6 моль оксида натрия (Na2O) 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химических реакций</dc:title>
  <dc:creator>Саша</dc:creator>
  <cp:lastModifiedBy>Нина Еременко</cp:lastModifiedBy>
  <cp:revision>34</cp:revision>
  <dcterms:created xsi:type="dcterms:W3CDTF">2017-11-12T16:06:42Z</dcterms:created>
  <dcterms:modified xsi:type="dcterms:W3CDTF">2024-01-08T17:16:14Z</dcterms:modified>
</cp:coreProperties>
</file>