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1"/>
    <a:srgbClr val="D3D3D3"/>
    <a:srgbClr val="A7A7A7"/>
    <a:srgbClr val="FFFF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4" autoAdjust="0"/>
    <p:restoredTop sz="94660"/>
  </p:normalViewPr>
  <p:slideViewPr>
    <p:cSldViewPr>
      <p:cViewPr varScale="1">
        <p:scale>
          <a:sx n="99" d="100"/>
          <a:sy n="99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40963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0964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40965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6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7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8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69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0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1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2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3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4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5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76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40977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8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79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0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1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2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3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4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5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6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7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8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89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0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1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2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3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4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0995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40996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7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8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999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0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1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2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3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4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5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6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7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8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09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0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1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2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41013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41014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5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6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7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8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19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020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1021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41022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0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0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10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10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410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41028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1029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1030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8A6ACCC-3492-4178-8967-5E0658BFF08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54F40-F2F6-48CE-909C-1312285775E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4208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C31CD-80AF-4F70-9D16-5417E3355DD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8725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BD0322A-956F-4565-A1A2-F8BE55AFA5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3536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976840C-D794-4E62-93DF-DC0FE3B793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4327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 preserve="1">
  <p:cSld name="Заголовок, клип мультимеди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25C0BF-DCAB-4490-9FEF-3CE5F977A5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7419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DCE821-858D-4147-8068-8BFBCFC389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7304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B75781-739A-4B3C-8681-7076871E9D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2399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78E34A-BDA9-4407-AD5F-B5FA053BB6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291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046CC-C0F1-41D9-89ED-06B0CF34396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7066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095D3-8006-45DB-832A-AD992C190D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870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4FBB3-D60C-4400-A332-A8E1FF71BE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483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FF04BE-CFB1-4D35-BE40-F28D42A1F5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3470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EDBF2-833F-49AB-A34A-F6ED00C1D5F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57367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89507-49E3-4A45-8AE5-F9EE77D369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6830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99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39941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99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53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9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7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99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9990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99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9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9998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99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00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00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0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00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400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400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C67F8C0-36D8-49FD-84DB-E9A922850C8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17-proshalniy_valse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DeN\&#1056;&#1072;&#1073;&#1086;&#1095;&#1080;&#1081;%20&#1089;&#1090;&#1086;&#1083;\&#1055;&#1077;&#1089;&#1085;&#1080;%20&#1086;%20&#1096;&#1082;&#1086;&#1083;&#1077;\100_Ychitelskij_vals_minusovka.mp3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Documents%20and%20Settings\DeN\&#1052;&#1086;&#1080;%20&#1076;&#1086;&#1082;&#1091;&#1084;&#1077;&#1085;&#1090;&#1099;\&#1052;&#1086;&#1080;%20&#1074;&#1080;&#1076;&#1077;&#1086;&#1079;&#1072;&#1087;&#1080;&#1089;&#1080;\&#1055;&#1086;&#1089;&#1099;&#1083;&#1082;&#1072;_0003.wmv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audio" Target="file:///E:\pesndobro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1219200" y="1600200"/>
            <a:ext cx="64008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 sz="4500" b="1"/>
              <a:t>ПРОТОТИП</a:t>
            </a:r>
          </a:p>
          <a:p>
            <a:pPr algn="ctr"/>
            <a:endParaRPr lang="ru-RU" altLang="ru-RU" sz="4500" b="1"/>
          </a:p>
          <a:p>
            <a:pPr algn="ctr"/>
            <a:r>
              <a:rPr lang="ru-RU" altLang="ru-RU" sz="4500" b="1"/>
              <a:t>ОБРАЗ</a:t>
            </a:r>
          </a:p>
          <a:p>
            <a:pPr algn="ctr"/>
            <a:endParaRPr lang="ru-RU" altLang="ru-RU" sz="4500" b="1"/>
          </a:p>
          <a:p>
            <a:pPr algn="ctr"/>
            <a:r>
              <a:rPr lang="ru-RU" altLang="ru-RU" sz="4500" b="1"/>
              <a:t>УЧИТЕЛЬ </a:t>
            </a:r>
          </a:p>
          <a:p>
            <a:pPr algn="ctr"/>
            <a:endParaRPr lang="ru-RU" altLang="ru-RU" sz="4500" b="1"/>
          </a:p>
          <a:p>
            <a:pPr algn="ctr"/>
            <a:r>
              <a:rPr lang="ru-RU" altLang="ru-RU" sz="4500" b="1"/>
              <a:t>ПОСТУПОК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229600" cy="914400"/>
          </a:xfrm>
        </p:spPr>
        <p:txBody>
          <a:bodyPr/>
          <a:lstStyle/>
          <a:p>
            <a:r>
              <a:rPr lang="ru-RU" altLang="ru-RU" sz="4800" b="1">
                <a:solidFill>
                  <a:srgbClr val="FFFF00"/>
                </a:solidFill>
              </a:rPr>
              <a:t>КЛЮЧЕВЫЕ ТЕРМИНЫ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altLang="ru-RU"/>
          </a:p>
          <a:p>
            <a:pPr>
              <a:buFont typeface="Wingdings" pitchFamily="2" charset="2"/>
              <a:buNone/>
            </a:pPr>
            <a:endParaRPr lang="ru-RU" altLang="ru-RU"/>
          </a:p>
          <a:p>
            <a:pPr>
              <a:buFont typeface="Wingdings" pitchFamily="2" charset="2"/>
              <a:buNone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7" name="Picture 9" descr="Uroki_frantsuzskogo__torr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228600" y="0"/>
            <a:ext cx="9144000" cy="1447800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00"/>
              <a:t> 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3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ru-RU" sz="300"/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300"/>
              <a:t>                          </a:t>
            </a:r>
            <a:r>
              <a:rPr lang="ru-RU" altLang="ru-RU" sz="28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Доброта, готовность защищать слабого и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беззащитного – это прежде всего мужество и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бесстрашие души</a:t>
            </a:r>
            <a:r>
              <a:rPr lang="ru-RU" altLang="ru-RU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</a:t>
            </a:r>
          </a:p>
          <a:p>
            <a:pPr algn="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1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                                                                                                                             </a:t>
            </a:r>
            <a:r>
              <a:rPr lang="ru-RU" altLang="ru-RU" sz="1800" b="1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В.Сухомлинский</a:t>
            </a:r>
          </a:p>
        </p:txBody>
      </p:sp>
      <p:pic>
        <p:nvPicPr>
          <p:cNvPr id="53255" name="17-proshalniy_vals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324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2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085" fill="hold"/>
                                        <p:tgtEl>
                                          <p:spTgt spid="532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25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25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800" b="1">
                <a:solidFill>
                  <a:srgbClr val="FFFF00"/>
                </a:solidFill>
              </a:rPr>
              <a:t>ТЕМА УРОКА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z="4500" b="1"/>
              <a:t>В.Г. Распутин </a:t>
            </a:r>
            <a:br>
              <a:rPr lang="ru-RU" altLang="ru-RU" sz="4500" b="1"/>
            </a:br>
            <a:r>
              <a:rPr lang="ru-RU" altLang="ru-RU" sz="4500" b="1"/>
              <a:t>«Уроки французского»</a:t>
            </a:r>
          </a:p>
          <a:p>
            <a:pPr algn="ctr">
              <a:buFont typeface="Wingdings" pitchFamily="2" charset="2"/>
              <a:buNone/>
            </a:pPr>
            <a:endParaRPr lang="ru-RU" altLang="ru-RU" sz="3800"/>
          </a:p>
          <a:p>
            <a:pPr algn="ctr">
              <a:buFont typeface="Wingdings" pitchFamily="2" charset="2"/>
              <a:buNone/>
            </a:pPr>
            <a:r>
              <a:rPr lang="ru-RU" altLang="ru-RU" sz="3800"/>
              <a:t>Душевная тонкость учительницы и её роль в жизни мальчика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 descr="%5bLI6RK_20-01%5d_%5bIL_02%5d-k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394075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915400" cy="1139825"/>
          </a:xfrm>
        </p:spPr>
        <p:txBody>
          <a:bodyPr/>
          <a:lstStyle/>
          <a:p>
            <a:r>
              <a:rPr lang="ru-RU" altLang="ru-RU" sz="4000" b="1">
                <a:solidFill>
                  <a:schemeClr val="tx1"/>
                </a:solidFill>
              </a:rPr>
              <a:t>Валентин Григорьевич Распутин</a:t>
            </a:r>
          </a:p>
        </p:txBody>
      </p:sp>
      <p:sp>
        <p:nvSpPr>
          <p:cNvPr id="43017" name="Rectangle 9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00600" y="14478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/>
              <a:t>    </a:t>
            </a:r>
            <a:r>
              <a:rPr lang="ru-RU" altLang="ru-RU" sz="2800" b="1" i="1"/>
              <a:t>Чем человек умнее и добрее, тем больше он замечает добра в людях.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2800" b="1" i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i="1"/>
              <a:t>                     Л.Н. Толстой</a:t>
            </a:r>
          </a:p>
        </p:txBody>
      </p:sp>
      <p:pic>
        <p:nvPicPr>
          <p:cNvPr id="43019" name="100_Ychitelskij_vals_minusovka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172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857" fill="hold"/>
                                        <p:tgtEl>
                                          <p:spTgt spid="430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1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6" name="Picture 10" descr="clip_image00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4800" y="1828800"/>
            <a:ext cx="4829175" cy="43989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229600" cy="1139825"/>
          </a:xfrm>
        </p:spPr>
        <p:txBody>
          <a:bodyPr/>
          <a:lstStyle/>
          <a:p>
            <a:r>
              <a:rPr lang="ru-RU" altLang="ru-RU" sz="4800" b="1">
                <a:solidFill>
                  <a:srgbClr val="FFFF00"/>
                </a:solidFill>
              </a:rPr>
              <a:t>ПРОТОТИП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057400"/>
            <a:ext cx="4648200" cy="43434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altLang="ru-RU" sz="3600"/>
          </a:p>
          <a:p>
            <a:pPr algn="ctr">
              <a:buFont typeface="Wingdings" pitchFamily="2" charset="2"/>
              <a:buNone/>
            </a:pPr>
            <a:endParaRPr lang="ru-RU" altLang="ru-RU" sz="3600"/>
          </a:p>
          <a:p>
            <a:pPr algn="ctr">
              <a:buFont typeface="Wingdings" pitchFamily="2" charset="2"/>
              <a:buNone/>
            </a:pPr>
            <a:endParaRPr lang="ru-RU" altLang="ru-RU" sz="3600"/>
          </a:p>
          <a:p>
            <a:pPr algn="ctr">
              <a:buFont typeface="Wingdings" pitchFamily="2" charset="2"/>
              <a:buNone/>
            </a:pPr>
            <a:r>
              <a:rPr lang="ru-RU" altLang="ru-RU" sz="4000" b="1"/>
              <a:t>Лидия Михайловна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4000" b="1"/>
              <a:t>Молокова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FF00"/>
                </a:solidFill>
              </a:rPr>
              <a:t>ЛИДИЯ МИХАЙЛОВНА</a:t>
            </a:r>
          </a:p>
        </p:txBody>
      </p:sp>
      <p:sp>
        <p:nvSpPr>
          <p:cNvPr id="46088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00200"/>
            <a:ext cx="38100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/>
              <a:t>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sz="2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sz="2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sz="2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altLang="ru-RU" sz="2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i="1"/>
              <a:t>    Образ</a:t>
            </a:r>
            <a:r>
              <a:rPr lang="ru-RU" altLang="ru-RU" sz="3600" b="1" i="1"/>
              <a:t> учительницы</a:t>
            </a:r>
            <a:r>
              <a:rPr lang="ru-RU" altLang="ru-RU" sz="2900" b="1" i="1"/>
              <a:t>   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900" b="1" i="1"/>
              <a:t>      </a:t>
            </a:r>
            <a:r>
              <a:rPr lang="ru-RU" altLang="ru-RU" sz="2400" b="1" i="1"/>
              <a:t>В.Г. Распутин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i="1"/>
              <a:t> «Уроки французского»</a:t>
            </a:r>
          </a:p>
        </p:txBody>
      </p:sp>
      <p:pic>
        <p:nvPicPr>
          <p:cNvPr id="46089" name="Picture 9" descr="Uroki_frantsuzskogo__torrents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1752600"/>
            <a:ext cx="4887913" cy="41973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>
                <a:solidFill>
                  <a:srgbClr val="FFFF00"/>
                </a:solidFill>
              </a:rPr>
              <a:t>УРОКИ ФРАНЦУЗСКОГО</a:t>
            </a:r>
          </a:p>
        </p:txBody>
      </p:sp>
      <p:pic>
        <p:nvPicPr>
          <p:cNvPr id="48134" name="Picture 6" descr="Uroki_frantsuzskogo__torre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675438" cy="500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z="2800"/>
          </a:p>
        </p:txBody>
      </p:sp>
      <p:pic>
        <p:nvPicPr>
          <p:cNvPr id="65545" name="Посылка_0003.wmv">
            <a:hlinkClick r:id="" action="ppaction://media"/>
          </p:cNvPr>
          <p:cNvPicPr>
            <a:picLocks noGrp="1" noRot="1" noChangeAspect="1" noChangeArrowheads="1"/>
          </p:cNvPicPr>
          <p:nvPr>
            <p:ph type="media" sz="half" idx="1"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5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55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54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554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%5bLI6RK_20-02%5d_%5bIL_01%5d-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82746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066800"/>
          </a:xfrm>
        </p:spPr>
        <p:txBody>
          <a:bodyPr/>
          <a:lstStyle/>
          <a:p>
            <a:r>
              <a:rPr lang="ru-RU" altLang="ru-RU" b="1">
                <a:solidFill>
                  <a:srgbClr val="FFFF00"/>
                </a:solidFill>
              </a:rPr>
              <a:t>ИГРА </a:t>
            </a:r>
          </a:p>
        </p:txBody>
      </p:sp>
      <p:sp>
        <p:nvSpPr>
          <p:cNvPr id="4915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95400"/>
            <a:ext cx="4495800" cy="5181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/>
              <a:t>  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altLang="ru-RU" sz="2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/>
              <a:t>    </a:t>
            </a:r>
            <a:r>
              <a:rPr lang="ru-RU" altLang="ru-RU" sz="2800" b="1" i="1"/>
              <a:t>Иллюстрация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b="1" i="1"/>
              <a:t>к рассказу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b="1" i="1"/>
              <a:t>В.Г. Распутина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800" b="1" i="1"/>
              <a:t>«Уроки французского»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/>
          <a:lstStyle/>
          <a:p>
            <a:r>
              <a:rPr lang="ru-RU" altLang="ru-RU"/>
              <a:t>Создание синквейна</a:t>
            </a:r>
          </a:p>
        </p:txBody>
      </p:sp>
      <p:graphicFrame>
        <p:nvGraphicFramePr>
          <p:cNvPr id="51368" name="Group 168"/>
          <p:cNvGraphicFramePr>
            <a:graphicFrameLocks noGrp="1"/>
          </p:cNvGraphicFramePr>
          <p:nvPr>
            <p:ph type="tbl" idx="1"/>
          </p:nvPr>
        </p:nvGraphicFramePr>
        <p:xfrm>
          <a:off x="304800" y="1219200"/>
          <a:ext cx="8610600" cy="5273040"/>
        </p:xfrm>
        <a:graphic>
          <a:graphicData uri="http://schemas.openxmlformats.org/drawingml/2006/table">
            <a:tbl>
              <a:tblPr/>
              <a:tblGrid>
                <a:gridCol w="2057400"/>
                <a:gridCol w="3962400"/>
                <a:gridCol w="2590800"/>
              </a:tblGrid>
              <a:tr h="100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3D3D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Первая строка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D3D3D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8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Одно имя существительное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8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Дружба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3D3D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Вторая строка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D3D3D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8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Два имени прилагательных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8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Искренняя, душевная. 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3D3D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Третья строка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D3D3D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8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Два глагола или описания действия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8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Помогать, понимать.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3D3D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Четвертая строка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D3D3D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8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Фраза, показывающая личное отношение к теме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8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Настоящих друзей немного.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49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D3D3D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Пятая строка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D3D3D3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8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Синоним к существительному из первой строки</a:t>
                      </a:r>
                      <a:endParaRPr kumimoji="0" lang="ru-RU" altLang="ru-RU" sz="25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8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Взаимо-понимание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A7A7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51308" name="pesndobro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324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394" fill="hold"/>
                                        <p:tgtEl>
                                          <p:spTgt spid="513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411</TotalTime>
  <Words>137</Words>
  <Application>Microsoft Office PowerPoint</Application>
  <PresentationFormat>Экран (4:3)</PresentationFormat>
  <Paragraphs>73</Paragraphs>
  <Slides>10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Wingdings</vt:lpstr>
      <vt:lpstr>Times New Roman</vt:lpstr>
      <vt:lpstr>Круги</vt:lpstr>
      <vt:lpstr>КЛЮЧЕВЫЕ ТЕРМИНЫ</vt:lpstr>
      <vt:lpstr>ТЕМА УРОКА</vt:lpstr>
      <vt:lpstr>Валентин Григорьевич Распутин</vt:lpstr>
      <vt:lpstr>ПРОТОТИП</vt:lpstr>
      <vt:lpstr>ЛИДИЯ МИХАЙЛОВНА</vt:lpstr>
      <vt:lpstr>УРОКИ ФРАНЦУЗСКОГО</vt:lpstr>
      <vt:lpstr>Презентация PowerPoint</vt:lpstr>
      <vt:lpstr>ИГРА </vt:lpstr>
      <vt:lpstr>Создание синквейна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Strukov</dc:creator>
  <cp:lastModifiedBy>Strukov</cp:lastModifiedBy>
  <cp:revision>5</cp:revision>
  <cp:lastPrinted>1601-01-01T00:00:00Z</cp:lastPrinted>
  <dcterms:created xsi:type="dcterms:W3CDTF">1601-01-01T00:00:00Z</dcterms:created>
  <dcterms:modified xsi:type="dcterms:W3CDTF">2016-10-09T08:03:39Z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