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7" r:id="rId2"/>
    <p:sldId id="260" r:id="rId3"/>
    <p:sldId id="261" r:id="rId4"/>
    <p:sldId id="280" r:id="rId5"/>
    <p:sldId id="281" r:id="rId6"/>
    <p:sldId id="295" r:id="rId7"/>
    <p:sldId id="296" r:id="rId8"/>
    <p:sldId id="282" r:id="rId9"/>
    <p:sldId id="297" r:id="rId10"/>
    <p:sldId id="298" r:id="rId11"/>
    <p:sldId id="299" r:id="rId12"/>
    <p:sldId id="303" r:id="rId13"/>
    <p:sldId id="300" r:id="rId14"/>
    <p:sldId id="301" r:id="rId15"/>
    <p:sldId id="302" r:id="rId16"/>
    <p:sldId id="304" r:id="rId17"/>
    <p:sldId id="305" r:id="rId18"/>
    <p:sldId id="306" r:id="rId19"/>
    <p:sldId id="307" r:id="rId20"/>
    <p:sldId id="309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6113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286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9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938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752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31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584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181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295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078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281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02BF17CC-A6DD-4C5F-850E-5119830FCBD6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45423C8-261B-4F3F-B271-E767283F5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94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azgovor.edsoo.ru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F23917A-6945-45D4-93A8-7164E9622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588" y="49305"/>
            <a:ext cx="11672047" cy="551329"/>
          </a:xfrm>
        </p:spPr>
        <p:txBody>
          <a:bodyPr>
            <a:noAutofit/>
          </a:bodyPr>
          <a:lstStyle/>
          <a:p>
            <a:r>
              <a:rPr lang="ru-RU" sz="3000" dirty="0">
                <a:latin typeface="Monotype Corsiva" panose="03010101010201010101" pitchFamily="66" charset="0"/>
              </a:rPr>
              <a:t>Государственный гимн российской федерации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E446F2F-03E0-4794-B814-0DF77050CA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6EFD06-F640-4D43-B2CD-36DEEC4B7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120" y="2488695"/>
            <a:ext cx="5793103" cy="4320000"/>
          </a:xfrm>
          <a:prstGeom prst="rect">
            <a:avLst/>
          </a:prstGeom>
        </p:spPr>
      </p:pic>
      <p:pic>
        <p:nvPicPr>
          <p:cNvPr id="1030" name="Picture 6" descr="ВЦИОМ. Новости: ГОСУДАРСТВЕННЫЕ СИМВОЛЫ РОССИИ">
            <a:extLst>
              <a:ext uri="{FF2B5EF4-FFF2-40B4-BE49-F238E27FC236}">
                <a16:creationId xmlns:a16="http://schemas.microsoft.com/office/drawing/2014/main" id="{55A6ACF6-EEC7-4AA1-B9FA-C68627896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192" y="698664"/>
            <a:ext cx="4744957" cy="16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BB251B-9BEC-44F6-9F3C-02A27BEA73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278" y="798643"/>
            <a:ext cx="6139842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820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71995-A25B-4C5F-8875-403A143C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4E7C1C-F59E-4188-8E77-6E21B94A5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A73729-85EF-4E88-A19F-760B91E2C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65" y="128127"/>
            <a:ext cx="11965070" cy="660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3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CBBDB7-B24A-4AC1-A28D-64B9757C4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1E960A-A186-4DAA-80C4-5165C2C0F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21B3DD-4350-4465-B1E1-36DE3AC4F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18" y="237679"/>
            <a:ext cx="11926964" cy="638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04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21311C68-8288-4A33-82A0-8E6D394783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8141" y="1483838"/>
            <a:ext cx="6893859" cy="2048256"/>
          </a:xfrm>
        </p:spPr>
        <p:txBody>
          <a:bodyPr>
            <a:normAutofit fontScale="92500" lnSpcReduction="20000"/>
          </a:bodyPr>
          <a:lstStyle/>
          <a:p>
            <a:r>
              <a:rPr lang="ru-RU" sz="8000" dirty="0"/>
              <a:t>Иван </a:t>
            </a:r>
          </a:p>
          <a:p>
            <a:r>
              <a:rPr lang="ru-RU" sz="8000" dirty="0"/>
              <a:t>Фёдоров</a:t>
            </a:r>
          </a:p>
        </p:txBody>
      </p:sp>
      <p:pic>
        <p:nvPicPr>
          <p:cNvPr id="6146" name="Picture 2" descr="500 лет со времени рождения русского первопечатника Ивана Фёдорова |  Институт филологии и языковой коммуникации">
            <a:extLst>
              <a:ext uri="{FF2B5EF4-FFF2-40B4-BE49-F238E27FC236}">
                <a16:creationId xmlns:a16="http://schemas.microsoft.com/office/drawing/2014/main" id="{24D9C24B-1D92-4B45-B33E-8D6C2AC53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10" y="125226"/>
            <a:ext cx="5275703" cy="659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AFCE43-B8FF-4FF4-A802-7F4AC1360D15}"/>
              </a:ext>
            </a:extLst>
          </p:cNvPr>
          <p:cNvSpPr txBox="1"/>
          <p:nvPr/>
        </p:nvSpPr>
        <p:spPr>
          <a:xfrm>
            <a:off x="7897906" y="619372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https://razgovor.edsoo.ru/video/3649/</a:t>
            </a:r>
          </a:p>
        </p:txBody>
      </p:sp>
    </p:spTree>
    <p:extLst>
      <p:ext uri="{BB962C8B-B14F-4D97-AF65-F5344CB8AC3E}">
        <p14:creationId xmlns:p14="http://schemas.microsoft.com/office/powerpoint/2010/main" val="315491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63718A-0B41-4CF5-853D-6D267B15D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32CE8E-3BF4-4B5D-AFE4-2B94CD87B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520E9F-9506-4CB4-9771-20274B36E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12" y="266258"/>
            <a:ext cx="11822175" cy="632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039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AA7241-9667-4482-BCD1-A05B0333D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15B456-18B1-4506-9660-37D2E11F0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28C7E5-BDCA-43D0-9C2E-7A1F6A9A6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23" y="290074"/>
            <a:ext cx="11850754" cy="62778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9DBFD8-4883-48CF-8623-E42A2B154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23" y="290074"/>
            <a:ext cx="11850754" cy="627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06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961475-ACBF-4FB8-86CC-D832115BC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4501F4-6847-4F39-A1CA-625A91FEB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1DE734-2BBE-4C32-A0B1-25EABB03E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81" y="218627"/>
            <a:ext cx="11736438" cy="642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91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F25B6283-B251-4594-9FAC-B69801A915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9085"/>
            <a:ext cx="6983505" cy="6543941"/>
          </a:xfrm>
        </p:spPr>
        <p:txBody>
          <a:bodyPr>
            <a:noAutofit/>
          </a:bodyPr>
          <a:lstStyle/>
          <a:p>
            <a:r>
              <a:rPr lang="ru-RU" sz="33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Первая буква задуманного слова в алфавите</a:t>
            </a:r>
          </a:p>
          <a:p>
            <a:r>
              <a:rPr lang="ru-RU" sz="33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 стоит после буквы Й, вторая буква стоит перед буквой О, </a:t>
            </a:r>
          </a:p>
          <a:p>
            <a:r>
              <a:rPr lang="ru-RU" sz="33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третья буква расположена после З, </a:t>
            </a:r>
          </a:p>
          <a:p>
            <a:r>
              <a:rPr lang="ru-RU" sz="33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четвёртая буква стоит после В, </a:t>
            </a:r>
          </a:p>
          <a:p>
            <a:r>
              <a:rPr lang="ru-RU" sz="33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а последняя буква – первая буква в алфавите</a:t>
            </a:r>
            <a:endParaRPr lang="ru-RU" sz="33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600AA1-6824-41D2-83CC-38B6BDBD2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505" y="659085"/>
            <a:ext cx="5126303" cy="529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20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4">
            <a:extLst>
              <a:ext uri="{FF2B5EF4-FFF2-40B4-BE49-F238E27FC236}">
                <a16:creationId xmlns:a16="http://schemas.microsoft.com/office/drawing/2014/main" id="{724B920E-7E52-45CB-AFD9-D6C223AAB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62753" y="1134215"/>
            <a:ext cx="6983505" cy="6543941"/>
          </a:xfrm>
        </p:spPr>
        <p:txBody>
          <a:bodyPr>
            <a:no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Первая буква задуманного слова в алфавите </a:t>
            </a:r>
          </a:p>
          <a:p>
            <a:r>
              <a:rPr lang="ru-RU" sz="32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стоит после Г, </a:t>
            </a:r>
          </a:p>
          <a:p>
            <a:r>
              <a:rPr lang="ru-RU" sz="32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вторая буква находится перед С, </a:t>
            </a:r>
          </a:p>
          <a:p>
            <a:r>
              <a:rPr lang="ru-RU" sz="32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третья буква стоит перед Ф, четвертая буква – 4 в алфавите</a:t>
            </a:r>
            <a:endParaRPr lang="ru-RU" sz="33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5326284-D502-46F2-948E-2ACA5D8B3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505" y="659085"/>
            <a:ext cx="5126303" cy="529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7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>
            <a:extLst>
              <a:ext uri="{FF2B5EF4-FFF2-40B4-BE49-F238E27FC236}">
                <a16:creationId xmlns:a16="http://schemas.microsoft.com/office/drawing/2014/main" id="{B7CEEBA0-44EB-40E8-9742-3D6BBA535C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62753" y="591671"/>
            <a:ext cx="8148918" cy="6015317"/>
          </a:xfrm>
        </p:spPr>
        <p:txBody>
          <a:bodyPr>
            <a:noAutofit/>
          </a:bodyPr>
          <a:lstStyle/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Первая буква задуманного слова в алфавите 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стоит после буквы Р, 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вторая буква стоит после Н, 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третья буква находится перед Г, четвёртая буква стоит перед Ё, 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пятая буква стоит после С, 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шестая буква находится после Ц, седьмая буква находится между З и Й, 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последняя буква стоит перед Л</a:t>
            </a:r>
          </a:p>
          <a:p>
            <a:br>
              <a:rPr lang="ru-RU" sz="2800" dirty="0"/>
            </a:br>
            <a:endParaRPr lang="ru-RU" sz="33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ABC4F3-5B65-469F-83F6-15753E165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8925" y="1008710"/>
            <a:ext cx="4003075" cy="413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08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2C173-547A-4646-8E34-FB9F9F00C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93" y="352516"/>
            <a:ext cx="11386253" cy="1530072"/>
          </a:xfrm>
        </p:spPr>
        <p:txBody>
          <a:bodyPr>
            <a:normAutofit/>
          </a:bodyPr>
          <a:lstStyle/>
          <a:p>
            <a:r>
              <a:rPr lang="ru-RU" sz="5000" dirty="0"/>
              <a:t>Книга - друг и советчик </a:t>
            </a:r>
          </a:p>
        </p:txBody>
      </p:sp>
      <p:pic>
        <p:nvPicPr>
          <p:cNvPr id="7170" name="Picture 2" descr="Антикварные книги - купить букинистические книги в интернет-магазине  «Москва» по цене от 60 руб">
            <a:extLst>
              <a:ext uri="{FF2B5EF4-FFF2-40B4-BE49-F238E27FC236}">
                <a16:creationId xmlns:a16="http://schemas.microsoft.com/office/drawing/2014/main" id="{0FE183F6-26CA-4442-9F5C-394FEE904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3" y="2957970"/>
            <a:ext cx="6529999" cy="365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Если друг оказался вдруг...">
            <a:extLst>
              <a:ext uri="{FF2B5EF4-FFF2-40B4-BE49-F238E27FC236}">
                <a16:creationId xmlns:a16="http://schemas.microsoft.com/office/drawing/2014/main" id="{7C553EEE-FAE7-4D33-A880-FB4535C9A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579" y="1882589"/>
            <a:ext cx="5506737" cy="364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642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05D763-2D65-4DE5-B3BD-EF2AE154D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980" y="631009"/>
            <a:ext cx="9231885" cy="3852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6AA165-77BE-44F6-8639-15F67AD6E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8595">
            <a:off x="-95053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9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3767F-C952-4E8C-AF57-121FB8425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9C9BB8-7269-4B49-B363-033C97608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Как хорошо уметь читать">
            <a:extLst>
              <a:ext uri="{FF2B5EF4-FFF2-40B4-BE49-F238E27FC236}">
                <a16:creationId xmlns:a16="http://schemas.microsoft.com/office/drawing/2014/main" id="{88C72375-2A8B-4045-AFCE-E3971742B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979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C752BC-3DAC-41CF-8093-B9EFFF9A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8595">
            <a:off x="3385323" y="-1231887"/>
            <a:ext cx="5421354" cy="72284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86A177-969A-4506-9503-942AF5E0C9C1}"/>
              </a:ext>
            </a:extLst>
          </p:cNvPr>
          <p:cNvSpPr txBox="1"/>
          <p:nvPr/>
        </p:nvSpPr>
        <p:spPr>
          <a:xfrm>
            <a:off x="8083176" y="4384481"/>
            <a:ext cx="379505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Ubuntu"/>
              </a:rPr>
              <a:t>Материал подготовлен</a:t>
            </a:r>
          </a:p>
          <a:p>
            <a:r>
              <a:rPr lang="ru-RU" dirty="0">
                <a:solidFill>
                  <a:srgbClr val="333333"/>
                </a:solidFill>
                <a:latin typeface="Ubuntu"/>
              </a:rPr>
              <a:t>Учителем начальных классов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Ubuntu"/>
              </a:rPr>
              <a:t>МБОУ СОШ №15</a:t>
            </a:r>
          </a:p>
          <a:p>
            <a:r>
              <a:rPr lang="ru-RU" dirty="0" err="1">
                <a:solidFill>
                  <a:srgbClr val="333333"/>
                </a:solidFill>
                <a:latin typeface="Ubuntu"/>
              </a:rPr>
              <a:t>Г.о</a:t>
            </a:r>
            <a:r>
              <a:rPr lang="ru-RU" dirty="0">
                <a:solidFill>
                  <a:srgbClr val="333333"/>
                </a:solidFill>
                <a:latin typeface="Ubuntu"/>
              </a:rPr>
              <a:t>. Красногорск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Ubuntu"/>
              </a:rPr>
              <a:t>Швырёво</a:t>
            </a:r>
            <a:r>
              <a:rPr lang="ru-RU" dirty="0">
                <a:solidFill>
                  <a:srgbClr val="333333"/>
                </a:solidFill>
                <a:latin typeface="Ubuntu"/>
              </a:rPr>
              <a:t>й З.В.</a:t>
            </a:r>
            <a:endParaRPr lang="ru-RU" b="0" i="0" dirty="0">
              <a:solidFill>
                <a:srgbClr val="333333"/>
              </a:solidFill>
              <a:effectLst/>
              <a:latin typeface="Ubuntu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Ubuntu"/>
              </a:rPr>
              <a:t>список использованных источников </a:t>
            </a:r>
            <a:r>
              <a:rPr lang="ru-RU" dirty="0">
                <a:hlinkClick r:id="rId3"/>
              </a:rPr>
              <a:t>https://razgovor.edsoo.ru/</a:t>
            </a:r>
            <a:r>
              <a:rPr lang="ru-RU" dirty="0"/>
              <a:t> и другие </a:t>
            </a:r>
            <a:r>
              <a:rPr lang="en-US" dirty="0"/>
              <a:t>Internet </a:t>
            </a:r>
            <a:r>
              <a:rPr lang="ru-RU" dirty="0"/>
              <a:t>ресурсы</a:t>
            </a:r>
          </a:p>
        </p:txBody>
      </p:sp>
    </p:spTree>
    <p:extLst>
      <p:ext uri="{BB962C8B-B14F-4D97-AF65-F5344CB8AC3E}">
        <p14:creationId xmlns:p14="http://schemas.microsoft.com/office/powerpoint/2010/main" val="1671120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A6FA6B87-62B5-4883-AB47-7B1EAFCFA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12192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3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6F0865E2-C3F4-48A6-A420-174323A71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682" y="233082"/>
            <a:ext cx="10712824" cy="6131859"/>
          </a:xfrm>
        </p:spPr>
        <p:txBody>
          <a:bodyPr>
            <a:noAutofit/>
          </a:bodyPr>
          <a:lstStyle/>
          <a:p>
            <a:pPr algn="l"/>
            <a:r>
              <a:rPr lang="ru-RU" sz="3800" dirty="0">
                <a:solidFill>
                  <a:schemeClr val="bg1"/>
                </a:solidFill>
              </a:rPr>
              <a:t>Тридцать три родных сестрицы, 	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		</a:t>
            </a:r>
            <a:r>
              <a:rPr lang="ru-RU" sz="3800" dirty="0" err="1">
                <a:solidFill>
                  <a:schemeClr val="bg1"/>
                </a:solidFill>
              </a:rPr>
              <a:t>Пи́саных</a:t>
            </a:r>
            <a:r>
              <a:rPr lang="ru-RU" sz="3800" dirty="0">
                <a:solidFill>
                  <a:schemeClr val="bg1"/>
                </a:solidFill>
              </a:rPr>
              <a:t> красавицы, 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На одной живут странице, 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		А повсюду славятся! 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К вам они сейчас спешат, 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		Славные сестрицы, 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— Очень просим всех ребят 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		С ними подружиться! </a:t>
            </a:r>
          </a:p>
          <a:p>
            <a:pPr algn="l"/>
            <a:r>
              <a:rPr lang="ru-RU" sz="3800" dirty="0">
                <a:solidFill>
                  <a:schemeClr val="bg1"/>
                </a:solidFill>
              </a:rPr>
              <a:t>							Б. </a:t>
            </a:r>
            <a:r>
              <a:rPr lang="ru-RU" sz="3800" dirty="0" err="1">
                <a:solidFill>
                  <a:schemeClr val="bg1"/>
                </a:solidFill>
              </a:rPr>
              <a:t>Заходер</a:t>
            </a:r>
            <a:r>
              <a:rPr lang="ru-RU" sz="38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4233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6F0865E2-C3F4-48A6-A420-174323A715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Плакат Издательство Учитель Русский алфавит (210×297 мм) - купить в Москве  оптом и в розницу в интернет-магазине Deloks">
            <a:extLst>
              <a:ext uri="{FF2B5EF4-FFF2-40B4-BE49-F238E27FC236}">
                <a16:creationId xmlns:a16="http://schemas.microsoft.com/office/drawing/2014/main" id="{6C622ECD-BC78-4E97-9594-0A11431C0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89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D193C5-973F-49E2-A450-655AF41E6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3213"/>
            <a:ext cx="12192000" cy="57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81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96F8E5-0C19-45CB-9011-23246F767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421" y="2398572"/>
            <a:ext cx="4169973" cy="44594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73AAB4-CFF4-4058-A3E2-373A5BEDD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30989" cy="44604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F7D534-E78E-4E49-8DE3-36CF517CF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0580" y="0"/>
            <a:ext cx="4041420" cy="44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9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6F0865E2-C3F4-48A6-A420-174323A71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206" y="206188"/>
            <a:ext cx="10823582" cy="6499412"/>
          </a:xfrm>
        </p:spPr>
        <p:txBody>
          <a:bodyPr>
            <a:normAutofit/>
          </a:bodyPr>
          <a:lstStyle/>
          <a:p>
            <a:r>
              <a:rPr lang="ru-RU" sz="5000" dirty="0"/>
              <a:t>Кто много читает, тот много знает. </a:t>
            </a:r>
          </a:p>
          <a:p>
            <a:r>
              <a:rPr lang="ru-RU" sz="5000" dirty="0"/>
              <a:t>Чтение – вот лучшее учение. </a:t>
            </a:r>
          </a:p>
          <a:p>
            <a:r>
              <a:rPr lang="ru-RU" sz="5000" dirty="0"/>
              <a:t>Грамоте учиться – всегда пригодится. </a:t>
            </a:r>
          </a:p>
          <a:p>
            <a:r>
              <a:rPr lang="ru-RU" sz="5000" dirty="0"/>
              <a:t>Азбука – к мудрости ступенька. </a:t>
            </a:r>
          </a:p>
          <a:p>
            <a:r>
              <a:rPr lang="ru-RU" sz="5000" dirty="0"/>
              <a:t>Книгу читаешь, что на крыльях летаешь. </a:t>
            </a:r>
          </a:p>
        </p:txBody>
      </p:sp>
    </p:spTree>
    <p:extLst>
      <p:ext uri="{BB962C8B-B14F-4D97-AF65-F5344CB8AC3E}">
        <p14:creationId xmlns:p14="http://schemas.microsoft.com/office/powerpoint/2010/main" val="1763158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38A83C0-E69A-4FFB-AA5A-C1BBC06D2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4242" y="6286680"/>
            <a:ext cx="6240511" cy="481673"/>
          </a:xfrm>
        </p:spPr>
        <p:txBody>
          <a:bodyPr/>
          <a:lstStyle/>
          <a:p>
            <a:r>
              <a:rPr lang="en-US" dirty="0"/>
              <a:t>https://razgovor.edsoo.ru/video/3645/</a:t>
            </a:r>
            <a:endParaRPr lang="ru-RU" dirty="0"/>
          </a:p>
        </p:txBody>
      </p:sp>
      <p:pic>
        <p:nvPicPr>
          <p:cNvPr id="4098" name="Picture 2" descr="undefined">
            <a:extLst>
              <a:ext uri="{FF2B5EF4-FFF2-40B4-BE49-F238E27FC236}">
                <a16:creationId xmlns:a16="http://schemas.microsoft.com/office/drawing/2014/main" id="{96BAD821-02DD-4D0C-8A0F-36DCFCF38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776" y="161364"/>
            <a:ext cx="7650723" cy="548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2BCBF7-8B8F-4E8F-8F1E-527D48042B78}"/>
              </a:ext>
            </a:extLst>
          </p:cNvPr>
          <p:cNvSpPr txBox="1"/>
          <p:nvPr/>
        </p:nvSpPr>
        <p:spPr>
          <a:xfrm>
            <a:off x="0" y="1826168"/>
            <a:ext cx="481404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000" b="0" i="0" dirty="0">
                <a:effectLst/>
                <a:latin typeface="arial" panose="020B0604020202020204" pitchFamily="34" charset="0"/>
              </a:rPr>
              <a:t>Усачёв</a:t>
            </a:r>
          </a:p>
          <a:p>
            <a:pPr algn="ctr"/>
            <a:r>
              <a:rPr lang="ru-RU" sz="3000" b="0" i="0" dirty="0">
                <a:effectLst/>
                <a:latin typeface="arial" panose="020B0604020202020204" pitchFamily="34" charset="0"/>
              </a:rPr>
              <a:t> Андрей Алексеевич</a:t>
            </a:r>
          </a:p>
          <a:p>
            <a:r>
              <a:rPr lang="ru-RU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русский детский писатель сказочник</a:t>
            </a:r>
          </a:p>
          <a:p>
            <a:r>
              <a:rPr lang="ru-RU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Поэт</a:t>
            </a:r>
          </a:p>
          <a:p>
            <a:r>
              <a:rPr lang="ru-RU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драматург</a:t>
            </a:r>
          </a:p>
          <a:p>
            <a:r>
              <a:rPr lang="ru-RU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Сценарист</a:t>
            </a:r>
          </a:p>
          <a:p>
            <a:r>
              <a:rPr lang="ru-RU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радиоведущий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2307748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291</Words>
  <Application>Microsoft Office PowerPoint</Application>
  <PresentationFormat>Широкоэкранный</PresentationFormat>
  <Paragraphs>50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Arial</vt:lpstr>
      <vt:lpstr>Corbel</vt:lpstr>
      <vt:lpstr>Gill Sans MT</vt:lpstr>
      <vt:lpstr>Monotype Corsiva</vt:lpstr>
      <vt:lpstr>Montserrat</vt:lpstr>
      <vt:lpstr>Ubuntu</vt:lpstr>
      <vt:lpstr>Посылка</vt:lpstr>
      <vt:lpstr>Государственный гимн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Книга - друг и советчик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Зинаида ДляКомпа</dc:creator>
  <cp:lastModifiedBy>Зинаида ДляКомпа</cp:lastModifiedBy>
  <cp:revision>49</cp:revision>
  <dcterms:created xsi:type="dcterms:W3CDTF">2023-09-17T13:07:15Z</dcterms:created>
  <dcterms:modified xsi:type="dcterms:W3CDTF">2024-01-08T17:50:45Z</dcterms:modified>
</cp:coreProperties>
</file>