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Roboto Slab"/>
      <p:regular r:id="rId14"/>
      <p:bold r:id="rId15"/>
    </p:embeddedFon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Slab-bold.fntdata"/><Relationship Id="rId14" Type="http://schemas.openxmlformats.org/officeDocument/2006/relationships/font" Target="fonts/RobotoSlab-regular.fntdata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aced67ac03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aced67ac03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aced67ac03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aced67ac0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aced67ac03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aced67ac03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aced67ac03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aced67ac03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aced67ac03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aced67ac03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aced67ac03_1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aced67ac03_1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aced67ac03_1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2aced67ac03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Relationship Id="rId4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09225" y="975725"/>
            <a:ext cx="5783400" cy="2139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4300">
                <a:latin typeface="Impact"/>
                <a:ea typeface="Impact"/>
                <a:cs typeface="Impact"/>
                <a:sym typeface="Impact"/>
              </a:rPr>
              <a:t>Психологические модели возникновения фобий</a:t>
            </a:r>
            <a:endParaRPr sz="4300"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64" name="Google Shape;6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6050" y="3115025"/>
            <a:ext cx="2872793" cy="1723676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/>
          <p:nvPr/>
        </p:nvSpPr>
        <p:spPr>
          <a:xfrm>
            <a:off x="3290800" y="3342625"/>
            <a:ext cx="4101900" cy="12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Выполнила: Цирульникова В.В.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Студентка ФГБОУ ВО “Тольятинский государственный университет”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type="title"/>
          </p:nvPr>
        </p:nvSpPr>
        <p:spPr>
          <a:xfrm>
            <a:off x="2250475" y="232975"/>
            <a:ext cx="53019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-419100" lvl="0" marL="457200" rtl="0" algn="l">
              <a:spcBef>
                <a:spcPts val="0"/>
              </a:spcBef>
              <a:spcAft>
                <a:spcPts val="0"/>
              </a:spcAft>
              <a:buSzPts val="3000"/>
              <a:buFont typeface="Impact"/>
              <a:buAutoNum type="arabicPeriod"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Модель травмы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1" name="Google Shape;71;p14"/>
          <p:cNvSpPr txBox="1"/>
          <p:nvPr>
            <p:ph idx="1" type="body"/>
          </p:nvPr>
        </p:nvSpPr>
        <p:spPr>
          <a:xfrm>
            <a:off x="304975" y="1324000"/>
            <a:ext cx="54633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2000">
                <a:latin typeface="Impact"/>
                <a:ea typeface="Impact"/>
                <a:cs typeface="Impact"/>
                <a:sym typeface="Impact"/>
              </a:rPr>
              <a:t>Самый </a:t>
            </a:r>
            <a:r>
              <a:rPr lang="ru" sz="2000">
                <a:latin typeface="Impact"/>
                <a:ea typeface="Impact"/>
                <a:cs typeface="Impact"/>
                <a:sym typeface="Impact"/>
              </a:rPr>
              <a:t>распространенный</a:t>
            </a:r>
            <a:r>
              <a:rPr lang="ru" sz="2000">
                <a:latin typeface="Impact"/>
                <a:ea typeface="Impact"/>
                <a:cs typeface="Impact"/>
                <a:sym typeface="Impact"/>
              </a:rPr>
              <a:t> случай возникновения фобий - психологическая травма. Фобии могут сильно различаться по характеру травмирующей ситуации и по степени воздействия , но основной результат травмы - позиция жертвы, которая фиксируется в подсознании </a:t>
            </a:r>
            <a:r>
              <a:rPr lang="ru" sz="2000">
                <a:latin typeface="Impact"/>
                <a:ea typeface="Impact"/>
                <a:cs typeface="Impact"/>
                <a:sym typeface="Impact"/>
              </a:rPr>
              <a:t>субъекта.  Эта позиция связана с негативными эмоциями, закрепившимися в его психике, ассоциативно связанными с особенностями первичной ситуации.</a:t>
            </a:r>
            <a:endParaRPr sz="2000"/>
          </a:p>
        </p:txBody>
      </p:sp>
      <p:pic>
        <p:nvPicPr>
          <p:cNvPr id="72" name="Google Shape;7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6950" y="129550"/>
            <a:ext cx="2866401" cy="180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4650" y="1649025"/>
            <a:ext cx="2978925" cy="1637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55688" y="3187150"/>
            <a:ext cx="3793198" cy="1891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2098075" y="185950"/>
            <a:ext cx="58311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2. Модель В. Франкла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0" name="Google Shape;80;p15"/>
          <p:cNvSpPr txBox="1"/>
          <p:nvPr>
            <p:ph idx="1" type="body"/>
          </p:nvPr>
        </p:nvSpPr>
        <p:spPr>
          <a:xfrm>
            <a:off x="220250" y="1528700"/>
            <a:ext cx="47805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Не все фобии образуются из-за психологической травмы. Многие случаи подтверждают кольцеобразную модель        В. Франкла. Согласно этой модели, когда 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человек испытывает неприятный симптом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 , он может испугаться, а страх усиливает симптом, усиление симптома вызывает усиление приступа страха и т.д. , пока у человека не разовьется паника.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0850" y="2189575"/>
            <a:ext cx="4079225" cy="2759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type="title"/>
          </p:nvPr>
        </p:nvSpPr>
        <p:spPr>
          <a:xfrm>
            <a:off x="387900" y="173000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3. Модель родительских предписаний.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7" name="Google Shape;87;p16"/>
          <p:cNvSpPr txBox="1"/>
          <p:nvPr>
            <p:ph idx="1" type="body"/>
          </p:nvPr>
        </p:nvSpPr>
        <p:spPr>
          <a:xfrm>
            <a:off x="64000" y="1191850"/>
            <a:ext cx="5779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Некоторые фобии 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порождают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 родительские назидания, 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которые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 в транзактном анализе Э.Берна называются “предписания”. Родители могут запугивать ребенка чем-то или внушать ему чувство слабости и беззащитности: “Куда ты полез на третью ступеньку лестницы, ты можешь упасть” или есть мамы, которые 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меряют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 температуру ребенку  3 раза в день, а потом те бояться выходить из дома, или наоборот, ребенка могут бросить в воду в глубоком месте, чтобы научить его плавать а вместо этого, он приобретает страх воды….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3200" y="3084450"/>
            <a:ext cx="2996001" cy="1989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3200" y="972625"/>
            <a:ext cx="2995999" cy="17978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4. Модель несчастного Внутреннего ребенка, или скрытого суицида.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95" name="Google Shape;95;p17"/>
          <p:cNvSpPr txBox="1"/>
          <p:nvPr>
            <p:ph idx="1" type="body"/>
          </p:nvPr>
        </p:nvSpPr>
        <p:spPr>
          <a:xfrm>
            <a:off x="387900" y="1489825"/>
            <a:ext cx="5144400" cy="248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Часть фобий образуется как результат несчастного детства, когда ребенка не любили,  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пренебрегали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 им, или еще были 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некоторые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 обстоятельства жизни, в результате которых он начал мечтать о смерти. Когда такой взрослый попадает в ситуации, провоцирующие мысли о возможной гибели,он чувствует в себе 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некоторую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 силу, толкающую к ужасному исходу. Тогда он пугается и в результате начинает избегать этих ситуаций, в результате формируется фобия.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96" name="Google Shape;9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84700" y="1296525"/>
            <a:ext cx="3306900" cy="330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type="title"/>
          </p:nvPr>
        </p:nvSpPr>
        <p:spPr>
          <a:xfrm>
            <a:off x="1696425" y="237750"/>
            <a:ext cx="59604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5. Модель “обратного желания”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02" name="Google Shape;102;p18"/>
          <p:cNvSpPr txBox="1"/>
          <p:nvPr>
            <p:ph idx="1" type="body"/>
          </p:nvPr>
        </p:nvSpPr>
        <p:spPr>
          <a:xfrm>
            <a:off x="3951575" y="1568575"/>
            <a:ext cx="49104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В психоанализе говорится о том, что когда у человека есть неприемлемое с точки зрения морали желание, он может сформировать страх для избегания тех ситуаций , 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которые</a:t>
            </a:r>
            <a:r>
              <a:rPr lang="ru">
                <a:latin typeface="Impact"/>
                <a:ea typeface="Impact"/>
                <a:cs typeface="Impact"/>
                <a:sym typeface="Impact"/>
              </a:rPr>
              <a:t> об этом желании напоминают. К примеру, у человека есть желание убежать из дома по тем или иным причинам, но поскольку это почему то невозможно, он формирует агорафобию.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225" y="1361300"/>
            <a:ext cx="3501175" cy="3078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/>
          <p:nvPr>
            <p:ph type="title"/>
          </p:nvPr>
        </p:nvSpPr>
        <p:spPr>
          <a:xfrm>
            <a:off x="2375550" y="211850"/>
            <a:ext cx="43929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6. Истерические фобии.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09" name="Google Shape;109;p19"/>
          <p:cNvSpPr txBox="1"/>
          <p:nvPr>
            <p:ph idx="1" type="body"/>
          </p:nvPr>
        </p:nvSpPr>
        <p:spPr>
          <a:xfrm>
            <a:off x="259125" y="1489825"/>
            <a:ext cx="43128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Такого рода фобии лечатся с особым трудом, потому что подлинным мотивом тут является стремление произвести впечатление, получить льготы, манипулировать кем-то, протестовать против кого-то или чего-то. Фобии выступают в данном случае являются только способом добиться желаемого результата. Например, у студентки  фобия метро и это повод не ходить на занятия - девушка не хотела учиться.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110" name="Google Shape;11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8900" y="1899650"/>
            <a:ext cx="4236000" cy="2776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/>
          <p:nvPr>
            <p:ph type="title"/>
          </p:nvPr>
        </p:nvSpPr>
        <p:spPr>
          <a:xfrm>
            <a:off x="2564500" y="522800"/>
            <a:ext cx="41985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>
                <a:latin typeface="Impact"/>
                <a:ea typeface="Impact"/>
                <a:cs typeface="Impact"/>
                <a:sym typeface="Impact"/>
              </a:rPr>
              <a:t>Спасибо за внимание! </a:t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117" name="Google Shape;11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0075" y="1383875"/>
            <a:ext cx="5143501" cy="3290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