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8" r:id="rId12"/>
    <p:sldId id="266" r:id="rId13"/>
    <p:sldId id="267" r:id="rId14"/>
    <p:sldId id="269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08.01.2024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27584" y="404664"/>
            <a:ext cx="7772400" cy="3240360"/>
          </a:xfrm>
        </p:spPr>
        <p:txBody>
          <a:bodyPr>
            <a:normAutofit fontScale="90000"/>
          </a:bodyPr>
          <a:lstStyle/>
          <a:p>
            <a:r>
              <a:rPr lang="ru-RU" i="1" dirty="0" smtClean="0">
                <a:solidFill>
                  <a:srgbClr val="FF0000"/>
                </a:solidFill>
              </a:rPr>
              <a:t>Повторение и обобщение изученного в 5 классе по теме «Фонетика и орфография</a:t>
            </a:r>
            <a:r>
              <a:rPr lang="ru-RU" i="1" dirty="0" smtClean="0">
                <a:solidFill>
                  <a:srgbClr val="FF0000"/>
                </a:solidFill>
              </a:rPr>
              <a:t>»</a:t>
            </a:r>
            <a:br>
              <a:rPr lang="ru-RU" i="1" dirty="0" smtClean="0">
                <a:solidFill>
                  <a:srgbClr val="FF0000"/>
                </a:solidFill>
              </a:rPr>
            </a:br>
            <a:r>
              <a:rPr lang="ru-RU" sz="3100" i="1" dirty="0" smtClean="0"/>
              <a:t>(материал можно использовать в 5 классе при обобщении и в 6 классе при повторении)</a:t>
            </a:r>
            <a:r>
              <a:rPr lang="ru-RU" i="1" dirty="0" smtClean="0">
                <a:solidFill>
                  <a:srgbClr val="FF0000"/>
                </a:solidFill>
              </a:rPr>
              <a:t/>
            </a:r>
            <a:br>
              <a:rPr lang="ru-RU" i="1" dirty="0" smtClean="0">
                <a:solidFill>
                  <a:srgbClr val="FF0000"/>
                </a:solidFill>
              </a:rPr>
            </a:br>
            <a:endParaRPr lang="ru-RU" i="1" dirty="0">
              <a:solidFill>
                <a:srgbClr val="FF000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259632" y="3645024"/>
            <a:ext cx="7272808" cy="2952328"/>
          </a:xfrm>
        </p:spPr>
        <p:txBody>
          <a:bodyPr>
            <a:normAutofit fontScale="85000" lnSpcReduction="20000"/>
          </a:bodyPr>
          <a:lstStyle/>
          <a:p>
            <a:pPr algn="r"/>
            <a:r>
              <a:rPr lang="ru-RU" i="1" dirty="0" smtClean="0">
                <a:solidFill>
                  <a:schemeClr val="tx2"/>
                </a:solidFill>
              </a:rPr>
              <a:t>Обобщающий урок </a:t>
            </a:r>
          </a:p>
          <a:p>
            <a:pPr algn="r"/>
            <a:r>
              <a:rPr lang="ru-RU" i="1" dirty="0" smtClean="0">
                <a:solidFill>
                  <a:schemeClr val="tx2"/>
                </a:solidFill>
              </a:rPr>
              <a:t>русского языка в 5 классе </a:t>
            </a:r>
          </a:p>
          <a:p>
            <a:pPr algn="r"/>
            <a:r>
              <a:rPr lang="ru-RU" i="1" dirty="0" smtClean="0">
                <a:solidFill>
                  <a:schemeClr val="tx2"/>
                </a:solidFill>
              </a:rPr>
              <a:t>по теме «Фонетика и орфография»</a:t>
            </a:r>
          </a:p>
          <a:p>
            <a:pPr algn="r"/>
            <a:r>
              <a:rPr lang="ru-RU" i="1" dirty="0" smtClean="0">
                <a:solidFill>
                  <a:schemeClr val="tx2"/>
                </a:solidFill>
              </a:rPr>
              <a:t>Учитель высшей квалификационной категории </a:t>
            </a:r>
            <a:r>
              <a:rPr lang="ru-RU" i="1" dirty="0" err="1" smtClean="0">
                <a:solidFill>
                  <a:schemeClr val="tx2"/>
                </a:solidFill>
              </a:rPr>
              <a:t>Валеева</a:t>
            </a:r>
            <a:r>
              <a:rPr lang="ru-RU" i="1" dirty="0" smtClean="0">
                <a:solidFill>
                  <a:schemeClr val="tx2"/>
                </a:solidFill>
              </a:rPr>
              <a:t> </a:t>
            </a:r>
            <a:r>
              <a:rPr lang="ru-RU" i="1" dirty="0" err="1" smtClean="0">
                <a:solidFill>
                  <a:schemeClr val="tx2"/>
                </a:solidFill>
              </a:rPr>
              <a:t>Раиля</a:t>
            </a:r>
            <a:r>
              <a:rPr lang="ru-RU" i="1" dirty="0" smtClean="0">
                <a:solidFill>
                  <a:schemeClr val="tx2"/>
                </a:solidFill>
              </a:rPr>
              <a:t> </a:t>
            </a:r>
            <a:r>
              <a:rPr lang="ru-RU" i="1" dirty="0" err="1" smtClean="0">
                <a:solidFill>
                  <a:schemeClr val="tx2"/>
                </a:solidFill>
              </a:rPr>
              <a:t>Шакировна</a:t>
            </a:r>
            <a:r>
              <a:rPr lang="ru-RU" i="1" dirty="0" smtClean="0">
                <a:solidFill>
                  <a:schemeClr val="tx2"/>
                </a:solidFill>
              </a:rPr>
              <a:t> </a:t>
            </a:r>
          </a:p>
          <a:p>
            <a:pPr algn="r"/>
            <a:r>
              <a:rPr lang="ru-RU" i="1" dirty="0" smtClean="0">
                <a:solidFill>
                  <a:schemeClr val="tx2"/>
                </a:solidFill>
              </a:rPr>
              <a:t>СОШ № 7 г.Лениногорска</a:t>
            </a:r>
          </a:p>
          <a:p>
            <a:pPr algn="r"/>
            <a:r>
              <a:rPr lang="ru-RU" i="1" dirty="0" smtClean="0">
                <a:solidFill>
                  <a:schemeClr val="tx2"/>
                </a:solidFill>
              </a:rPr>
              <a:t> Республики Татарстан</a:t>
            </a:r>
          </a:p>
          <a:p>
            <a:pPr algn="r"/>
            <a:endParaRPr lang="ru-RU" i="1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600" b="1" dirty="0" smtClean="0">
                <a:solidFill>
                  <a:srgbClr val="002060"/>
                </a:solidFill>
              </a:rPr>
              <a:t>9. Выпишите только те слова , на конце которых пишется Ь</a:t>
            </a:r>
            <a:br>
              <a:rPr lang="ru-RU" sz="3600" b="1" dirty="0" smtClean="0">
                <a:solidFill>
                  <a:srgbClr val="002060"/>
                </a:solidFill>
              </a:rPr>
            </a:br>
            <a:endParaRPr lang="ru-RU" sz="36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512" y="1600200"/>
            <a:ext cx="8507288" cy="4997152"/>
          </a:xfrm>
        </p:spPr>
        <p:txBody>
          <a:bodyPr/>
          <a:lstStyle/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 Грач.., рож..,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полноч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.., из-за туч.., врач.., около дач..,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мыш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..,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помощ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…</a:t>
            </a:r>
            <a:endParaRPr lang="ru-RU" sz="5400" dirty="0">
              <a:solidFill>
                <a:srgbClr val="C00000"/>
              </a:solidFill>
              <a:latin typeface="Segoe Print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002060"/>
                </a:solidFill>
              </a:rPr>
              <a:t>10. Выпишите слова, в которых для обозначения мягкости пишется Ь</a:t>
            </a:r>
            <a:endParaRPr lang="ru-RU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1520" y="1600200"/>
            <a:ext cx="8712968" cy="4525963"/>
          </a:xfrm>
        </p:spPr>
        <p:txBody>
          <a:bodyPr>
            <a:noAutofit/>
          </a:bodyPr>
          <a:lstStyle/>
          <a:p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Апел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..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син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, стрел..ба, кон..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ки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вет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..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ви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, кон..чик, 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прос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..ба, свар..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щик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мос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..тик, 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нян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..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чить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, ран..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ше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, сел..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ский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, кус..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тик,сен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..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тябр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..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ский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январ</a:t>
            </a:r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..</a:t>
            </a:r>
            <a:r>
              <a:rPr lang="ru-RU" sz="4400" dirty="0" err="1" smtClean="0">
                <a:solidFill>
                  <a:srgbClr val="C00000"/>
                </a:solidFill>
                <a:latin typeface="Segoe Print" pitchFamily="2" charset="0"/>
              </a:rPr>
              <a:t>ский</a:t>
            </a:r>
            <a:endParaRPr lang="ru-RU" sz="4400" dirty="0">
              <a:solidFill>
                <a:srgbClr val="C00000"/>
              </a:solidFill>
              <a:latin typeface="Segoe Print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600" b="1" dirty="0" smtClean="0">
                <a:solidFill>
                  <a:srgbClr val="002060"/>
                </a:solidFill>
              </a:rPr>
              <a:t/>
            </a:r>
            <a:br>
              <a:rPr lang="ru-RU" sz="3600" b="1" dirty="0" smtClean="0">
                <a:solidFill>
                  <a:srgbClr val="002060"/>
                </a:solidFill>
              </a:rPr>
            </a:br>
            <a:r>
              <a:rPr lang="ru-RU" sz="3600" b="1" dirty="0" smtClean="0">
                <a:solidFill>
                  <a:srgbClr val="002060"/>
                </a:solidFill>
              </a:rPr>
              <a:t>11.-ТСЯ или -ТЬСЯ на  конце глаголов. Спишите.</a:t>
            </a:r>
            <a:br>
              <a:rPr lang="ru-RU" sz="3600" b="1" dirty="0" smtClean="0">
                <a:solidFill>
                  <a:srgbClr val="002060"/>
                </a:solidFill>
              </a:rPr>
            </a:br>
            <a:endParaRPr lang="ru-RU" sz="36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512" y="1124744"/>
            <a:ext cx="8784976" cy="5001419"/>
          </a:xfrm>
        </p:spPr>
        <p:txBody>
          <a:bodyPr>
            <a:normAutofit fontScale="92500" lnSpcReduction="10000"/>
          </a:bodyPr>
          <a:lstStyle/>
          <a:p>
            <a:r>
              <a:rPr lang="ru-RU" dirty="0" smtClean="0">
                <a:latin typeface="Segoe Print" pitchFamily="2" charset="0"/>
              </a:rPr>
              <a:t> 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Удивляе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(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тся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ться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),</a:t>
            </a:r>
          </a:p>
          <a:p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отправля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 (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тся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ться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) в дорогу,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море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волнуе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 (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тся,ться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),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хочу учи(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тся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ться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), надо труди(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ться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тся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)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1143000"/>
          </a:xfrm>
        </p:spPr>
        <p:txBody>
          <a:bodyPr>
            <a:normAutofit fontScale="90000"/>
          </a:bodyPr>
          <a:lstStyle/>
          <a:p>
            <a:pPr algn="l"/>
            <a:r>
              <a:rPr lang="ru-RU" b="1" dirty="0" smtClean="0">
                <a:solidFill>
                  <a:srgbClr val="002060"/>
                </a:solidFill>
              </a:rPr>
              <a:t>12. Вставьте гласные после шипящих</a:t>
            </a:r>
            <a:endParaRPr lang="ru-RU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1520" y="1268760"/>
            <a:ext cx="8712968" cy="5256584"/>
          </a:xfrm>
        </p:spPr>
        <p:txBody>
          <a:bodyPr>
            <a:noAutofit/>
          </a:bodyPr>
          <a:lstStyle/>
          <a:p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Нач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..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льник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, ч..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шка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, ж..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раф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щ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..пальце, 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ш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..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рокий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тиш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..на, ж..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знь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, рощ.., ч..до, параш..т, ч..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жой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пищ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..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ть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овч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..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рка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щ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..</a:t>
            </a:r>
            <a:r>
              <a:rPr lang="ru-RU" sz="4800" dirty="0" err="1" smtClean="0">
                <a:solidFill>
                  <a:srgbClr val="C00000"/>
                </a:solidFill>
                <a:latin typeface="Segoe Print" pitchFamily="2" charset="0"/>
              </a:rPr>
              <a:t>вель</a:t>
            </a:r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.</a:t>
            </a:r>
            <a:endParaRPr lang="ru-RU" sz="4800" dirty="0">
              <a:solidFill>
                <a:srgbClr val="C00000"/>
              </a:solidFill>
              <a:latin typeface="Segoe Print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ru-RU" sz="3200" b="1" dirty="0" smtClean="0">
                <a:solidFill>
                  <a:srgbClr val="002060"/>
                </a:solidFill>
              </a:rPr>
              <a:t>13.Разобрать предложение по членам. Определить части речи. Подчеркнуть предлоги.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Солнце стоит неподвижно над головой и жжет траву.</a:t>
            </a:r>
          </a:p>
          <a:p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Воздух перестал струиться и висит без движения.</a:t>
            </a:r>
            <a:endParaRPr lang="ru-RU" sz="4800" dirty="0">
              <a:solidFill>
                <a:srgbClr val="C00000"/>
              </a:solidFill>
              <a:latin typeface="Segoe Print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ru-RU" sz="4000" dirty="0" smtClean="0"/>
              <a:t/>
            </a:r>
            <a:br>
              <a:rPr lang="ru-RU" sz="4000" dirty="0" smtClean="0"/>
            </a:br>
            <a:r>
              <a:rPr lang="ru-RU" sz="4000" b="1" dirty="0" smtClean="0">
                <a:solidFill>
                  <a:srgbClr val="002060"/>
                </a:solidFill>
              </a:rPr>
              <a:t>Выберите слово, в котором букв меньше, чем звуков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4000" dirty="0" smtClean="0">
                <a:solidFill>
                  <a:srgbClr val="FF0000"/>
                </a:solidFill>
                <a:latin typeface="Segoe Print" pitchFamily="2" charset="0"/>
              </a:rPr>
              <a:t>А) яма                             </a:t>
            </a:r>
          </a:p>
          <a:p>
            <a:r>
              <a:rPr lang="ru-RU" sz="4000" dirty="0" smtClean="0">
                <a:solidFill>
                  <a:srgbClr val="FF0000"/>
                </a:solidFill>
                <a:latin typeface="Segoe Print" pitchFamily="2" charset="0"/>
              </a:rPr>
              <a:t> Б) лес                             </a:t>
            </a:r>
          </a:p>
          <a:p>
            <a:r>
              <a:rPr lang="ru-RU" sz="4000" dirty="0" smtClean="0">
                <a:solidFill>
                  <a:srgbClr val="FF0000"/>
                </a:solidFill>
                <a:latin typeface="Segoe Print" pitchFamily="2" charset="0"/>
              </a:rPr>
              <a:t> В) купаться                      </a:t>
            </a:r>
          </a:p>
          <a:p>
            <a:r>
              <a:rPr lang="ru-RU" sz="4000" dirty="0" smtClean="0">
                <a:solidFill>
                  <a:srgbClr val="FF0000"/>
                </a:solidFill>
                <a:latin typeface="Segoe Print" pitchFamily="2" charset="0"/>
              </a:rPr>
              <a:t> Г) подъезд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ru-RU" dirty="0" smtClean="0"/>
              <a:t/>
            </a:r>
            <a:br>
              <a:rPr lang="ru-RU" dirty="0" smtClean="0"/>
            </a:br>
            <a:r>
              <a:rPr lang="ru-RU" b="1" dirty="0" smtClean="0">
                <a:solidFill>
                  <a:srgbClr val="002060"/>
                </a:solidFill>
              </a:rPr>
              <a:t>Выберите слово, в котором букв больше, чем звуков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 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А) улица        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 Б) юбка             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 В) учиться</a:t>
            </a:r>
            <a:r>
              <a:rPr lang="ru-RU" sz="5400" dirty="0" smtClean="0"/>
              <a:t/>
            </a:r>
            <a:br>
              <a:rPr lang="ru-RU" sz="5400" dirty="0" smtClean="0"/>
            </a:br>
            <a:endParaRPr lang="ru-RU" sz="5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512" y="274638"/>
            <a:ext cx="8712968" cy="1143000"/>
          </a:xfrm>
        </p:spPr>
        <p:txBody>
          <a:bodyPr>
            <a:normAutofit fontScale="90000"/>
          </a:bodyPr>
          <a:lstStyle/>
          <a:p>
            <a:r>
              <a:rPr lang="ru-RU" sz="3600" b="1" dirty="0" smtClean="0">
                <a:solidFill>
                  <a:srgbClr val="002060"/>
                </a:solidFill>
              </a:rPr>
              <a:t/>
            </a:r>
            <a:br>
              <a:rPr lang="ru-RU" sz="3600" b="1" dirty="0" smtClean="0">
                <a:solidFill>
                  <a:srgbClr val="002060"/>
                </a:solidFill>
              </a:rPr>
            </a:br>
            <a:r>
              <a:rPr lang="ru-RU" sz="3600" b="1" dirty="0" smtClean="0">
                <a:solidFill>
                  <a:srgbClr val="002060"/>
                </a:solidFill>
              </a:rPr>
              <a:t>3. Выберите слово, в котором буквы </a:t>
            </a:r>
            <a:r>
              <a:rPr lang="ru-RU" sz="3600" b="1" dirty="0" smtClean="0">
                <a:solidFill>
                  <a:srgbClr val="C00000"/>
                </a:solidFill>
              </a:rPr>
              <a:t>Е, Ё, Ю, Я </a:t>
            </a:r>
            <a:r>
              <a:rPr lang="ru-RU" sz="3600" b="1" dirty="0" smtClean="0">
                <a:solidFill>
                  <a:srgbClr val="002060"/>
                </a:solidFill>
              </a:rPr>
              <a:t>обозначают два звука:</a:t>
            </a:r>
            <a:br>
              <a:rPr lang="ru-RU" sz="3600" b="1" dirty="0" smtClean="0">
                <a:solidFill>
                  <a:srgbClr val="002060"/>
                </a:solidFill>
              </a:rPr>
            </a:br>
            <a:endParaRPr lang="ru-RU" sz="36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А) лень         </a:t>
            </a:r>
          </a:p>
          <a:p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Б) поём        </a:t>
            </a:r>
          </a:p>
          <a:p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В) пчелка          </a:t>
            </a:r>
          </a:p>
          <a:p>
            <a:r>
              <a:rPr lang="ru-RU" sz="4800" dirty="0" smtClean="0">
                <a:solidFill>
                  <a:srgbClr val="C00000"/>
                </a:solidFill>
                <a:latin typeface="Segoe Print" pitchFamily="2" charset="0"/>
              </a:rPr>
              <a:t>Г) лисёнок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274638"/>
            <a:ext cx="8712968" cy="1642194"/>
          </a:xfrm>
        </p:spPr>
        <p:txBody>
          <a:bodyPr>
            <a:normAutofit fontScale="90000"/>
          </a:bodyPr>
          <a:lstStyle/>
          <a:p>
            <a:pPr algn="l"/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3200" b="1" dirty="0" smtClean="0">
                <a:solidFill>
                  <a:srgbClr val="002060"/>
                </a:solidFill>
              </a:rPr>
              <a:t>4. Найдите слова с безударными гласными в корне.  Запишите  в первый столбик с проверяемыми гласными, во второй с непроверяемыми гласными.</a:t>
            </a:r>
            <a:r>
              <a:rPr lang="ru-RU" sz="3200" dirty="0" smtClean="0"/>
              <a:t/>
            </a:r>
            <a:br>
              <a:rPr lang="ru-RU" sz="3200" dirty="0" smtClean="0"/>
            </a:b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276872"/>
            <a:ext cx="8229600" cy="4320480"/>
          </a:xfrm>
        </p:spPr>
        <p:txBody>
          <a:bodyPr>
            <a:normAutofit lnSpcReduction="10000"/>
          </a:bodyPr>
          <a:lstStyle/>
          <a:p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1. </a:t>
            </a:r>
            <a:r>
              <a:rPr lang="ru-RU" sz="3600" dirty="0" err="1" smtClean="0">
                <a:solidFill>
                  <a:srgbClr val="C00000"/>
                </a:solidFill>
                <a:latin typeface="Segoe Print" pitchFamily="2" charset="0"/>
              </a:rPr>
              <a:t>зап</a:t>
            </a:r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. . </a:t>
            </a:r>
            <a:r>
              <a:rPr lang="ru-RU" sz="3600" dirty="0" err="1" smtClean="0">
                <a:solidFill>
                  <a:srgbClr val="C00000"/>
                </a:solidFill>
                <a:latin typeface="Segoe Print" pitchFamily="2" charset="0"/>
              </a:rPr>
              <a:t>х</a:t>
            </a:r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,       </a:t>
            </a:r>
          </a:p>
          <a:p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2. пр. . </a:t>
            </a:r>
            <a:r>
              <a:rPr lang="ru-RU" sz="3600" dirty="0" err="1" smtClean="0">
                <a:solidFill>
                  <a:srgbClr val="C00000"/>
                </a:solidFill>
                <a:latin typeface="Segoe Print" pitchFamily="2" charset="0"/>
              </a:rPr>
              <a:t>датель</a:t>
            </a:r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,  </a:t>
            </a:r>
          </a:p>
          <a:p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3. к. . </a:t>
            </a:r>
            <a:r>
              <a:rPr lang="ru-RU" sz="3600" dirty="0" err="1" smtClean="0">
                <a:solidFill>
                  <a:srgbClr val="C00000"/>
                </a:solidFill>
                <a:latin typeface="Segoe Print" pitchFamily="2" charset="0"/>
              </a:rPr>
              <a:t>ртофель</a:t>
            </a:r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,    </a:t>
            </a:r>
          </a:p>
          <a:p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4. к. . пуста,                           </a:t>
            </a:r>
          </a:p>
          <a:p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5. в. . </a:t>
            </a:r>
            <a:r>
              <a:rPr lang="ru-RU" sz="3600" dirty="0" err="1" smtClean="0">
                <a:solidFill>
                  <a:srgbClr val="C00000"/>
                </a:solidFill>
                <a:latin typeface="Segoe Print" pitchFamily="2" charset="0"/>
              </a:rPr>
              <a:t>дяной</a:t>
            </a:r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,      </a:t>
            </a:r>
          </a:p>
          <a:p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 6. б. . </a:t>
            </a:r>
            <a:r>
              <a:rPr lang="ru-RU" sz="3600" dirty="0" err="1" smtClean="0">
                <a:solidFill>
                  <a:srgbClr val="C00000"/>
                </a:solidFill>
                <a:latin typeface="Segoe Print" pitchFamily="2" charset="0"/>
              </a:rPr>
              <a:t>нокль</a:t>
            </a:r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,   </a:t>
            </a:r>
          </a:p>
          <a:p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7. м. . </a:t>
            </a:r>
            <a:r>
              <a:rPr lang="ru-RU" sz="3600" dirty="0" err="1" smtClean="0">
                <a:solidFill>
                  <a:srgbClr val="C00000"/>
                </a:solidFill>
                <a:latin typeface="Segoe Print" pitchFamily="2" charset="0"/>
              </a:rPr>
              <a:t>роприятие</a:t>
            </a:r>
            <a:r>
              <a:rPr lang="ru-RU" sz="3600" dirty="0" smtClean="0">
                <a:solidFill>
                  <a:srgbClr val="C00000"/>
                </a:solidFill>
                <a:latin typeface="Segoe Print" pitchFamily="2" charset="0"/>
              </a:rPr>
              <a:t>.</a:t>
            </a:r>
          </a:p>
          <a:p>
            <a:endParaRPr lang="ru-RU" dirty="0">
              <a:latin typeface="Segoe Print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498178"/>
          </a:xfrm>
        </p:spPr>
        <p:txBody>
          <a:bodyPr>
            <a:normAutofit fontScale="90000"/>
          </a:bodyPr>
          <a:lstStyle/>
          <a:p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3200" b="1" dirty="0" smtClean="0">
                <a:solidFill>
                  <a:srgbClr val="002060"/>
                </a:solidFill>
              </a:rPr>
              <a:t>5. Найдите слова с орфограммами согласных в корне слова и объясните их написание: (например, узкий - узок)</a:t>
            </a:r>
            <a:r>
              <a:rPr lang="ru-RU" sz="3200" dirty="0" smtClean="0"/>
              <a:t/>
            </a:r>
            <a:br>
              <a:rPr lang="ru-RU" sz="3200" dirty="0" smtClean="0"/>
            </a:b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 </a:t>
            </a:r>
          </a:p>
          <a:p>
            <a:r>
              <a:rPr lang="ru-RU" sz="4400" dirty="0" smtClean="0">
                <a:solidFill>
                  <a:srgbClr val="C00000"/>
                </a:solidFill>
                <a:latin typeface="Segoe Print" pitchFamily="2" charset="0"/>
              </a:rPr>
              <a:t>Резко подул холодный осенний ветер. На дорожке лежала упавшая листва. Редко из-за туч выглядывало солнце.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600" b="1" dirty="0" smtClean="0">
                <a:solidFill>
                  <a:srgbClr val="002060"/>
                </a:solidFill>
              </a:rPr>
              <a:t/>
            </a:r>
            <a:br>
              <a:rPr lang="ru-RU" sz="3600" b="1" dirty="0" smtClean="0">
                <a:solidFill>
                  <a:srgbClr val="002060"/>
                </a:solidFill>
              </a:rPr>
            </a:br>
            <a:r>
              <a:rPr lang="ru-RU" sz="3600" b="1" dirty="0" smtClean="0">
                <a:solidFill>
                  <a:srgbClr val="002060"/>
                </a:solidFill>
              </a:rPr>
              <a:t>6. Выпишите только те слова, в которых пишется непроизносимый согласный Т:</a:t>
            </a:r>
            <a:br>
              <a:rPr lang="ru-RU" sz="3600" b="1" dirty="0" smtClean="0">
                <a:solidFill>
                  <a:srgbClr val="002060"/>
                </a:solidFill>
              </a:rPr>
            </a:br>
            <a:endParaRPr lang="ru-RU" sz="3600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 fontScale="92500" lnSpcReduction="10000"/>
          </a:bodyPr>
          <a:lstStyle/>
          <a:p>
            <a:r>
              <a:rPr lang="ru-RU" dirty="0" smtClean="0"/>
              <a:t> 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Опас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. .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ный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чудес. .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ный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мес. .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ный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</a:p>
          <a:p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радос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. .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ный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ужас. .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ный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</a:p>
          <a:p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окрес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. .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ный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.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002060"/>
                </a:solidFill>
              </a:rPr>
              <a:t>7. Буква Ъ пишется в словах:</a:t>
            </a:r>
            <a:br>
              <a:rPr lang="ru-RU" b="1" dirty="0" smtClean="0">
                <a:solidFill>
                  <a:srgbClr val="002060"/>
                </a:solidFill>
              </a:rPr>
            </a:br>
            <a:endParaRPr lang="ru-RU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 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А) в. . юга,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б) об. .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езд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в) 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вз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. . ерошенный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002060"/>
                </a:solidFill>
              </a:rPr>
              <a:t>8. Слитно с НЕ пишутся глаголы:</a:t>
            </a:r>
            <a:br>
              <a:rPr lang="ru-RU" b="1" dirty="0" smtClean="0">
                <a:solidFill>
                  <a:srgbClr val="002060"/>
                </a:solidFill>
              </a:rPr>
            </a:br>
            <a:endParaRPr lang="ru-RU" b="1" dirty="0">
              <a:solidFill>
                <a:srgbClr val="002060"/>
              </a:solidFill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А) (не)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волить</a:t>
            </a:r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,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Б) (не)взирать,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в) (не)писал, </a:t>
            </a:r>
          </a:p>
          <a:p>
            <a:r>
              <a:rPr lang="ru-RU" sz="5400" dirty="0" smtClean="0">
                <a:solidFill>
                  <a:srgbClr val="C00000"/>
                </a:solidFill>
                <a:latin typeface="Segoe Print" pitchFamily="2" charset="0"/>
              </a:rPr>
              <a:t>г) (не)</a:t>
            </a:r>
            <a:r>
              <a:rPr lang="ru-RU" sz="5400" dirty="0" err="1" smtClean="0">
                <a:solidFill>
                  <a:srgbClr val="C00000"/>
                </a:solidFill>
                <a:latin typeface="Segoe Print" pitchFamily="2" charset="0"/>
              </a:rPr>
              <a:t>навидеть</a:t>
            </a:r>
            <a:endParaRPr lang="ru-RU" sz="5400" dirty="0" smtClean="0">
              <a:solidFill>
                <a:srgbClr val="C00000"/>
              </a:solidFill>
              <a:latin typeface="Segoe Print" pitchFamily="2" charset="0"/>
            </a:endParaRP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</TotalTime>
  <Words>334</Words>
  <Application>Microsoft Office PowerPoint</Application>
  <PresentationFormat>Экран (4:3)</PresentationFormat>
  <Paragraphs>62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Тема Office</vt:lpstr>
      <vt:lpstr>Повторение и обобщение изученного в 5 классе по теме «Фонетика и орфография» (материал можно использовать в 5 классе при обобщении и в 6 классе при повторении) </vt:lpstr>
      <vt:lpstr> Выберите слово, в котором букв меньше, чем звуков </vt:lpstr>
      <vt:lpstr> Выберите слово, в котором букв больше, чем звуков </vt:lpstr>
      <vt:lpstr> 3. Выберите слово, в котором буквы Е, Ё, Ю, Я обозначают два звука: </vt:lpstr>
      <vt:lpstr> 4. Найдите слова с безударными гласными в корне.  Запишите  в первый столбик с проверяемыми гласными, во второй с непроверяемыми гласными. </vt:lpstr>
      <vt:lpstr> 5. Найдите слова с орфограммами согласных в корне слова и объясните их написание: (например, узкий - узок) </vt:lpstr>
      <vt:lpstr> 6. Выпишите только те слова, в которых пишется непроизносимый согласный Т: </vt:lpstr>
      <vt:lpstr>7. Буква Ъ пишется в словах: </vt:lpstr>
      <vt:lpstr>8. Слитно с НЕ пишутся глаголы: </vt:lpstr>
      <vt:lpstr>9. Выпишите только те слова , на конце которых пишется Ь </vt:lpstr>
      <vt:lpstr>10. Выпишите слова, в которых для обозначения мягкости пишется Ь</vt:lpstr>
      <vt:lpstr> 11.-ТСЯ или -ТЬСЯ на  конце глаголов. Спишите. </vt:lpstr>
      <vt:lpstr>12. Вставьте гласные после шипящих</vt:lpstr>
      <vt:lpstr>13.Разобрать предложение по членам. Определить части речи. Подчеркнуть предлоги.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Повторение и обобщение изученного в 5 классе</dc:title>
  <dc:creator>Раиля</dc:creator>
  <cp:lastModifiedBy>ASUS</cp:lastModifiedBy>
  <cp:revision>10</cp:revision>
  <dcterms:created xsi:type="dcterms:W3CDTF">2015-09-28T18:18:47Z</dcterms:created>
  <dcterms:modified xsi:type="dcterms:W3CDTF">2024-01-08T17:50:32Z</dcterms:modified>
</cp:coreProperties>
</file>

<file path=docProps/thumbnail.jpeg>
</file>