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4" r:id="rId4"/>
    <p:sldId id="257" r:id="rId5"/>
    <p:sldId id="258" r:id="rId6"/>
    <p:sldId id="259" r:id="rId7"/>
    <p:sldId id="260" r:id="rId8"/>
    <p:sldId id="261" r:id="rId9"/>
    <p:sldId id="266"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0283E19-EC59-4336-9961-5DEB7EF24CBA}" type="datetimeFigureOut">
              <a:rPr lang="ru-RU" smtClean="0"/>
              <a:pPr/>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A3303D-518F-45F8-A16F-15BE05E9A4C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283E19-EC59-4336-9961-5DEB7EF24CBA}" type="datetimeFigureOut">
              <a:rPr lang="ru-RU" smtClean="0"/>
              <a:pPr/>
              <a:t>08.01.2024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3303D-518F-45F8-A16F-15BE05E9A4C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3968" y="692697"/>
            <a:ext cx="4174232" cy="2907754"/>
          </a:xfrm>
        </p:spPr>
        <p:txBody>
          <a:bodyPr>
            <a:normAutofit/>
          </a:bodyPr>
          <a:lstStyle/>
          <a:p>
            <a:r>
              <a:rPr lang="ru-RU" b="1" dirty="0">
                <a:solidFill>
                  <a:schemeClr val="accent6">
                    <a:lumMod val="50000"/>
                  </a:schemeClr>
                </a:solidFill>
                <a:cs typeface="Aharoni" pitchFamily="2" charset="-79"/>
              </a:rPr>
              <a:t>Кобчик – Птица </a:t>
            </a:r>
            <a:r>
              <a:rPr lang="ru-RU" b="1" dirty="0" smtClean="0">
                <a:solidFill>
                  <a:schemeClr val="accent6">
                    <a:lumMod val="50000"/>
                  </a:schemeClr>
                </a:solidFill>
                <a:cs typeface="Aharoni" pitchFamily="2" charset="-79"/>
              </a:rPr>
              <a:t>интересная</a:t>
            </a:r>
            <a:r>
              <a:rPr lang="ru-RU" dirty="0"/>
              <a:t/>
            </a:r>
            <a:br>
              <a:rPr lang="ru-RU" dirty="0"/>
            </a:br>
            <a:endParaRPr lang="ru-RU" dirty="0"/>
          </a:p>
        </p:txBody>
      </p:sp>
      <p:sp>
        <p:nvSpPr>
          <p:cNvPr id="3" name="Подзаголовок 2"/>
          <p:cNvSpPr>
            <a:spLocks noGrp="1"/>
          </p:cNvSpPr>
          <p:nvPr>
            <p:ph type="subTitle" idx="1"/>
          </p:nvPr>
        </p:nvSpPr>
        <p:spPr/>
        <p:txBody>
          <a:bodyPr>
            <a:noAutofit/>
          </a:bodyPr>
          <a:lstStyle/>
          <a:p>
            <a:r>
              <a:rPr lang="ru-RU" sz="2800" b="1" dirty="0" smtClean="0"/>
              <a:t>Птицей </a:t>
            </a:r>
            <a:r>
              <a:rPr lang="ru-RU" sz="2800" b="1" dirty="0"/>
              <a:t>года</a:t>
            </a:r>
            <a:r>
              <a:rPr lang="ru-RU" sz="2800" dirty="0"/>
              <a:t> </a:t>
            </a:r>
            <a:r>
              <a:rPr lang="ru-RU" sz="2800" b="1" dirty="0"/>
              <a:t>– </a:t>
            </a:r>
            <a:r>
              <a:rPr lang="ru-RU" sz="2800" b="1" i="1" dirty="0"/>
              <a:t>2021</a:t>
            </a:r>
            <a:r>
              <a:rPr lang="ru-RU" sz="2800" dirty="0"/>
              <a:t> Союз охраны птиц России выбрал маленького красивого сокола – </a:t>
            </a:r>
            <a:r>
              <a:rPr lang="ru-RU" sz="2800" b="1" dirty="0"/>
              <a:t>кобчика.</a:t>
            </a:r>
            <a:r>
              <a:rPr lang="ru-RU" sz="2800" dirty="0"/>
              <a:t> Его можно увидеть на большей части России. Как многие другие птицы, он нуждается в защите и помощи человека.</a:t>
            </a:r>
          </a:p>
        </p:txBody>
      </p:sp>
      <p:pic>
        <p:nvPicPr>
          <p:cNvPr id="2050" name="Picture 2" descr="C:\Users\Пользователь\Pictures\opisanie-kobchika.jpg"/>
          <p:cNvPicPr>
            <a:picLocks noChangeAspect="1" noChangeArrowheads="1"/>
          </p:cNvPicPr>
          <p:nvPr/>
        </p:nvPicPr>
        <p:blipFill>
          <a:blip r:embed="rId2" cstate="print"/>
          <a:srcRect/>
          <a:stretch>
            <a:fillRect/>
          </a:stretch>
        </p:blipFill>
        <p:spPr bwMode="auto">
          <a:xfrm>
            <a:off x="179512" y="188640"/>
            <a:ext cx="4143840" cy="331507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2015 г. 2016 г. удод горихвостка 2017 г. буроголовая гаичка  "/>
          <p:cNvPicPr>
            <a:picLocks noChangeAspect="1" noChangeArrowheads="1"/>
          </p:cNvPicPr>
          <p:nvPr/>
        </p:nvPicPr>
        <p:blipFill>
          <a:blip r:embed="rId2" cstate="print"/>
          <a:srcRect/>
          <a:stretch>
            <a:fillRect/>
          </a:stretch>
        </p:blipFill>
        <p:spPr bwMode="auto">
          <a:xfrm>
            <a:off x="3347864" y="332656"/>
            <a:ext cx="4224468" cy="2376264"/>
          </a:xfrm>
          <a:prstGeom prst="rect">
            <a:avLst/>
          </a:prstGeom>
          <a:noFill/>
        </p:spPr>
      </p:pic>
      <p:pic>
        <p:nvPicPr>
          <p:cNvPr id="5124" name="Picture 4" descr="Союз охраны птиц России ежегодно избирает символом наступающего года какую-либо птицу, обитающую на территории России. Кампания «Птица года» проводится с целью привлечения внимания населения России к обитающим птицам и проблемам их охраны. "/>
          <p:cNvPicPr>
            <a:picLocks noChangeAspect="1" noChangeArrowheads="1"/>
          </p:cNvPicPr>
          <p:nvPr/>
        </p:nvPicPr>
        <p:blipFill>
          <a:blip r:embed="rId3" cstate="print"/>
          <a:srcRect/>
          <a:stretch>
            <a:fillRect/>
          </a:stretch>
        </p:blipFill>
        <p:spPr bwMode="auto">
          <a:xfrm>
            <a:off x="323528" y="2996952"/>
            <a:ext cx="3744416" cy="3429001"/>
          </a:xfrm>
          <a:prstGeom prst="rect">
            <a:avLst/>
          </a:prstGeom>
          <a:noFill/>
        </p:spPr>
      </p:pic>
      <p:pic>
        <p:nvPicPr>
          <p:cNvPr id="5126" name="Picture 6" descr="Выбранная Птица года оказывается в центре общего внимания. Идёт сбор данных о её численности и распространении. Люди помогают решать проблемы данного вида птиц. Участники акции пропагандируют красоту этой птицы и, конечно, рассказывают об уязвимости живого мира. "/>
          <p:cNvPicPr>
            <a:picLocks noChangeAspect="1" noChangeArrowheads="1"/>
          </p:cNvPicPr>
          <p:nvPr/>
        </p:nvPicPr>
        <p:blipFill>
          <a:blip r:embed="rId4" cstate="print"/>
          <a:srcRect/>
          <a:stretch>
            <a:fillRect/>
          </a:stretch>
        </p:blipFill>
        <p:spPr bwMode="auto">
          <a:xfrm>
            <a:off x="4499992" y="2780928"/>
            <a:ext cx="4223792" cy="3429001"/>
          </a:xfrm>
          <a:prstGeom prst="rect">
            <a:avLst/>
          </a:prstGeom>
          <a:noFill/>
        </p:spPr>
      </p:pic>
      <p:sp>
        <p:nvSpPr>
          <p:cNvPr id="5" name="Прямоугольник 4"/>
          <p:cNvSpPr/>
          <p:nvPr/>
        </p:nvSpPr>
        <p:spPr>
          <a:xfrm>
            <a:off x="683568" y="620688"/>
            <a:ext cx="2448272" cy="3077766"/>
          </a:xfrm>
          <a:prstGeom prst="rect">
            <a:avLst/>
          </a:prstGeom>
        </p:spPr>
        <p:txBody>
          <a:bodyPr wrap="square">
            <a:spAutoFit/>
          </a:bodyPr>
          <a:lstStyle/>
          <a:p>
            <a:r>
              <a:rPr lang="ru-RU" sz="2000" b="1" dirty="0" smtClean="0">
                <a:solidFill>
                  <a:schemeClr val="tx2">
                    <a:lumMod val="75000"/>
                  </a:schemeClr>
                </a:solidFill>
              </a:rPr>
              <a:t>Птицы прошлых годов были</a:t>
            </a:r>
            <a:r>
              <a:rPr lang="ru-RU" sz="2000" b="1" dirty="0" smtClean="0">
                <a:solidFill>
                  <a:schemeClr val="tx2">
                    <a:lumMod val="75000"/>
                  </a:schemeClr>
                </a:solidFill>
              </a:rPr>
              <a:t>: -----------</a:t>
            </a:r>
          </a:p>
          <a:p>
            <a:r>
              <a:rPr lang="ru-RU" sz="2000" b="1" dirty="0" smtClean="0">
                <a:solidFill>
                  <a:schemeClr val="tx2">
                    <a:lumMod val="75000"/>
                  </a:schemeClr>
                </a:solidFill>
              </a:rPr>
              <a:t>А 2021 год – кобч</a:t>
            </a:r>
            <a:r>
              <a:rPr lang="ru-RU" sz="2000" b="1" dirty="0" smtClean="0">
                <a:solidFill>
                  <a:schemeClr val="tx2">
                    <a:lumMod val="75000"/>
                  </a:schemeClr>
                </a:solidFill>
              </a:rPr>
              <a:t>ик;</a:t>
            </a:r>
          </a:p>
          <a:p>
            <a:r>
              <a:rPr lang="ru-RU" sz="2000" b="1" dirty="0" smtClean="0">
                <a:solidFill>
                  <a:schemeClr val="tx2">
                    <a:lumMod val="75000"/>
                  </a:schemeClr>
                </a:solidFill>
              </a:rPr>
              <a:t>2022 год –домовой воробей;</a:t>
            </a:r>
          </a:p>
          <a:p>
            <a:r>
              <a:rPr lang="ru-RU" sz="2000" b="1" dirty="0" smtClean="0">
                <a:solidFill>
                  <a:schemeClr val="tx2">
                    <a:lumMod val="75000"/>
                  </a:schemeClr>
                </a:solidFill>
              </a:rPr>
              <a:t>2023 год-кроншнеп;</a:t>
            </a:r>
          </a:p>
          <a:p>
            <a:r>
              <a:rPr lang="ru-RU" sz="2000" b="1" dirty="0" smtClean="0">
                <a:solidFill>
                  <a:schemeClr val="tx2">
                    <a:lumMod val="75000"/>
                  </a:schemeClr>
                </a:solidFill>
              </a:rPr>
              <a:t>2024 год-кукушка.</a:t>
            </a:r>
            <a:endParaRPr lang="ru-RU" sz="2000" b="1" dirty="0" smtClean="0">
              <a:solidFill>
                <a:schemeClr val="tx2">
                  <a:lumMod val="75000"/>
                </a:schemeClr>
              </a:solidFill>
            </a:endParaRPr>
          </a:p>
          <a:p>
            <a:endParaRPr lang="ru-RU" dirty="0"/>
          </a:p>
          <a:p>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Название «кобчик» птица получила от старинного русского слова «кобец» Под этим понятием у соколятников объединялись все мелкие охотничьи соколы Со временем старорусское название птицы перекочевало к другим славянским народам и даже попало в Европу Французское название вида этого мини-сокола — «kobez» "/>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i="1" dirty="0" smtClean="0">
                <a:solidFill>
                  <a:srgbClr val="FF0000"/>
                </a:solidFill>
              </a:rPr>
              <a:t>А знаете что</a:t>
            </a:r>
            <a:r>
              <a:rPr lang="ru-RU" dirty="0" smtClean="0">
                <a:solidFill>
                  <a:srgbClr val="FF0000"/>
                </a:solidFill>
              </a:rPr>
              <a:t>?</a:t>
            </a:r>
            <a:br>
              <a:rPr lang="ru-RU" dirty="0" smtClean="0">
                <a:solidFill>
                  <a:srgbClr val="FF0000"/>
                </a:solidFill>
              </a:rPr>
            </a:br>
            <a:endParaRPr lang="ru-RU" dirty="0"/>
          </a:p>
        </p:txBody>
      </p:sp>
      <p:pic>
        <p:nvPicPr>
          <p:cNvPr id="4" name="Picture 2" descr="C:\Users\Пользователь\Pictures\приспособления птиц к полету.jpg"/>
          <p:cNvPicPr>
            <a:picLocks noGrp="1" noChangeAspect="1" noChangeArrowheads="1"/>
          </p:cNvPicPr>
          <p:nvPr>
            <p:ph idx="1"/>
          </p:nvPr>
        </p:nvPicPr>
        <p:blipFill>
          <a:blip r:embed="rId2" cstate="print"/>
          <a:srcRect/>
          <a:stretch>
            <a:fillRect/>
          </a:stretch>
        </p:blipFill>
        <p:spPr bwMode="auto">
          <a:xfrm>
            <a:off x="323528" y="980728"/>
            <a:ext cx="8424936" cy="561662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79912" y="0"/>
            <a:ext cx="5364088" cy="6740307"/>
          </a:xfrm>
          <a:prstGeom prst="rect">
            <a:avLst/>
          </a:prstGeom>
        </p:spPr>
        <p:txBody>
          <a:bodyPr wrap="square">
            <a:spAutoFit/>
          </a:bodyPr>
          <a:lstStyle/>
          <a:p>
            <a:r>
              <a:rPr lang="ru-RU" sz="2400" dirty="0"/>
              <a:t>Кобчика считают самой маленькой птицей в семействе соколиных. Размером меньше голубя, (длина птицы 28-33 см), но эта маленькая птичка – самый настоящий хищник, яростно истребляющая насекомых и грызунов. А ещё кобчик считается самым красивым соколом. У самца кобчика оперение подхвостья и бедер - красно-бурое, как будто на нем драгунские штаны, вся птица угольно-серого цвета. Совсем иначе окрашена самка: серая спина, светло-рыжие голова, грудь и брюхо, по всему телу пестрины. Различия в окраске оперения самцов и самок – самые разительные среди наших пернатых хищников.</a:t>
            </a:r>
          </a:p>
        </p:txBody>
      </p:sp>
      <p:pic>
        <p:nvPicPr>
          <p:cNvPr id="3074" name="Picture 2" descr="C:\Users\Пользователь\Pictures\кобчик 2.jpg"/>
          <p:cNvPicPr>
            <a:picLocks noChangeAspect="1" noChangeArrowheads="1"/>
          </p:cNvPicPr>
          <p:nvPr/>
        </p:nvPicPr>
        <p:blipFill>
          <a:blip r:embed="rId2" cstate="print"/>
          <a:srcRect/>
          <a:stretch>
            <a:fillRect/>
          </a:stretch>
        </p:blipFill>
        <p:spPr bwMode="auto">
          <a:xfrm>
            <a:off x="0" y="260648"/>
            <a:ext cx="3707904" cy="6079192"/>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58847"/>
            <a:ext cx="8280920" cy="6001643"/>
          </a:xfrm>
          <a:prstGeom prst="rect">
            <a:avLst/>
          </a:prstGeom>
        </p:spPr>
        <p:txBody>
          <a:bodyPr wrap="square">
            <a:spAutoFit/>
          </a:bodyPr>
          <a:lstStyle/>
          <a:p>
            <a:r>
              <a:rPr lang="ru-RU" sz="2400" dirty="0"/>
              <a:t>Научное название кобчика – </a:t>
            </a:r>
            <a:r>
              <a:rPr lang="ru-RU" sz="2400" i="1" dirty="0" err="1"/>
              <a:t>Falco</a:t>
            </a:r>
            <a:r>
              <a:rPr lang="ru-RU" sz="2400" i="1" dirty="0"/>
              <a:t> </a:t>
            </a:r>
            <a:r>
              <a:rPr lang="ru-RU" sz="2400" i="1" dirty="0" err="1"/>
              <a:t>vespertinus</a:t>
            </a:r>
            <a:r>
              <a:rPr lang="ru-RU" sz="2400" dirty="0"/>
              <a:t> – переводится как «сокол вечерний» – не очень верное, поскольку птица ведет дневной образ жизни. А русским словом «</a:t>
            </a:r>
            <a:r>
              <a:rPr lang="ru-RU" sz="2400" dirty="0" err="1"/>
              <a:t>кобец</a:t>
            </a:r>
            <a:r>
              <a:rPr lang="ru-RU" sz="2400" dirty="0"/>
              <a:t>» охотники-соколятники называли мелких охотничьих соколов. С кобчиком никто не охотился, он вряд ли способен изловить что-либо крупнее жаворонка. Но имя за ним сохранилось.</a:t>
            </a:r>
          </a:p>
          <a:p>
            <a:r>
              <a:rPr lang="ru-RU" sz="2400" dirty="0"/>
              <a:t>Кобчик водится в лесостепной зоне юго-восточной Европы, и в Средней Азии. Зимует по большей части на юге Африки, часть птиц также в Южной Азии. В Томской области птицы населяют в основном речные долины с группами деревьев и лугами. Держится с мая по сентябрь.</a:t>
            </a:r>
          </a:p>
          <a:p>
            <a:r>
              <a:rPr lang="ru-RU" sz="2400" dirty="0"/>
              <a:t>Голос кобчика, который состоит из высоких писклявых звуков «</a:t>
            </a:r>
            <a:r>
              <a:rPr lang="ru-RU" sz="2400" dirty="0" err="1"/>
              <a:t>ки-ки</a:t>
            </a:r>
            <a:r>
              <a:rPr lang="ru-RU" sz="2400" dirty="0"/>
              <a:t>», «</a:t>
            </a:r>
            <a:r>
              <a:rPr lang="ru-RU" sz="2400" dirty="0" err="1"/>
              <a:t>кьии-кии-ки</a:t>
            </a:r>
            <a:r>
              <a:rPr lang="ru-RU" sz="2400" dirty="0"/>
              <a:t>», можно услышать во время ухаживания самцов за самками или если потревожить птицу. В целом кобчики довольно крикливые птицы, особенно в гнездовой период</a:t>
            </a:r>
            <a:r>
              <a:rPr lang="ru-RU" sz="2400" dirty="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548680"/>
            <a:ext cx="8820472" cy="4832092"/>
          </a:xfrm>
          <a:prstGeom prst="rect">
            <a:avLst/>
          </a:prstGeom>
        </p:spPr>
        <p:txBody>
          <a:bodyPr wrap="square">
            <a:spAutoFit/>
          </a:bodyPr>
          <a:lstStyle/>
          <a:p>
            <a:r>
              <a:rPr lang="ru-RU" sz="2800" dirty="0"/>
              <a:t>Кобчики, как и все хищные птицы, отдают предпочтение животной пище. Однако, в силу своих довольно скромных размеров, эти маленькие соколы охотятся, прежде всего, на крупных насекомых, например, на стрекоз или больших жуков. Охотно поедают саранчу. И там, где поселилась колония этих крылатых хищников, можно не бояться </a:t>
            </a:r>
            <a:r>
              <a:rPr lang="ru-RU" sz="2800" dirty="0" err="1"/>
              <a:t>засилия</a:t>
            </a:r>
            <a:r>
              <a:rPr lang="ru-RU" sz="2800" dirty="0"/>
              <a:t> саранчи. Кроме насекомых кобчик ловит мелких грызунов, ящериц. Из птиц его добычей становятся в основном воробьи, но он может загнать и более крупную птицу, такую, например, как голубь</a:t>
            </a:r>
            <a:r>
              <a:rPr lang="ru-RU" sz="2800" dirty="0" smtClean="0"/>
              <a:t>.</a:t>
            </a:r>
          </a:p>
        </p:txBody>
      </p:sp>
      <p:pic>
        <p:nvPicPr>
          <p:cNvPr id="7170" name="Picture 2" descr="Пальцы на лапах не отличаются силой и мощью, когти мелкие "/>
          <p:cNvPicPr>
            <a:picLocks noChangeAspect="1" noChangeArrowheads="1"/>
          </p:cNvPicPr>
          <p:nvPr/>
        </p:nvPicPr>
        <p:blipFill>
          <a:blip r:embed="rId2" cstate="print"/>
          <a:srcRect/>
          <a:stretch>
            <a:fillRect/>
          </a:stretch>
        </p:blipFill>
        <p:spPr bwMode="auto">
          <a:xfrm>
            <a:off x="4355976" y="5157192"/>
            <a:ext cx="4007768" cy="152528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3968" y="260648"/>
            <a:ext cx="4572000" cy="6555641"/>
          </a:xfrm>
          <a:prstGeom prst="rect">
            <a:avLst/>
          </a:prstGeom>
        </p:spPr>
        <p:txBody>
          <a:bodyPr wrap="square">
            <a:spAutoFit/>
          </a:bodyPr>
          <a:lstStyle/>
          <a:p>
            <a:r>
              <a:rPr lang="ru-RU" sz="2000" dirty="0"/>
              <a:t>Кобчики – птицы общественные, для них характерны целые гнездовые колонии до нескольких десятков пар. Вместе они активно защищают гнёзда от ворон и других крупных птиц. Чаще всего они занимают пустующие гнёзда других птиц: сорок, ворон, грачей. В гнезде пара кобчиков высиживает 3-5 яиц, причём самец – кобчик также принимает в этом участие. После появления птенцов, самка около 10 дней постоянно находится в гнезде и обогревает их. Корм добывает самец, совершая в день до 60 вылетов. Когда птенцы подрастают, на охоту вылетает самка. В начале августа птенцы вылетают из гнезда и усердно обучаются своими родителями. Лишь только они выучатся ловить добычу, кобчики начинают готовиться к отлёту на зиму.</a:t>
            </a:r>
          </a:p>
        </p:txBody>
      </p:sp>
      <p:pic>
        <p:nvPicPr>
          <p:cNvPr id="1026" name="Picture 2" descr="C:\Users\Пользователь\Pictures\Kobchiki-Evgenij-Polonskij.jpg"/>
          <p:cNvPicPr>
            <a:picLocks noChangeAspect="1" noChangeArrowheads="1"/>
          </p:cNvPicPr>
          <p:nvPr/>
        </p:nvPicPr>
        <p:blipFill>
          <a:blip r:embed="rId2" cstate="print"/>
          <a:srcRect/>
          <a:stretch>
            <a:fillRect/>
          </a:stretch>
        </p:blipFill>
        <p:spPr bwMode="auto">
          <a:xfrm>
            <a:off x="0" y="908720"/>
            <a:ext cx="4211960" cy="556530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305342"/>
            <a:ext cx="8568952" cy="4154984"/>
          </a:xfrm>
          <a:prstGeom prst="rect">
            <a:avLst/>
          </a:prstGeom>
        </p:spPr>
        <p:txBody>
          <a:bodyPr wrap="square">
            <a:spAutoFit/>
          </a:bodyPr>
          <a:lstStyle/>
          <a:p>
            <a:r>
              <a:rPr lang="ru-RU" sz="2400" dirty="0"/>
              <a:t>Помощь пернатых сельскому хозяйству, а значит и всему человечеству, действительно трудно переоценить. Год от года они в избытке уничтожают на полях несметные полчища вредных насекомых и грызунов.</a:t>
            </a:r>
          </a:p>
          <a:p>
            <a:r>
              <a:rPr lang="ru-RU" sz="2400" dirty="0"/>
              <a:t>К сожалению, численность популяции кобчика постоянно уменьшается. Основной причиной этого являются химикаты, которыми люди орошают поля. Сокращается также кормовая зона птиц, что плохо сказывается на их размножении. Кобчики всемирно признаны, как вид, «находящийся в состоянии близком к угрожающему». Птица занесена в Красную книгу и требует защиты.</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У кобчиков присутствует ярко-выраженный половой диморфизм Самки значительно крупнее самцов и отличаются цветом оперенья "/>
          <p:cNvPicPr>
            <a:picLocks noChangeAspect="1" noChangeArrowheads="1"/>
          </p:cNvPicPr>
          <p:nvPr/>
        </p:nvPicPr>
        <p:blipFill>
          <a:blip r:embed="rId2" cstate="print"/>
          <a:srcRect/>
          <a:stretch>
            <a:fillRect/>
          </a:stretch>
        </p:blipFill>
        <p:spPr bwMode="auto">
          <a:xfrm>
            <a:off x="251520" y="404664"/>
            <a:ext cx="3635896" cy="3024337"/>
          </a:xfrm>
          <a:prstGeom prst="rect">
            <a:avLst/>
          </a:prstGeom>
          <a:noFill/>
        </p:spPr>
      </p:pic>
      <p:pic>
        <p:nvPicPr>
          <p:cNvPr id="23556" name="Picture 4" descr="Самец имеет оперенье сизого (почти черного) цвета с животом красного цвета "/>
          <p:cNvPicPr>
            <a:picLocks noChangeAspect="1" noChangeArrowheads="1"/>
          </p:cNvPicPr>
          <p:nvPr/>
        </p:nvPicPr>
        <p:blipFill>
          <a:blip r:embed="rId3" cstate="print"/>
          <a:srcRect/>
          <a:stretch>
            <a:fillRect/>
          </a:stretch>
        </p:blipFill>
        <p:spPr bwMode="auto">
          <a:xfrm>
            <a:off x="4355976" y="692696"/>
            <a:ext cx="3774061" cy="2520280"/>
          </a:xfrm>
          <a:prstGeom prst="rect">
            <a:avLst/>
          </a:prstGeom>
          <a:noFill/>
        </p:spPr>
      </p:pic>
      <p:pic>
        <p:nvPicPr>
          <p:cNvPr id="23558" name="Picture 6" descr="«Красные штаны» у самцов появляются не сразу После вылета из гнезда у самцов на животе и ногах такое же пестрое оперенье, как и у самки Перья на ногах и животе краснеют лишь после достижения птицей половой зрелости "/>
          <p:cNvPicPr>
            <a:picLocks noChangeAspect="1" noChangeArrowheads="1"/>
          </p:cNvPicPr>
          <p:nvPr/>
        </p:nvPicPr>
        <p:blipFill>
          <a:blip r:embed="rId4" cstate="print"/>
          <a:srcRect/>
          <a:stretch>
            <a:fillRect/>
          </a:stretch>
        </p:blipFill>
        <p:spPr bwMode="auto">
          <a:xfrm>
            <a:off x="4499992" y="3429000"/>
            <a:ext cx="3719736" cy="2924945"/>
          </a:xfrm>
          <a:prstGeom prst="rect">
            <a:avLst/>
          </a:prstGeom>
          <a:noFill/>
        </p:spPr>
      </p:pic>
      <p:pic>
        <p:nvPicPr>
          <p:cNvPr id="23560" name="Picture 8" descr="Расцветка зависит не только от пола, но и от возраста  Молодняк окрашен в буроватый цвет со светлым животиком, покрытым продольными пестринами У молодых кобчиков лапы желтые В оранжевые (у самок) и красные (у самцов) они превращаются лишь, когда птица становится взрослой Клюв с возрастом темнеет, становясь из серо-голубого черным  "/>
          <p:cNvPicPr>
            <a:picLocks noChangeAspect="1" noChangeArrowheads="1"/>
          </p:cNvPicPr>
          <p:nvPr/>
        </p:nvPicPr>
        <p:blipFill>
          <a:blip r:embed="rId5" cstate="print"/>
          <a:srcRect/>
          <a:stretch>
            <a:fillRect/>
          </a:stretch>
        </p:blipFill>
        <p:spPr bwMode="auto">
          <a:xfrm>
            <a:off x="395536" y="3789040"/>
            <a:ext cx="3528392" cy="278092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446</Words>
  <Application>Microsoft Office PowerPoint</Application>
  <PresentationFormat>Экран (4:3)</PresentationFormat>
  <Paragraphs>17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Кобчик – Птица интересная </vt:lpstr>
      <vt:lpstr>Слайд 2</vt:lpstr>
      <vt:lpstr>А знаете что? </vt:lpstr>
      <vt:lpstr>Слайд 4</vt:lpstr>
      <vt:lpstr>Слайд 5</vt:lpstr>
      <vt:lpstr>Слайд 6</vt:lpstr>
      <vt:lpstr>Слайд 7</vt:lpstr>
      <vt:lpstr>Слайд 8</vt:lpstr>
      <vt:lpstr>Слайд 9</vt:lpstr>
      <vt:lpstr>Слайд 10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Кобчик – Птица года – 2021</dc:title>
  <dc:creator>Пользователь</dc:creator>
  <cp:lastModifiedBy>ученик-12</cp:lastModifiedBy>
  <cp:revision>7</cp:revision>
  <dcterms:created xsi:type="dcterms:W3CDTF">2021-03-31T17:32:12Z</dcterms:created>
  <dcterms:modified xsi:type="dcterms:W3CDTF">2024-01-08T16:03:10Z</dcterms:modified>
</cp:coreProperties>
</file>