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69" r:id="rId5"/>
    <p:sldId id="270" r:id="rId6"/>
    <p:sldId id="277" r:id="rId7"/>
    <p:sldId id="275" r:id="rId8"/>
    <p:sldId id="278" r:id="rId9"/>
    <p:sldId id="279" r:id="rId10"/>
    <p:sldId id="282" r:id="rId11"/>
    <p:sldId id="283" r:id="rId12"/>
    <p:sldId id="284" r:id="rId13"/>
    <p:sldId id="281" r:id="rId14"/>
    <p:sldId id="276" r:id="rId15"/>
    <p:sldId id="280" r:id="rId16"/>
    <p:sldId id="28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36348EB-59A0-4D72-9A7E-64332CFD0FC8}">
          <p14:sldIdLst>
            <p14:sldId id="256"/>
            <p14:sldId id="257"/>
            <p14:sldId id="274"/>
            <p14:sldId id="269"/>
          </p14:sldIdLst>
        </p14:section>
        <p14:section name="Раздел без заголовка" id="{7387A2C4-EF05-475C-B61C-31F5F11194FE}">
          <p14:sldIdLst>
            <p14:sldId id="270"/>
            <p14:sldId id="277"/>
            <p14:sldId id="275"/>
            <p14:sldId id="278"/>
            <p14:sldId id="279"/>
            <p14:sldId id="282"/>
            <p14:sldId id="283"/>
            <p14:sldId id="284"/>
            <p14:sldId id="281"/>
            <p14:sldId id="276"/>
            <p14:sldId id="280"/>
            <p14:sldId id="28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005696"/>
    <a:srgbClr val="0051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43808" y="1340768"/>
            <a:ext cx="5688632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6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u="none" strike="noStrike" kern="1200" normalizeH="0" baseline="0" noProof="0" dirty="0" smtClean="0">
                <a:ln w="11430"/>
                <a:gradFill>
                  <a:gsLst>
                    <a:gs pos="35000">
                      <a:schemeClr val="accent6">
                        <a:lumMod val="75000"/>
                      </a:schemeClr>
                    </a:gs>
                    <a:gs pos="50000">
                      <a:srgbClr val="FFC000"/>
                    </a:gs>
                    <a:gs pos="65000">
                      <a:schemeClr val="accent6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Урок обучения грамоте</a:t>
            </a:r>
            <a:endParaRPr kumimoji="0" lang="ru-RU" sz="4800" u="none" strike="noStrike" kern="1200" normalizeH="0" baseline="0" noProof="0" dirty="0">
              <a:ln w="11430"/>
              <a:gradFill>
                <a:gsLst>
                  <a:gs pos="35000">
                    <a:schemeClr val="accent6">
                      <a:lumMod val="75000"/>
                    </a:schemeClr>
                  </a:gs>
                  <a:gs pos="50000">
                    <a:srgbClr val="FFC000"/>
                  </a:gs>
                  <a:gs pos="65000">
                    <a:schemeClr val="accent6">
                      <a:lumMod val="75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077072"/>
            <a:ext cx="4248472" cy="1656184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Третьякова 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Марина Владимировна, 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высшей квалификационной категории</a:t>
            </a: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27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83768" y="260647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C3399"/>
                </a:solidFill>
              </a:rPr>
              <a:t>Загадки 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331640" y="119675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Я скажу, а ты - поверь.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Пробегал по лесу зверь.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Нёс на лбу зверь неспроста,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Два огромнейших куста,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Их ему носить не лень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Зверя же зовут?..</a:t>
            </a:r>
            <a:endParaRPr lang="ru-RU" sz="3600" b="1" dirty="0"/>
          </a:p>
        </p:txBody>
      </p:sp>
      <p:pic>
        <p:nvPicPr>
          <p:cNvPr id="2050" name="Picture 2" descr="C:\Users\Марина\Desktop\285222_ma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485" y="3940362"/>
            <a:ext cx="3502815" cy="2595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84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83768" y="260647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C3399"/>
                </a:solidFill>
              </a:rPr>
              <a:t>Загадки 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2790" y="1412776"/>
            <a:ext cx="33131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Олень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2790" y="2742371"/>
            <a:ext cx="42492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[а л 'э н</a:t>
            </a:r>
            <a:r>
              <a:rPr lang="ru-RU" sz="6600" b="1" dirty="0"/>
              <a:t>'</a:t>
            </a:r>
            <a:r>
              <a:rPr lang="ru-RU" sz="6600" b="1" dirty="0" smtClean="0"/>
              <a:t> ] </a:t>
            </a:r>
            <a:endParaRPr lang="ru-RU" sz="6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905635" y="2143591"/>
            <a:ext cx="720079" cy="6981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688139" y="2092408"/>
            <a:ext cx="936104" cy="885599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632756" y="2171716"/>
            <a:ext cx="720079" cy="6981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876060" y="2403858"/>
            <a:ext cx="233470" cy="233828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148939" y="2371539"/>
            <a:ext cx="233470" cy="233828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252845" y="1449450"/>
            <a:ext cx="6480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/>
              <a:t>'</a:t>
            </a:r>
            <a:endParaRPr lang="ru-RU" sz="7200" dirty="0"/>
          </a:p>
        </p:txBody>
      </p:sp>
      <p:pic>
        <p:nvPicPr>
          <p:cNvPr id="13" name="Picture 2" descr="C:\Users\Марина\Desktop\285222_ma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163" y="3879252"/>
            <a:ext cx="3502815" cy="2595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Овал 14"/>
          <p:cNvSpPr/>
          <p:nvPr/>
        </p:nvSpPr>
        <p:spPr>
          <a:xfrm>
            <a:off x="4321120" y="2049615"/>
            <a:ext cx="936104" cy="83962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8495927" y="1412776"/>
            <a:ext cx="6480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/>
              <a:t>'</a:t>
            </a:r>
            <a:endParaRPr lang="ru-RU" sz="72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615260" y="2978008"/>
            <a:ext cx="0" cy="7920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403648" y="1602553"/>
            <a:ext cx="0" cy="7920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2123728" y="1412776"/>
            <a:ext cx="72008" cy="28803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2829388" y="2601209"/>
            <a:ext cx="72008" cy="28803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7380312" y="1556792"/>
            <a:ext cx="72008" cy="288032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400092" y="2077740"/>
            <a:ext cx="0" cy="7920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81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  <p:bldP spid="9" grpId="0" animBg="1"/>
      <p:bldP spid="11" grpId="0" animBg="1"/>
      <p:bldP spid="12" grpId="0" animBg="1"/>
      <p:bldP spid="14" grpId="0" animBg="1"/>
      <p:bldP spid="10" grpId="0"/>
      <p:bldP spid="15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83768" y="260647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C3399"/>
                </a:solidFill>
              </a:rPr>
              <a:t>Загадки 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331640" y="1196752"/>
            <a:ext cx="62646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Веревка по земле ползет,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Вот язычок, открытый рот,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Всех укусить, готова я,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Всё потому что я ...</a:t>
            </a:r>
            <a:endParaRPr lang="ru-RU" sz="3600" b="1" dirty="0"/>
          </a:p>
        </p:txBody>
      </p:sp>
      <p:pic>
        <p:nvPicPr>
          <p:cNvPr id="3074" name="Picture 2" descr="C:\Users\Марина\Desktop\kisspng-snake-cartoon-drawing-snakes-5aca730f5a9bc9.16002611152321716737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505076"/>
            <a:ext cx="4490070" cy="2993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15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83768" y="260647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C3399"/>
                </a:solidFill>
              </a:rPr>
              <a:t>Загадки 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686" y="1329241"/>
            <a:ext cx="20882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змея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9666" y="3496177"/>
            <a:ext cx="4536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[з </a:t>
            </a:r>
            <a:r>
              <a:rPr lang="ru-RU" sz="6600" b="1" dirty="0" err="1" smtClean="0"/>
              <a:t>м'и</a:t>
            </a:r>
            <a:r>
              <a:rPr lang="ru-RU" sz="6600" b="1" dirty="0" smtClean="0"/>
              <a:t> </a:t>
            </a:r>
            <a:r>
              <a:rPr lang="ru-RU" sz="6600" b="1" dirty="0" err="1" smtClean="0"/>
              <a:t>й'а</a:t>
            </a:r>
            <a:r>
              <a:rPr lang="ru-RU" sz="6600" b="1" dirty="0" smtClean="0"/>
              <a:t> ] </a:t>
            </a:r>
            <a:endParaRPr lang="ru-RU" sz="6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01697" y="2938608"/>
            <a:ext cx="720079" cy="6981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799934" y="2850227"/>
            <a:ext cx="860297" cy="829851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60031" y="2938608"/>
            <a:ext cx="720079" cy="6981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121342" y="3169506"/>
            <a:ext cx="233470" cy="233828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082665" y="3161740"/>
            <a:ext cx="233470" cy="233828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452320" y="2338443"/>
            <a:ext cx="6480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/>
              <a:t>'</a:t>
            </a:r>
            <a:endParaRPr lang="ru-RU" sz="7200" dirty="0"/>
          </a:p>
        </p:txBody>
      </p:sp>
      <p:pic>
        <p:nvPicPr>
          <p:cNvPr id="4098" name="Picture 2" descr="C:\Users\Марина\Desktop\kisspng-snake-cartoon-drawing-snakes-5aca730f5a9bc9.16002611152321716737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612" y="535802"/>
            <a:ext cx="2832835" cy="1888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6876256" y="2973232"/>
            <a:ext cx="720079" cy="6981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119560" y="3205374"/>
            <a:ext cx="233470" cy="233828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475898" y="2447114"/>
            <a:ext cx="6480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/>
              <a:t>'</a:t>
            </a:r>
            <a:endParaRPr lang="ru-RU" sz="7200" dirty="0"/>
          </a:p>
        </p:txBody>
      </p:sp>
      <p:sp>
        <p:nvSpPr>
          <p:cNvPr id="17" name="Овал 16"/>
          <p:cNvSpPr/>
          <p:nvPr/>
        </p:nvSpPr>
        <p:spPr>
          <a:xfrm>
            <a:off x="7776356" y="2831211"/>
            <a:ext cx="860297" cy="829851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907704" y="1602553"/>
            <a:ext cx="0" cy="7920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627918" y="3636720"/>
            <a:ext cx="0" cy="7920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742922" y="2956391"/>
            <a:ext cx="0" cy="7920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195736" y="1329241"/>
            <a:ext cx="144016" cy="273312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3635896" y="3611823"/>
            <a:ext cx="144016" cy="273312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8206504" y="2389986"/>
            <a:ext cx="144016" cy="273312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509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  <p:bldP spid="9" grpId="0" animBg="1"/>
      <p:bldP spid="11" grpId="0" animBg="1"/>
      <p:bldP spid="12" grpId="0" animBg="1"/>
      <p:bldP spid="14" grpId="0" animBg="1"/>
      <p:bldP spid="10" grpId="0"/>
      <p:bldP spid="13" grpId="0" animBg="1"/>
      <p:bldP spid="15" grpId="0" animBg="1"/>
      <p:bldP spid="16" grpId="0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5736" y="404664"/>
            <a:ext cx="540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C3399"/>
                </a:solidFill>
              </a:rPr>
              <a:t>Угадай слово 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420327"/>
            <a:ext cx="648126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/>
              <a:t>[</a:t>
            </a:r>
            <a:r>
              <a:rPr lang="ru-RU" sz="7200" b="1" dirty="0" err="1" smtClean="0"/>
              <a:t>з'и</a:t>
            </a:r>
            <a:r>
              <a:rPr lang="ru-RU" sz="7200" b="1" dirty="0" smtClean="0"/>
              <a:t> м н</a:t>
            </a:r>
            <a:r>
              <a:rPr lang="ru-RU" sz="7200" b="1" dirty="0"/>
              <a:t>'</a:t>
            </a:r>
            <a:r>
              <a:rPr lang="ru-RU" sz="7200" b="1" dirty="0" smtClean="0"/>
              <a:t> и </a:t>
            </a:r>
            <a:r>
              <a:rPr lang="ru-RU" sz="7200" b="1" dirty="0" err="1" smtClean="0"/>
              <a:t>й'э</a:t>
            </a:r>
            <a:r>
              <a:rPr lang="ru-RU" sz="7200" b="1" dirty="0" smtClean="0"/>
              <a:t> </a:t>
            </a:r>
            <a:r>
              <a:rPr lang="ru-RU" sz="7200" b="1" dirty="0"/>
              <a:t>] </a:t>
            </a:r>
            <a:endParaRPr lang="ru-RU" sz="7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52643" y="2620656"/>
            <a:ext cx="485742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/>
              <a:t>[</a:t>
            </a:r>
            <a:r>
              <a:rPr lang="ru-RU" sz="7200" b="1" dirty="0" err="1" smtClean="0"/>
              <a:t>д'и</a:t>
            </a:r>
            <a:r>
              <a:rPr lang="ru-RU" sz="7200" b="1" dirty="0" smtClean="0"/>
              <a:t> </a:t>
            </a:r>
            <a:r>
              <a:rPr lang="ru-RU" sz="7200" b="1" dirty="0" err="1" smtClean="0"/>
              <a:t>н'к'и</a:t>
            </a:r>
            <a:r>
              <a:rPr lang="ru-RU" sz="7200" b="1" dirty="0" smtClean="0"/>
              <a:t> </a:t>
            </a:r>
            <a:r>
              <a:rPr lang="ru-RU" sz="7200" b="1" dirty="0"/>
              <a:t>] </a:t>
            </a:r>
            <a:endParaRPr lang="ru-RU" sz="7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4437112"/>
            <a:ext cx="353814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/>
              <a:t>Зимние </a:t>
            </a:r>
            <a:endParaRPr lang="ru-RU" sz="7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65732" y="4437111"/>
            <a:ext cx="337784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/>
              <a:t>д</a:t>
            </a:r>
            <a:r>
              <a:rPr lang="ru-RU" sz="7200" b="1" dirty="0" smtClean="0"/>
              <a:t>еньки 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139193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3267" y="69579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C3399"/>
                </a:solidFill>
              </a:rPr>
              <a:t>Прочитай текст 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764704"/>
            <a:ext cx="871296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 smtClean="0"/>
              <a:t>	</a:t>
            </a:r>
            <a:r>
              <a:rPr lang="ru-RU" sz="3200" b="1" dirty="0" smtClean="0"/>
              <a:t>У </a:t>
            </a:r>
            <a:r>
              <a:rPr lang="ru-RU" sz="3200" b="1" dirty="0"/>
              <a:t>деда Наума дом. У дома растут лилии.</a:t>
            </a:r>
          </a:p>
          <a:p>
            <a:pPr>
              <a:lnSpc>
                <a:spcPct val="150000"/>
              </a:lnSpc>
            </a:pPr>
            <a:r>
              <a:rPr lang="ru-RU" sz="3200" b="1" dirty="0"/>
              <a:t>В доме мама, дядя Андрей  и  дети: </a:t>
            </a:r>
            <a:r>
              <a:rPr lang="ru-RU" sz="3200" b="1" dirty="0" smtClean="0"/>
              <a:t>Арина</a:t>
            </a:r>
            <a:r>
              <a:rPr lang="ru-RU" sz="3200" b="1" dirty="0"/>
              <a:t>, Лёня, Дима и Данил. Арина мала. И Дима мал, но умён.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/>
              <a:t>	У </a:t>
            </a:r>
            <a:r>
              <a:rPr lang="ru-RU" sz="3200" b="1" dirty="0"/>
              <a:t>мамы немало дел. Она моет окна. </a:t>
            </a:r>
            <a:endParaRPr lang="ru-RU" sz="3200" b="1" dirty="0" smtClean="0"/>
          </a:p>
          <a:p>
            <a:pPr>
              <a:lnSpc>
                <a:spcPct val="150000"/>
              </a:lnSpc>
            </a:pPr>
            <a:r>
              <a:rPr lang="ru-RU" sz="3200" b="1" dirty="0" smtClean="0"/>
              <a:t> </a:t>
            </a:r>
            <a:r>
              <a:rPr lang="ru-RU" sz="3200" b="1" dirty="0"/>
              <a:t>Дед Наум роет яму у дома. И Данил роет яму. Он не лодырь.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/>
              <a:t>	А </a:t>
            </a:r>
            <a:r>
              <a:rPr lang="ru-RU" sz="3200" b="1" dirty="0"/>
              <a:t>у  Лёни именины. </a:t>
            </a:r>
            <a:r>
              <a:rPr lang="ru-RU" sz="3200" b="1" dirty="0" smtClean="0"/>
              <a:t>Он </a:t>
            </a:r>
            <a:r>
              <a:rPr lang="ru-RU" sz="3200" b="1" dirty="0"/>
              <a:t>рад!</a:t>
            </a:r>
            <a:endParaRPr lang="ru-RU" sz="32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67544" y="5157192"/>
            <a:ext cx="4680520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281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518623" y="355303"/>
            <a:ext cx="82809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Сегодня на уроке я повторил …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3568" y="1171315"/>
            <a:ext cx="82809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</a:rPr>
              <a:t>Сегодня на уроке у меня получилось…</a:t>
            </a:r>
            <a:endParaRPr lang="ru-RU" sz="4400" b="1" dirty="0">
              <a:solidFill>
                <a:srgbClr val="00B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83568" y="2708920"/>
            <a:ext cx="82809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Сегодня на уроке мне было трудно …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20333019">
            <a:off x="1967627" y="4482858"/>
            <a:ext cx="59761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Спасибо за урок!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07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6059" y="260648"/>
            <a:ext cx="8280920" cy="1008112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Речь</a:t>
            </a:r>
            <a:endParaRPr lang="ru-RU" sz="8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1467952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Устная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39493" y="1487124"/>
            <a:ext cx="44983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Письменная</a:t>
            </a:r>
            <a:endParaRPr lang="ru-RU" sz="6000" b="1" dirty="0">
              <a:solidFill>
                <a:srgbClr val="C0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2630099" y="1196752"/>
            <a:ext cx="792088" cy="504056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696602" y="1181494"/>
            <a:ext cx="792088" cy="504056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авая фигурная скобка 10"/>
          <p:cNvSpPr/>
          <p:nvPr/>
        </p:nvSpPr>
        <p:spPr>
          <a:xfrm rot="5400000">
            <a:off x="4169033" y="663646"/>
            <a:ext cx="583613" cy="3882343"/>
          </a:xfrm>
          <a:prstGeom prst="rightBrace">
            <a:avLst>
              <a:gd name="adj1" fmla="val 8333"/>
              <a:gd name="adj2" fmla="val 50323"/>
            </a:avLst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195736" y="2638624"/>
            <a:ext cx="50720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Из предложений </a:t>
            </a:r>
            <a:endParaRPr lang="ru-RU" sz="4800" b="1" dirty="0">
              <a:solidFill>
                <a:srgbClr val="0070C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4432840" y="3365434"/>
            <a:ext cx="0" cy="412593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108770" y="3469621"/>
            <a:ext cx="2905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Из слов</a:t>
            </a:r>
            <a:endParaRPr lang="ru-RU" sz="4800" b="1" dirty="0">
              <a:solidFill>
                <a:srgbClr val="00B050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4478251" y="4193001"/>
            <a:ext cx="0" cy="412593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101371" y="4300617"/>
            <a:ext cx="2905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C3399"/>
                </a:solidFill>
              </a:rPr>
              <a:t>Из букв </a:t>
            </a:r>
            <a:endParaRPr lang="ru-RU" sz="4800" b="1" dirty="0">
              <a:solidFill>
                <a:srgbClr val="CC3399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4501078" y="5029912"/>
            <a:ext cx="0" cy="412593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101371" y="5134036"/>
            <a:ext cx="29053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Из звуков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471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1" grpId="0" animBg="1"/>
      <p:bldP spid="12" grpId="0"/>
      <p:bldP spid="16" grpId="0"/>
      <p:bldP spid="18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019367" y="1569105"/>
            <a:ext cx="2376264" cy="4536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8104" y="1666262"/>
            <a:ext cx="2196243" cy="442703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3" descr="\\USER-PC-13\Disk D\projects\Начальные классы\Анна Семеновна\Рисунки\68796019_1294230380_0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08920"/>
            <a:ext cx="1311702" cy="308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39752" y="632373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Звук 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28083" y="650599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Буква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pic>
        <p:nvPicPr>
          <p:cNvPr id="9" name="Picture 5" descr="\\User-pc-11\рисунки\рисунки Png\0134 ухо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860112"/>
            <a:ext cx="1532230" cy="2179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\\User-pc-11\рисунки\рисунки Png\0292 зубы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448" y="4400591"/>
            <a:ext cx="1980102" cy="142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\\User-pc-11\рисунки\рисунки Png\0133  глаз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953" y="1961256"/>
            <a:ext cx="1792495" cy="149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\\User-pc-11\рисунки\рисунки Png\087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923" y="3710674"/>
            <a:ext cx="1779397" cy="2050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21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3"/>
          <p:cNvSpPr>
            <a:spLocks noGrp="1"/>
          </p:cNvSpPr>
          <p:nvPr>
            <p:ph type="title"/>
          </p:nvPr>
        </p:nvSpPr>
        <p:spPr>
          <a:xfrm>
            <a:off x="456059" y="260648"/>
            <a:ext cx="8280920" cy="1008112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Звуки </a:t>
            </a:r>
            <a:endParaRPr lang="ru-RU" sz="8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2234055" y="1340768"/>
            <a:ext cx="792088" cy="504056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678311" y="2619321"/>
            <a:ext cx="792088" cy="560521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59848" y="1588293"/>
            <a:ext cx="323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Гласные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644008" y="1603658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Согласные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90338" y="2924944"/>
            <a:ext cx="18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ударные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190538" y="2924943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безударные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665319" y="3356231"/>
            <a:ext cx="1638249" cy="436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ru-RU" sz="3200" b="1" dirty="0"/>
              <a:t>г</a:t>
            </a:r>
            <a:r>
              <a:rPr lang="ru-RU" sz="3200" b="1" dirty="0" smtClean="0"/>
              <a:t>лухие</a:t>
            </a:r>
          </a:p>
          <a:p>
            <a:r>
              <a:rPr lang="ru-RU" sz="3200" b="1" dirty="0" smtClean="0"/>
              <a:t>звонкие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831274" y="3356231"/>
            <a:ext cx="1638249" cy="4365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ru-RU" sz="3200" b="1" dirty="0" smtClean="0">
                <a:solidFill>
                  <a:srgbClr val="005696"/>
                </a:solidFill>
              </a:rPr>
              <a:t>твердые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мягкие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792217" y="2672916"/>
            <a:ext cx="792088" cy="504056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5292080" y="2547491"/>
            <a:ext cx="0" cy="412593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7619851" y="2547491"/>
            <a:ext cx="0" cy="412593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506675" y="1340768"/>
            <a:ext cx="792088" cy="560521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755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04043" y="10799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C3399"/>
                </a:solidFill>
              </a:rPr>
              <a:t>Гласные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147928" y="1011854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Звук 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53261" y="844522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70C0"/>
                </a:solidFill>
              </a:rPr>
              <a:t>Буква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941393" y="844522"/>
            <a:ext cx="542375" cy="360040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588360" y="831834"/>
            <a:ext cx="559568" cy="360040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3568" y="1769040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10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2523528"/>
            <a:ext cx="40684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rgbClr val="FF0000"/>
                </a:solidFill>
              </a:rPr>
              <a:t>, о, у, э, ы, и, я, ё, ю, е   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8144" y="1761401"/>
            <a:ext cx="237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6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ru-RU" sz="6000" b="1" dirty="0" smtClean="0">
                <a:solidFill>
                  <a:srgbClr val="C00000"/>
                </a:solidFill>
              </a:rPr>
              <a:t>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830722" y="2549516"/>
            <a:ext cx="40684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а</a:t>
            </a:r>
            <a:r>
              <a:rPr lang="ru-RU" sz="6000" b="1" dirty="0" smtClean="0">
                <a:solidFill>
                  <a:srgbClr val="FF0000"/>
                </a:solidFill>
              </a:rPr>
              <a:t>, о, у, э, ы, и 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339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83768" y="260647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C3399"/>
                </a:solidFill>
              </a:rPr>
              <a:t>Согласные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427984" y="1148840"/>
            <a:ext cx="0" cy="767991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835696" y="1916831"/>
            <a:ext cx="5346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</a:rPr>
              <a:t>н</a:t>
            </a:r>
            <a:r>
              <a:rPr lang="ru-RU" sz="6000" b="1" dirty="0" smtClean="0">
                <a:solidFill>
                  <a:srgbClr val="FF0000"/>
                </a:solidFill>
              </a:rPr>
              <a:t>, м, л, р, </a:t>
            </a:r>
            <a:r>
              <a:rPr lang="ru-RU" sz="6000" b="1" dirty="0" smtClean="0">
                <a:solidFill>
                  <a:srgbClr val="00B050"/>
                </a:solidFill>
              </a:rPr>
              <a:t>й</a:t>
            </a:r>
            <a:r>
              <a:rPr lang="ru-RU" sz="6000" b="1" dirty="0" smtClean="0">
                <a:solidFill>
                  <a:srgbClr val="FF0000"/>
                </a:solidFill>
              </a:rPr>
              <a:t>, д</a:t>
            </a:r>
            <a:endParaRPr lang="ru-RU" sz="6000" b="1" dirty="0">
              <a:solidFill>
                <a:srgbClr val="FF000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427984" y="2932494"/>
            <a:ext cx="0" cy="720080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43808" y="3797650"/>
            <a:ext cx="38434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C3399"/>
                </a:solidFill>
              </a:rPr>
              <a:t>Звонкие 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67929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2276872"/>
            <a:ext cx="79208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Цели:</a:t>
            </a:r>
          </a:p>
          <a:p>
            <a:pPr marL="742950" indent="-742950">
              <a:buAutoNum type="arabicPeriod"/>
            </a:pPr>
            <a:r>
              <a:rPr lang="ru-RU" sz="3200" b="1" dirty="0" smtClean="0"/>
              <a:t>Повторить изученные буквы и звуки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/>
              <a:t> Закрепить навык составления схем слов и предложений.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/>
              <a:t>Отработать навык чтения слов с изученными буквами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03648" y="476672"/>
            <a:ext cx="705678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Повторение и закрепление изученных букв и звуков 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72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83768" y="260647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C3399"/>
                </a:solidFill>
              </a:rPr>
              <a:t>Загадки 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331640" y="1196752"/>
            <a:ext cx="62646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Едем, едем мы, и вот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Надо сделать поворот.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Путь вперед сейчас закрыт,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И патруль на нас глядит.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Чтоб не задержал патруль,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Поворачиваем ...</a:t>
            </a:r>
            <a:endParaRPr lang="ru-RU" sz="3600" b="1" dirty="0"/>
          </a:p>
        </p:txBody>
      </p:sp>
      <p:pic>
        <p:nvPicPr>
          <p:cNvPr id="1026" name="Picture 2" descr="C:\Users\Марина\Desktop\Chehol_3_avtopresent.r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861048"/>
            <a:ext cx="2421501" cy="266319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27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83768" y="260647"/>
            <a:ext cx="4392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C3399"/>
                </a:solidFill>
              </a:rPr>
              <a:t>Загадки  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pic>
        <p:nvPicPr>
          <p:cNvPr id="1026" name="Picture 2" descr="C:\Users\Марина\Desktop\Chehol_3_avtopresent.r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1944216" cy="213827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27918" y="1772816"/>
            <a:ext cx="20882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/>
              <a:t>р</a:t>
            </a:r>
            <a:r>
              <a:rPr lang="ru-RU" sz="6600" b="1" dirty="0" smtClean="0"/>
              <a:t>уль</a:t>
            </a:r>
            <a:r>
              <a:rPr lang="ru-RU" sz="6000" b="1" dirty="0" smtClean="0"/>
              <a:t> 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39752" y="3645024"/>
            <a:ext cx="30794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/>
              <a:t>[р у л'] </a:t>
            </a:r>
            <a:endParaRPr lang="ru-RU" sz="6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05335" y="2708920"/>
            <a:ext cx="720079" cy="6981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156176" y="2661932"/>
            <a:ext cx="936104" cy="79208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308304" y="2704012"/>
            <a:ext cx="720079" cy="69811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548639" y="2938608"/>
            <a:ext cx="233470" cy="233828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551608" y="2938608"/>
            <a:ext cx="233470" cy="233828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019665" y="2295848"/>
            <a:ext cx="6480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/>
              <a:t>'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113349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 animBg="1"/>
      <p:bldP spid="9" grpId="0" animBg="1"/>
      <p:bldP spid="11" grpId="0" animBg="1"/>
      <p:bldP spid="12" grpId="0" animBg="1"/>
      <p:bldP spid="14" grpId="0" animBg="1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D3B05"/>
      </a:hlink>
      <a:folHlink>
        <a:srgbClr val="D996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206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Речь</vt:lpstr>
      <vt:lpstr>Презентация PowerPoint</vt:lpstr>
      <vt:lpstr>Звуки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Ранько Елена</dc:creator>
  <cp:lastModifiedBy>Марина</cp:lastModifiedBy>
  <cp:revision>58</cp:revision>
  <dcterms:created xsi:type="dcterms:W3CDTF">2018-03-09T15:08:22Z</dcterms:created>
  <dcterms:modified xsi:type="dcterms:W3CDTF">2018-11-21T17:09:40Z</dcterms:modified>
</cp:coreProperties>
</file>