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2" r:id="rId5"/>
    <p:sldId id="263" r:id="rId6"/>
    <p:sldId id="271" r:id="rId7"/>
    <p:sldId id="264" r:id="rId8"/>
    <p:sldId id="280" r:id="rId9"/>
    <p:sldId id="281" r:id="rId10"/>
    <p:sldId id="278" r:id="rId11"/>
    <p:sldId id="266" r:id="rId12"/>
    <p:sldId id="267" r:id="rId13"/>
    <p:sldId id="269" r:id="rId14"/>
    <p:sldId id="272" r:id="rId15"/>
    <p:sldId id="268" r:id="rId16"/>
    <p:sldId id="273" r:id="rId17"/>
    <p:sldId id="274" r:id="rId18"/>
    <p:sldId id="275" r:id="rId19"/>
    <p:sldId id="276" r:id="rId20"/>
    <p:sldId id="270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D2A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A1078-83A2-420F-BE37-BD27AC7D21F1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23AFA-427A-4B08-B92F-5291B29657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A1078-83A2-420F-BE37-BD27AC7D21F1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23AFA-427A-4B08-B92F-5291B29657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A1078-83A2-420F-BE37-BD27AC7D21F1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23AFA-427A-4B08-B92F-5291B29657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A1078-83A2-420F-BE37-BD27AC7D21F1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23AFA-427A-4B08-B92F-5291B29657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A1078-83A2-420F-BE37-BD27AC7D21F1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23AFA-427A-4B08-B92F-5291B29657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A1078-83A2-420F-BE37-BD27AC7D21F1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23AFA-427A-4B08-B92F-5291B29657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A1078-83A2-420F-BE37-BD27AC7D21F1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23AFA-427A-4B08-B92F-5291B29657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A1078-83A2-420F-BE37-BD27AC7D21F1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23AFA-427A-4B08-B92F-5291B29657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A1078-83A2-420F-BE37-BD27AC7D21F1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23AFA-427A-4B08-B92F-5291B29657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A1078-83A2-420F-BE37-BD27AC7D21F1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23AFA-427A-4B08-B92F-5291B29657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A1078-83A2-420F-BE37-BD27AC7D21F1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23AFA-427A-4B08-B92F-5291B29657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3A1078-83A2-420F-BE37-BD27AC7D21F1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623AFA-427A-4B08-B92F-5291B296574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12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3;&#1086;&#1074;&#1072;&#1103;%20&#1087;&#1072;&#1087;&#1082;&#1072;%202\&#1056;&#1072;&#1073;&#1086;&#1095;&#1080;&#1081;%20&#1089;&#1090;&#1086;&#1083;\&#1055;&#1072;&#1096;&#1072;%20&#1076;&#1086;&#1082;&#1091;&#1084;&#1077;&#1085;&#1090;&#1099;\&#1044;&#1086;&#1082;&#1091;&#1084;&#1077;&#1085;&#1090;&#1099;\1%20&#1082;&#1083;&#1072;&#1089;&#1089;\&#1086;&#1090;&#1082;&#1088;&#1099;&#1090;&#1099;&#1081;%20&#1091;&#1088;&#1086;&#1082;\&#1089;&#1087;&#1086;&#1082;&#1086;&#1081;&#1085;&#1072;&#1103;%20&#1080;%20&#1082;&#1088;&#1072;&#1089;&#1080;&#1074;&#1072;&#1103;%20&#1084;&#1091;&#1079;&#1099;&#1082;&#1072;%20-%20&#1076;&#1083;&#1103;%20%20&#1076;&#1091;&#1096;&#1080;%20(mp3ostrov.com).mp3" TargetMode="Externa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www.zooclub.ru/attach/fotogal/clip/birds/24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929435"/>
            <a:ext cx="2411760" cy="2928565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214414" y="928670"/>
            <a:ext cx="692948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i="1" dirty="0" smtClean="0">
                <a:solidFill>
                  <a:srgbClr val="C00000"/>
                </a:solidFill>
              </a:rPr>
              <a:t>Русский язык </a:t>
            </a:r>
          </a:p>
          <a:p>
            <a:pPr algn="ctr"/>
            <a:r>
              <a:rPr lang="ru-RU" sz="6600" b="1" i="1" dirty="0" smtClean="0">
                <a:solidFill>
                  <a:srgbClr val="C00000"/>
                </a:solidFill>
              </a:rPr>
              <a:t>2 </a:t>
            </a:r>
            <a:r>
              <a:rPr lang="ru-RU" sz="6600" b="1" i="1" dirty="0" smtClean="0">
                <a:solidFill>
                  <a:srgbClr val="C00000"/>
                </a:solidFill>
              </a:rPr>
              <a:t>класс</a:t>
            </a:r>
            <a:endParaRPr lang="ru-RU" sz="6600" b="1" i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86050" y="3714752"/>
            <a:ext cx="5286412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Третьякова М.В.</a:t>
            </a:r>
          </a:p>
          <a:p>
            <a:pPr algn="ctr"/>
            <a:r>
              <a:rPr lang="ru-RU" sz="3200" b="1" i="1" dirty="0" smtClean="0">
                <a:solidFill>
                  <a:srgbClr val="0070C0"/>
                </a:solidFill>
              </a:rPr>
              <a:t>учитель начальных классов</a:t>
            </a:r>
          </a:p>
          <a:p>
            <a:pPr algn="ctr"/>
            <a:r>
              <a:rPr lang="ru-RU" sz="3200" b="1" i="1" dirty="0" smtClean="0">
                <a:solidFill>
                  <a:srgbClr val="0070C0"/>
                </a:solidFill>
              </a:rPr>
              <a:t>МОУ СОШ№23</a:t>
            </a:r>
          </a:p>
          <a:p>
            <a:pPr algn="ctr"/>
            <a:r>
              <a:rPr lang="ru-RU" sz="2400" b="1" i="1" dirty="0" err="1" smtClean="0">
                <a:solidFill>
                  <a:srgbClr val="0070C0"/>
                </a:solidFill>
              </a:rPr>
              <a:t>Копейский</a:t>
            </a:r>
            <a:r>
              <a:rPr lang="ru-RU" sz="2400" b="1" i="1" dirty="0" smtClean="0">
                <a:solidFill>
                  <a:srgbClr val="0070C0"/>
                </a:solidFill>
              </a:rPr>
              <a:t> городской округ</a:t>
            </a:r>
          </a:p>
          <a:p>
            <a:pPr algn="ctr"/>
            <a:r>
              <a:rPr lang="ru-RU" sz="2400" b="1" i="1" dirty="0" smtClean="0">
                <a:solidFill>
                  <a:srgbClr val="0070C0"/>
                </a:solidFill>
              </a:rPr>
              <a:t>2023</a:t>
            </a:r>
            <a:endParaRPr lang="ru-RU" sz="2400" b="1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рина\Desktop\56380_ma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642918"/>
            <a:ext cx="8096250" cy="5724526"/>
          </a:xfrm>
          <a:prstGeom prst="rect">
            <a:avLst/>
          </a:prstGeom>
          <a:noFill/>
        </p:spPr>
      </p:pic>
      <p:pic>
        <p:nvPicPr>
          <p:cNvPr id="3" name="Picture 2" descr="http://www.zooclub.ru/attach/fotogal/clip/birds/24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5000636"/>
            <a:ext cx="1357322" cy="16481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Марина\Desktop\243656EcureuilWiewirki0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642918"/>
            <a:ext cx="6215106" cy="564360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786578" y="1714488"/>
            <a:ext cx="192882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err="1" smtClean="0">
                <a:solidFill>
                  <a:srgbClr val="7030A0"/>
                </a:solidFill>
              </a:rPr>
              <a:t>кр</a:t>
            </a:r>
            <a:r>
              <a:rPr lang="ru-RU" sz="4000" b="1" dirty="0" smtClean="0">
                <a:solidFill>
                  <a:srgbClr val="7030A0"/>
                </a:solidFill>
              </a:rPr>
              <a:t>..ты</a:t>
            </a:r>
          </a:p>
          <a:p>
            <a:r>
              <a:rPr lang="ru-RU" sz="4000" b="1" dirty="0" smtClean="0">
                <a:solidFill>
                  <a:srgbClr val="7030A0"/>
                </a:solidFill>
              </a:rPr>
              <a:t>б…</a:t>
            </a:r>
            <a:r>
              <a:rPr lang="ru-RU" sz="4000" b="1" dirty="0" err="1" smtClean="0">
                <a:solidFill>
                  <a:srgbClr val="7030A0"/>
                </a:solidFill>
              </a:rPr>
              <a:t>бры</a:t>
            </a:r>
            <a:endParaRPr lang="ru-RU" sz="4000" b="1" dirty="0" smtClean="0">
              <a:solidFill>
                <a:srgbClr val="7030A0"/>
              </a:solidFill>
            </a:endParaRPr>
          </a:p>
          <a:p>
            <a:r>
              <a:rPr lang="ru-RU" sz="4000" b="1" dirty="0" err="1" smtClean="0">
                <a:solidFill>
                  <a:srgbClr val="7030A0"/>
                </a:solidFill>
              </a:rPr>
              <a:t>зм</a:t>
            </a:r>
            <a:r>
              <a:rPr lang="ru-RU" sz="4000" b="1" dirty="0" smtClean="0">
                <a:solidFill>
                  <a:srgbClr val="7030A0"/>
                </a:solidFill>
              </a:rPr>
              <a:t>…я</a:t>
            </a:r>
          </a:p>
          <a:p>
            <a:r>
              <a:rPr lang="ru-RU" sz="4000" b="1" dirty="0" smtClean="0">
                <a:solidFill>
                  <a:srgbClr val="7030A0"/>
                </a:solidFill>
              </a:rPr>
              <a:t>л…</a:t>
            </a:r>
            <a:r>
              <a:rPr lang="ru-RU" sz="4000" b="1" dirty="0" err="1" smtClean="0">
                <a:solidFill>
                  <a:srgbClr val="7030A0"/>
                </a:solidFill>
              </a:rPr>
              <a:t>са</a:t>
            </a:r>
            <a:endParaRPr lang="ru-RU" sz="4000" b="1" dirty="0">
              <a:solidFill>
                <a:srgbClr val="7030A0"/>
              </a:solidFill>
            </a:endParaRPr>
          </a:p>
        </p:txBody>
      </p:sp>
      <p:pic>
        <p:nvPicPr>
          <p:cNvPr id="5" name="Picture 2" descr="http://www.zooclub.ru/attach/fotogal/clip/birds/24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68" y="4714884"/>
            <a:ext cx="1294288" cy="15716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Марина\Desktop\кро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571480"/>
            <a:ext cx="4593816" cy="4286280"/>
          </a:xfrm>
          <a:prstGeom prst="rect">
            <a:avLst/>
          </a:prstGeom>
          <a:noFill/>
        </p:spPr>
      </p:pic>
      <p:pic>
        <p:nvPicPr>
          <p:cNvPr id="22531" name="Picture 3" descr="C:\Users\Марина\Desktop\75887053-1280912884_5538395cg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571480"/>
            <a:ext cx="4357718" cy="4288548"/>
          </a:xfrm>
          <a:prstGeom prst="rect">
            <a:avLst/>
          </a:prstGeom>
          <a:noFill/>
        </p:spPr>
      </p:pic>
      <p:pic>
        <p:nvPicPr>
          <p:cNvPr id="22532" name="Picture 4" descr="C:\Users\Марина\Desktop\80413_norm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571480"/>
            <a:ext cx="4684747" cy="4286280"/>
          </a:xfrm>
          <a:prstGeom prst="rect">
            <a:avLst/>
          </a:prstGeom>
          <a:noFill/>
        </p:spPr>
      </p:pic>
      <p:pic>
        <p:nvPicPr>
          <p:cNvPr id="22533" name="Picture 5" descr="C:\Users\Марина\Desktop\mvTn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1538" y="571480"/>
            <a:ext cx="6929486" cy="4475793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714348" y="5072074"/>
            <a:ext cx="785818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000" b="1" i="1" dirty="0" smtClean="0"/>
              <a:t>Кроты, бобры, змея, лиса.</a:t>
            </a:r>
            <a:endParaRPr lang="ru-RU" sz="5000" b="1" i="1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5400000">
            <a:off x="2750331" y="5179231"/>
            <a:ext cx="214314" cy="142876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>
            <a:off x="4750595" y="5179231"/>
            <a:ext cx="214314" cy="142876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6393669" y="5179231"/>
            <a:ext cx="214314" cy="142876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8036743" y="5179231"/>
            <a:ext cx="214314" cy="142876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643042" y="5786454"/>
            <a:ext cx="357190" cy="1588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571868" y="5857892"/>
            <a:ext cx="357190" cy="1588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929322" y="5786454"/>
            <a:ext cx="357190" cy="1588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7215206" y="5857892"/>
            <a:ext cx="357190" cy="1588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www.zooclub.ru/attach/fotogal/clip/birds/24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78" y="4429132"/>
            <a:ext cx="1693501" cy="2056394"/>
          </a:xfrm>
          <a:prstGeom prst="rect">
            <a:avLst/>
          </a:prstGeom>
          <a:noFill/>
        </p:spPr>
      </p:pic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1500166" y="642918"/>
            <a:ext cx="614366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ЕПРОВЕРЯЕМЫЕ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2910" y="1643050"/>
            <a:ext cx="22145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/>
              <a:t>С</a:t>
            </a:r>
            <a:r>
              <a:rPr lang="ru-RU" sz="4800" b="1" i="1" dirty="0" smtClean="0">
                <a:solidFill>
                  <a:srgbClr val="FF0000"/>
                </a:solidFill>
              </a:rPr>
              <a:t>о</a:t>
            </a:r>
            <a:r>
              <a:rPr lang="ru-RU" sz="4800" b="1" i="1" dirty="0" smtClean="0"/>
              <a:t>рока</a:t>
            </a:r>
            <a:endParaRPr lang="ru-RU" sz="4800" b="1" i="1" dirty="0"/>
          </a:p>
        </p:txBody>
      </p:sp>
      <p:pic>
        <p:nvPicPr>
          <p:cNvPr id="24584" name="Picture 8" descr="C:\Users\Марина\Desktop\Saksag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286124"/>
            <a:ext cx="4429155" cy="3000395"/>
          </a:xfrm>
          <a:prstGeom prst="rect">
            <a:avLst/>
          </a:prstGeom>
          <a:noFill/>
        </p:spPr>
      </p:pic>
      <p:pic>
        <p:nvPicPr>
          <p:cNvPr id="24585" name="Picture 9" descr="C:\Users\Марина\Desktop\1376225932_vitq-uhtg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1428736"/>
            <a:ext cx="4071966" cy="2884143"/>
          </a:xfrm>
          <a:prstGeom prst="rect">
            <a:avLst/>
          </a:prstGeom>
          <a:noFill/>
        </p:spPr>
      </p:pic>
      <p:cxnSp>
        <p:nvCxnSpPr>
          <p:cNvPr id="7" name="Прямая соединительная линия 6"/>
          <p:cNvCxnSpPr/>
          <p:nvPr/>
        </p:nvCxnSpPr>
        <p:spPr>
          <a:xfrm rot="5400000">
            <a:off x="1964513" y="1750207"/>
            <a:ext cx="214314" cy="142876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286116" y="2428868"/>
            <a:ext cx="357190" cy="1588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3536149" y="1678769"/>
            <a:ext cx="214314" cy="142876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071538" y="2428868"/>
            <a:ext cx="357190" cy="1588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786050" y="1643050"/>
            <a:ext cx="22860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/>
              <a:t>, за</a:t>
            </a:r>
            <a:r>
              <a:rPr lang="ru-RU" sz="4800" b="1" i="1" dirty="0" smtClean="0">
                <a:solidFill>
                  <a:srgbClr val="FF0000"/>
                </a:solidFill>
              </a:rPr>
              <a:t>я</a:t>
            </a:r>
            <a:r>
              <a:rPr lang="ru-RU" sz="4800" b="1" i="1" dirty="0" smtClean="0"/>
              <a:t>ц.</a:t>
            </a:r>
            <a:endParaRPr lang="ru-RU" sz="48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3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Марина\Desktop\0_90fec_4954be9a_XL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928802"/>
            <a:ext cx="4876022" cy="3500462"/>
          </a:xfrm>
          <a:prstGeom prst="rect">
            <a:avLst/>
          </a:prstGeom>
          <a:noFill/>
        </p:spPr>
      </p:pic>
      <p:pic>
        <p:nvPicPr>
          <p:cNvPr id="4099" name="Picture 3" descr="C:\Users\Марина\Desktop\Istoriya_Dyussa-5.jpg"/>
          <p:cNvPicPr>
            <a:picLocks noChangeAspect="1" noChangeArrowheads="1"/>
          </p:cNvPicPr>
          <p:nvPr/>
        </p:nvPicPr>
        <p:blipFill>
          <a:blip r:embed="rId3" cstate="print"/>
          <a:srcRect l="5000" t="21836" r="24500" b="6189"/>
          <a:stretch>
            <a:fillRect/>
          </a:stretch>
        </p:blipFill>
        <p:spPr bwMode="auto">
          <a:xfrm>
            <a:off x="5572132" y="1857364"/>
            <a:ext cx="3016961" cy="442915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71472" y="928670"/>
            <a:ext cx="4071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Заячья душа – 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29058" y="928670"/>
            <a:ext cx="60722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</a:rPr>
              <a:t>трусливый человек </a:t>
            </a:r>
            <a:endParaRPr lang="ru-RU" sz="4000" b="1" dirty="0">
              <a:solidFill>
                <a:srgbClr val="7030A0"/>
              </a:solidFill>
            </a:endParaRPr>
          </a:p>
        </p:txBody>
      </p:sp>
      <p:pic>
        <p:nvPicPr>
          <p:cNvPr id="8" name="Picture 2" descr="http://www.zooclub.ru/attach/fotogal/clip/birds/245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4857760"/>
            <a:ext cx="1353120" cy="1643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 descr="C:\Users\Марина\Desktop\A58006BE7B4D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571480"/>
            <a:ext cx="8001056" cy="5679297"/>
          </a:xfrm>
          <a:prstGeom prst="rect">
            <a:avLst/>
          </a:prstGeom>
          <a:noFill/>
        </p:spPr>
      </p:pic>
      <p:pic>
        <p:nvPicPr>
          <p:cNvPr id="3" name="Picture 2" descr="http://www.zooclub.ru/attach/fotogal/clip/birds/24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4500570"/>
            <a:ext cx="1588446" cy="19288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14480" y="1643050"/>
            <a:ext cx="2000264" cy="785818"/>
          </a:xfrm>
          <a:prstGeom prst="rect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с…</a:t>
            </a:r>
            <a:r>
              <a:rPr lang="ru-RU" sz="6000" b="1" dirty="0" err="1" smtClean="0">
                <a:solidFill>
                  <a:schemeClr val="tx1"/>
                </a:solidFill>
              </a:rPr>
              <a:t>с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3108" y="5214950"/>
            <a:ext cx="2000264" cy="785818"/>
          </a:xfrm>
          <a:prstGeom prst="rect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на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2910" y="3286124"/>
            <a:ext cx="1857388" cy="785818"/>
          </a:xfrm>
          <a:prstGeom prst="rect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err="1" smtClean="0">
                <a:solidFill>
                  <a:schemeClr val="tx1"/>
                </a:solidFill>
              </a:rPr>
              <a:t>цв</a:t>
            </a:r>
            <a:r>
              <a:rPr lang="ru-RU" sz="6000" b="1" dirty="0" smtClean="0">
                <a:solidFill>
                  <a:schemeClr val="tx1"/>
                </a:solidFill>
              </a:rPr>
              <a:t>…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43504" y="1643050"/>
            <a:ext cx="2000264" cy="785818"/>
          </a:xfrm>
          <a:prstGeom prst="rect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ты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572264" y="3286124"/>
            <a:ext cx="1857388" cy="785818"/>
          </a:xfrm>
          <a:prstGeom prst="rect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гр…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72066" y="5214950"/>
            <a:ext cx="2000264" cy="785818"/>
          </a:xfrm>
          <a:prstGeom prst="rect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бы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00166" y="642918"/>
            <a:ext cx="6572296" cy="785818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Игра «Построй мостик»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8194" name="Picture 2" descr="C:\Users\Марина\Desktop\002_2.jpg"/>
          <p:cNvPicPr>
            <a:picLocks noChangeAspect="1" noChangeArrowheads="1"/>
          </p:cNvPicPr>
          <p:nvPr/>
        </p:nvPicPr>
        <p:blipFill>
          <a:blip r:embed="rId2" cstate="print"/>
          <a:srcRect l="5000" t="23642" r="6500" b="4473"/>
          <a:stretch>
            <a:fillRect/>
          </a:stretch>
        </p:blipFill>
        <p:spPr bwMode="auto">
          <a:xfrm>
            <a:off x="2643174" y="2714620"/>
            <a:ext cx="3855006" cy="2214578"/>
          </a:xfrm>
          <a:prstGeom prst="rect">
            <a:avLst/>
          </a:prstGeom>
          <a:noFill/>
        </p:spPr>
      </p:pic>
      <p:pic>
        <p:nvPicPr>
          <p:cNvPr id="12" name="Picture 2" descr="http://www.zooclub.ru/attach/fotogal/clip/birds/24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72330" y="4786322"/>
            <a:ext cx="1500198" cy="18216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Марина\Desktop\801027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642918"/>
            <a:ext cx="3500462" cy="435771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143240" y="5000636"/>
            <a:ext cx="25717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/>
              <a:t>с</a:t>
            </a:r>
            <a:r>
              <a:rPr lang="ru-RU" sz="7200" b="1" dirty="0" smtClean="0">
                <a:solidFill>
                  <a:srgbClr val="FF0000"/>
                </a:solidFill>
              </a:rPr>
              <a:t>о</a:t>
            </a:r>
            <a:r>
              <a:rPr lang="ru-RU" sz="7200" b="1" dirty="0" smtClean="0"/>
              <a:t>сна</a:t>
            </a:r>
            <a:endParaRPr lang="ru-RU" sz="7200" b="1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>
            <a:off x="5250661" y="5107793"/>
            <a:ext cx="285752" cy="214314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643306" y="6072206"/>
            <a:ext cx="357190" cy="1588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3" name="Picture 3" descr="C:\Users\Марина\Desktop\sosna1-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642918"/>
            <a:ext cx="3505202" cy="4357718"/>
          </a:xfrm>
          <a:prstGeom prst="rect">
            <a:avLst/>
          </a:prstGeom>
          <a:noFill/>
        </p:spPr>
      </p:pic>
      <p:pic>
        <p:nvPicPr>
          <p:cNvPr id="8" name="Picture 2" descr="http://www.zooclub.ru/attach/fotogal/clip/birds/245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78" y="4714884"/>
            <a:ext cx="1571636" cy="19084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71802" y="4714884"/>
            <a:ext cx="32861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/>
              <a:t>цв</a:t>
            </a:r>
            <a:r>
              <a:rPr lang="ru-RU" sz="7200" b="1" dirty="0" smtClean="0">
                <a:solidFill>
                  <a:srgbClr val="FF0000"/>
                </a:solidFill>
              </a:rPr>
              <a:t>е</a:t>
            </a:r>
            <a:r>
              <a:rPr lang="ru-RU" sz="7200" b="1" dirty="0" smtClean="0"/>
              <a:t>ты</a:t>
            </a:r>
            <a:endParaRPr lang="ru-RU" sz="7200" b="1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5400000">
            <a:off x="5464975" y="4679165"/>
            <a:ext cx="285752" cy="214314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214810" y="5786454"/>
            <a:ext cx="357190" cy="1588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9" name="Picture 5" descr="C:\Users\Марина\Desktop\World_Scotland_Leopardsbane_007812_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571480"/>
            <a:ext cx="4257871" cy="4000528"/>
          </a:xfrm>
          <a:prstGeom prst="rect">
            <a:avLst/>
          </a:prstGeom>
          <a:noFill/>
        </p:spPr>
      </p:pic>
      <p:pic>
        <p:nvPicPr>
          <p:cNvPr id="6150" name="Picture 6" descr="C:\Users\Марина\Desktop\513ae410e19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571480"/>
            <a:ext cx="3714776" cy="4000528"/>
          </a:xfrm>
          <a:prstGeom prst="rect">
            <a:avLst/>
          </a:prstGeom>
          <a:noFill/>
        </p:spPr>
      </p:pic>
      <p:pic>
        <p:nvPicPr>
          <p:cNvPr id="9" name="Picture 2" descr="http://www.zooclub.ru/attach/fotogal/clip/birds/245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4572008"/>
            <a:ext cx="1643074" cy="19951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57224" y="4429132"/>
            <a:ext cx="32861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/>
              <a:t>гр</a:t>
            </a:r>
            <a:r>
              <a:rPr lang="ru-RU" sz="7200" b="1" dirty="0" smtClean="0">
                <a:solidFill>
                  <a:srgbClr val="FF0000"/>
                </a:solidFill>
              </a:rPr>
              <a:t>и</a:t>
            </a:r>
            <a:r>
              <a:rPr lang="ru-RU" sz="7200" b="1" dirty="0" smtClean="0"/>
              <a:t>бы</a:t>
            </a:r>
            <a:endParaRPr lang="ru-RU" sz="7200" b="1" dirty="0"/>
          </a:p>
        </p:txBody>
      </p:sp>
      <p:pic>
        <p:nvPicPr>
          <p:cNvPr id="7170" name="Picture 2" descr="C:\Users\Марина\Desktop\20sx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71480"/>
            <a:ext cx="4315115" cy="3286126"/>
          </a:xfrm>
          <a:prstGeom prst="rect">
            <a:avLst/>
          </a:prstGeom>
          <a:noFill/>
        </p:spPr>
      </p:pic>
      <p:pic>
        <p:nvPicPr>
          <p:cNvPr id="7171" name="Picture 3" descr="C:\Users\Марина\Desktop\132062577139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3053950"/>
            <a:ext cx="4310093" cy="3232570"/>
          </a:xfrm>
          <a:prstGeom prst="rect">
            <a:avLst/>
          </a:prstGeom>
          <a:noFill/>
        </p:spPr>
      </p:pic>
      <p:cxnSp>
        <p:nvCxnSpPr>
          <p:cNvPr id="7" name="Прямая соединительная линия 6"/>
          <p:cNvCxnSpPr/>
          <p:nvPr/>
        </p:nvCxnSpPr>
        <p:spPr>
          <a:xfrm rot="5400000">
            <a:off x="3250397" y="4536289"/>
            <a:ext cx="285752" cy="214314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928794" y="5572140"/>
            <a:ext cx="357190" cy="1588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" descr="http://www.zooclub.ru/attach/fotogal/clip/birds/245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72198" y="571480"/>
            <a:ext cx="2143140" cy="26023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14480" y="857232"/>
            <a:ext cx="58579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smtClean="0"/>
              <a:t>26 </a:t>
            </a:r>
            <a:r>
              <a:rPr lang="ru-RU" sz="4800" b="1" i="1" dirty="0" smtClean="0"/>
              <a:t>февраля.</a:t>
            </a:r>
          </a:p>
          <a:p>
            <a:pPr algn="ctr"/>
            <a:r>
              <a:rPr lang="ru-RU" sz="4800" b="1" i="1" dirty="0" smtClean="0"/>
              <a:t>Классная работа.</a:t>
            </a:r>
            <a:endParaRPr lang="ru-RU" sz="4800" b="1" i="1" dirty="0"/>
          </a:p>
        </p:txBody>
      </p:sp>
      <p:grpSp>
        <p:nvGrpSpPr>
          <p:cNvPr id="14" name="Группа 13"/>
          <p:cNvGrpSpPr/>
          <p:nvPr/>
        </p:nvGrpSpPr>
        <p:grpSpPr>
          <a:xfrm>
            <a:off x="928662" y="2714620"/>
            <a:ext cx="7429552" cy="1643073"/>
            <a:chOff x="1000100" y="2714621"/>
            <a:chExt cx="7131894" cy="1339461"/>
          </a:xfrm>
        </p:grpSpPr>
        <p:pic>
          <p:nvPicPr>
            <p:cNvPr id="3075" name="Picture 3" descr="C:\Users\Марина\Desktop\a6f55bf717325a346ff3627738fc7d2a.JPG"/>
            <p:cNvPicPr>
              <a:picLocks noChangeAspect="1" noChangeArrowheads="1"/>
            </p:cNvPicPr>
            <p:nvPr/>
          </p:nvPicPr>
          <p:blipFill>
            <a:blip r:embed="rId2" cstate="print"/>
            <a:srcRect l="32812" t="43750" r="40625" b="19791"/>
            <a:stretch>
              <a:fillRect/>
            </a:stretch>
          </p:blipFill>
          <p:spPr bwMode="auto">
            <a:xfrm>
              <a:off x="1000100" y="3071811"/>
              <a:ext cx="851303" cy="876342"/>
            </a:xfrm>
            <a:prstGeom prst="rect">
              <a:avLst/>
            </a:prstGeom>
            <a:noFill/>
          </p:spPr>
        </p:pic>
        <p:pic>
          <p:nvPicPr>
            <p:cNvPr id="3076" name="Picture 4" descr="C:\Users\Марина\Desktop\f012a724389c31715660d4fcc799645a.JPG"/>
            <p:cNvPicPr>
              <a:picLocks noChangeAspect="1" noChangeArrowheads="1"/>
            </p:cNvPicPr>
            <p:nvPr/>
          </p:nvPicPr>
          <p:blipFill>
            <a:blip r:embed="rId3" cstate="print"/>
            <a:srcRect l="42187" t="56250" r="42969" b="18750"/>
            <a:stretch>
              <a:fillRect/>
            </a:stretch>
          </p:blipFill>
          <p:spPr bwMode="auto">
            <a:xfrm>
              <a:off x="2285984" y="3071810"/>
              <a:ext cx="785818" cy="932167"/>
            </a:xfrm>
            <a:prstGeom prst="rect">
              <a:avLst/>
            </a:prstGeom>
            <a:noFill/>
          </p:spPr>
        </p:pic>
        <p:pic>
          <p:nvPicPr>
            <p:cNvPr id="3079" name="Picture 7" descr="C:\Users\Марина\Desktop\722d52dd513a843c3afa8e2af2566889.JPG"/>
            <p:cNvPicPr>
              <a:picLocks noChangeAspect="1" noChangeArrowheads="1"/>
            </p:cNvPicPr>
            <p:nvPr/>
          </p:nvPicPr>
          <p:blipFill>
            <a:blip r:embed="rId4" cstate="print"/>
            <a:srcRect l="52343" t="59375" r="30469" b="15625"/>
            <a:stretch>
              <a:fillRect/>
            </a:stretch>
          </p:blipFill>
          <p:spPr bwMode="auto">
            <a:xfrm>
              <a:off x="3428992" y="3071811"/>
              <a:ext cx="851303" cy="928694"/>
            </a:xfrm>
            <a:prstGeom prst="rect">
              <a:avLst/>
            </a:prstGeom>
            <a:noFill/>
          </p:spPr>
        </p:pic>
        <p:pic>
          <p:nvPicPr>
            <p:cNvPr id="3081" name="Picture 9" descr="C:\Users\Марина\Desktop\img30.jpg"/>
            <p:cNvPicPr>
              <a:picLocks noChangeAspect="1" noChangeArrowheads="1"/>
            </p:cNvPicPr>
            <p:nvPr/>
          </p:nvPicPr>
          <p:blipFill>
            <a:blip r:embed="rId5" cstate="print"/>
            <a:srcRect l="51865" t="58209" r="30224" b="16418"/>
            <a:stretch>
              <a:fillRect/>
            </a:stretch>
          </p:blipFill>
          <p:spPr bwMode="auto">
            <a:xfrm>
              <a:off x="4572000" y="3071810"/>
              <a:ext cx="916788" cy="974087"/>
            </a:xfrm>
            <a:prstGeom prst="rect">
              <a:avLst/>
            </a:prstGeom>
            <a:noFill/>
          </p:spPr>
        </p:pic>
        <p:pic>
          <p:nvPicPr>
            <p:cNvPr id="3082" name="Picture 10" descr="C:\Users\Марина\Desktop\3b3b5b254d6cf00959e98e5d591dc22a.JPG"/>
            <p:cNvPicPr>
              <a:picLocks noChangeAspect="1" noChangeArrowheads="1"/>
            </p:cNvPicPr>
            <p:nvPr/>
          </p:nvPicPr>
          <p:blipFill>
            <a:blip r:embed="rId6" cstate="print"/>
            <a:srcRect l="39062" t="53125" r="42969" b="12500"/>
            <a:stretch>
              <a:fillRect/>
            </a:stretch>
          </p:blipFill>
          <p:spPr bwMode="auto">
            <a:xfrm>
              <a:off x="5929322" y="3000372"/>
              <a:ext cx="714380" cy="1024981"/>
            </a:xfrm>
            <a:prstGeom prst="rect">
              <a:avLst/>
            </a:prstGeom>
            <a:noFill/>
          </p:spPr>
        </p:pic>
        <p:pic>
          <p:nvPicPr>
            <p:cNvPr id="16" name="Picture 7" descr="C:\Users\Марина\Desktop\722d52dd513a843c3afa8e2af2566889.JPG"/>
            <p:cNvPicPr>
              <a:picLocks noChangeAspect="1" noChangeArrowheads="1"/>
            </p:cNvPicPr>
            <p:nvPr/>
          </p:nvPicPr>
          <p:blipFill>
            <a:blip r:embed="rId4" cstate="print"/>
            <a:srcRect l="52343" t="59375" r="30469" b="15625"/>
            <a:stretch>
              <a:fillRect/>
            </a:stretch>
          </p:blipFill>
          <p:spPr bwMode="auto">
            <a:xfrm>
              <a:off x="7000892" y="3071810"/>
              <a:ext cx="1079701" cy="982272"/>
            </a:xfrm>
            <a:prstGeom prst="rect">
              <a:avLst/>
            </a:prstGeom>
            <a:noFill/>
          </p:spPr>
        </p:pic>
        <p:sp>
          <p:nvSpPr>
            <p:cNvPr id="17" name="Овал 16"/>
            <p:cNvSpPr/>
            <p:nvPr/>
          </p:nvSpPr>
          <p:spPr>
            <a:xfrm>
              <a:off x="8001024" y="2714621"/>
              <a:ext cx="130970" cy="108444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7715272" y="2714621"/>
              <a:ext cx="130970" cy="108444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22" name="Прямая соединительная линия 21"/>
          <p:cNvCxnSpPr/>
          <p:nvPr/>
        </p:nvCxnSpPr>
        <p:spPr>
          <a:xfrm>
            <a:off x="7143768" y="4500570"/>
            <a:ext cx="1214446" cy="1588"/>
          </a:xfrm>
          <a:prstGeom prst="line">
            <a:avLst/>
          </a:prstGeom>
          <a:ln w="889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714348" y="2143116"/>
            <a:ext cx="664373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Мне запомнилось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…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У меня получилось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…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lang="ru-RU" sz="3600" b="1" dirty="0" smtClean="0">
                <a:latin typeface="Calibri"/>
                <a:ea typeface="Times New Roman" pitchFamily="18" charset="0"/>
                <a:cs typeface="Times New Roman" pitchFamily="18" charset="0"/>
              </a:rPr>
              <a:t>Мне б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ыло трудно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…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43042" y="571480"/>
            <a:ext cx="60722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Итог урока</a:t>
            </a:r>
            <a:endParaRPr lang="ru-RU" sz="4400" b="1" dirty="0">
              <a:solidFill>
                <a:srgbClr val="C00000"/>
              </a:solidFill>
            </a:endParaRPr>
          </a:p>
        </p:txBody>
      </p:sp>
      <p:pic>
        <p:nvPicPr>
          <p:cNvPr id="6" name="Picture 2" descr="http://www.zooclub.ru/attach/fotogal/clip/birds/24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0694" y="1928802"/>
            <a:ext cx="2647408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4348" y="1071546"/>
            <a:ext cx="78861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внимание!</a:t>
            </a:r>
            <a:endParaRPr lang="ru-RU" sz="6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Picture 2" descr="http://www.zooclub.ru/attach/fotogal/clip/birds/24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2357429"/>
            <a:ext cx="3214710" cy="39035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Users\Марина\Desktop\558e7aa45b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571480"/>
            <a:ext cx="8001056" cy="5786478"/>
          </a:xfrm>
          <a:prstGeom prst="rect">
            <a:avLst/>
          </a:prstGeom>
          <a:noFill/>
        </p:spPr>
      </p:pic>
      <p:pic>
        <p:nvPicPr>
          <p:cNvPr id="4098" name="Picture 2" descr="C:\Users\Марина\Desktop\20091222_176036997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571480"/>
            <a:ext cx="7983196" cy="5757903"/>
          </a:xfrm>
          <a:prstGeom prst="rect">
            <a:avLst/>
          </a:prstGeom>
          <a:noFill/>
        </p:spPr>
      </p:pic>
      <p:pic>
        <p:nvPicPr>
          <p:cNvPr id="4099" name="Picture 3" descr="C:\Users\Марина\Desktop\post-85-0-46205800-1302276725_thum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571480"/>
            <a:ext cx="7929618" cy="5715040"/>
          </a:xfrm>
          <a:prstGeom prst="rect">
            <a:avLst/>
          </a:prstGeom>
          <a:noFill/>
        </p:spPr>
      </p:pic>
      <p:pic>
        <p:nvPicPr>
          <p:cNvPr id="4100" name="Picture 4" descr="C:\Users\Марина\Desktop\prud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472" y="500042"/>
            <a:ext cx="8001056" cy="5810250"/>
          </a:xfrm>
          <a:prstGeom prst="rect">
            <a:avLst/>
          </a:prstGeom>
          <a:noFill/>
        </p:spPr>
      </p:pic>
      <p:pic>
        <p:nvPicPr>
          <p:cNvPr id="7" name="спокойная и красивая музыка - для  души (mp3ostrov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839200" y="6357958"/>
            <a:ext cx="304800" cy="3048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1472" y="500042"/>
            <a:ext cx="8072494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3919" y="500042"/>
            <a:ext cx="8123803" cy="5862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71472" y="500042"/>
            <a:ext cx="8072494" cy="5848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47659" y="500042"/>
            <a:ext cx="8096307" cy="578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71472" y="500008"/>
            <a:ext cx="8072494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ntr" presetSubtype="16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000"/>
                            </p:stCondLst>
                            <p:childTnLst>
                              <p:par>
                                <p:cTn id="12" presetID="8" presetClass="entr" presetSubtype="16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6" presetID="8" presetClass="entr" presetSubtype="16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8000"/>
                            </p:stCondLst>
                            <p:childTnLst>
                              <p:par>
                                <p:cTn id="20" presetID="8" presetClass="entr" presetSubtype="16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4000"/>
                            </p:stCondLst>
                            <p:childTnLst>
                              <p:par>
                                <p:cTn id="24" presetID="8" presetClass="entr" presetSubtype="16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0"/>
                            </p:stCondLst>
                            <p:childTnLst>
                              <p:par>
                                <p:cTn id="28" presetID="8" presetClass="entr" presetSubtype="16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6000"/>
                            </p:stCondLst>
                            <p:childTnLst>
                              <p:par>
                                <p:cTn id="32" presetID="8" presetClass="entr" presetSubtype="16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2000"/>
                            </p:stCondLst>
                            <p:childTnLst>
                              <p:par>
                                <p:cTn id="36" presetID="8" presetClass="entr" presetSubtype="16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20268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4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71472" y="1643050"/>
            <a:ext cx="5786478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800" b="1" dirty="0" smtClean="0">
                <a:solidFill>
                  <a:srgbClr val="0070C0"/>
                </a:solidFill>
              </a:rPr>
              <a:t>Днём спит, ночью летает,</a:t>
            </a:r>
            <a:br>
              <a:rPr lang="ru-RU" sz="3800" b="1" dirty="0" smtClean="0">
                <a:solidFill>
                  <a:srgbClr val="0070C0"/>
                </a:solidFill>
              </a:rPr>
            </a:br>
            <a:r>
              <a:rPr lang="ru-RU" sz="3800" b="1" dirty="0" smtClean="0">
                <a:solidFill>
                  <a:srgbClr val="0070C0"/>
                </a:solidFill>
              </a:rPr>
              <a:t>Ухает, людей пугает.</a:t>
            </a:r>
            <a:br>
              <a:rPr lang="ru-RU" sz="3800" b="1" dirty="0" smtClean="0">
                <a:solidFill>
                  <a:srgbClr val="0070C0"/>
                </a:solidFill>
              </a:rPr>
            </a:br>
            <a:r>
              <a:rPr lang="ru-RU" sz="3800" b="1" dirty="0" smtClean="0">
                <a:solidFill>
                  <a:srgbClr val="0070C0"/>
                </a:solidFill>
              </a:rPr>
              <a:t>В темноте горят глаза –</a:t>
            </a:r>
            <a:br>
              <a:rPr lang="ru-RU" sz="3800" b="1" dirty="0" smtClean="0">
                <a:solidFill>
                  <a:srgbClr val="0070C0"/>
                </a:solidFill>
              </a:rPr>
            </a:br>
            <a:r>
              <a:rPr lang="ru-RU" sz="3800" b="1" dirty="0" smtClean="0">
                <a:solidFill>
                  <a:srgbClr val="0070C0"/>
                </a:solidFill>
              </a:rPr>
              <a:t>Всем мышам она гроза!</a:t>
            </a:r>
            <a:endParaRPr lang="ru-RU" sz="3800" b="1" dirty="0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28794" y="857232"/>
            <a:ext cx="55007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Загадка</a:t>
            </a:r>
            <a:r>
              <a:rPr lang="ru-RU" sz="4800" dirty="0" smtClean="0"/>
              <a:t> </a:t>
            </a:r>
            <a:endParaRPr lang="ru-RU" sz="4800" dirty="0"/>
          </a:p>
        </p:txBody>
      </p:sp>
      <p:pic>
        <p:nvPicPr>
          <p:cNvPr id="5121" name="Picture 1" descr="C:\Users\Марина\Desktop\0_986d8_b8afef6b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2214554"/>
            <a:ext cx="2786082" cy="40968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11" name="Прямая соединительная линия 10"/>
          <p:cNvCxnSpPr/>
          <p:nvPr/>
        </p:nvCxnSpPr>
        <p:spPr>
          <a:xfrm rot="5400000">
            <a:off x="3107521" y="3464719"/>
            <a:ext cx="214314" cy="142876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4250529" y="3464719"/>
            <a:ext cx="214314" cy="142876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5536413" y="3393281"/>
            <a:ext cx="214314" cy="142876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643306" y="4000504"/>
            <a:ext cx="285752" cy="1588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5000628" y="4000504"/>
            <a:ext cx="285752" cy="1588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42910" y="2357430"/>
            <a:ext cx="792961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Безударный гласный звук</a:t>
            </a:r>
            <a:br>
              <a:rPr kumimoji="0" lang="ru-RU" sz="4000" b="1" i="0" u="none" strike="noStrike" cap="none" normalizeH="0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000" b="1" i="0" u="none" strike="noStrike" cap="none" normalizeH="0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Причиняет много мук.</a:t>
            </a:r>
            <a:r>
              <a:rPr kumimoji="0" lang="ru-RU" sz="4000" b="1" i="0" u="none" strike="noStrike" cap="none" normalizeH="0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4000" b="1" i="0" u="none" strike="noStrike" cap="none" normalizeH="0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endParaRPr kumimoji="0" lang="ru-RU" sz="4000" b="0" i="0" u="none" strike="noStrike" cap="none" normalizeH="0" baseline="0" dirty="0" smtClean="0">
              <a:ln>
                <a:solidFill>
                  <a:sysClr val="windowText" lastClr="000000"/>
                </a:solidFill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42910" y="3500438"/>
            <a:ext cx="635798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0033CC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Какую гласную писать,</a:t>
            </a:r>
            <a:br>
              <a:rPr kumimoji="0" lang="ru-RU" sz="40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0033CC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0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0033CC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Будем с вами повторять!</a:t>
            </a:r>
            <a:endParaRPr kumimoji="0" lang="ru-RU" sz="4000" b="0" i="0" u="none" strike="noStrike" cap="none" normalizeH="0" baseline="0" dirty="0" smtClean="0">
              <a:ln>
                <a:solidFill>
                  <a:srgbClr val="C00000"/>
                </a:solidFill>
              </a:ln>
              <a:solidFill>
                <a:srgbClr val="0033CC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 descr="http://www.zooclub.ru/attach/fotogal/clip/birds/24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86512" y="2928934"/>
            <a:ext cx="2428892" cy="3388202"/>
          </a:xfrm>
          <a:prstGeom prst="rect">
            <a:avLst/>
          </a:prstGeom>
          <a:noFill/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642910" y="500043"/>
            <a:ext cx="7929618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Безударные гласные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8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природе Южного Урала</a:t>
            </a:r>
            <a:r>
              <a:rPr kumimoji="0" lang="ru-RU" sz="5400" b="1" i="0" u="none" strike="noStrike" cap="none" normalizeH="0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5400" b="1" i="0" u="none" strike="noStrike" cap="none" normalizeH="0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5400" b="1" i="0" u="none" strike="noStrike" cap="none" normalizeH="0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5400" b="1" i="0" u="none" strike="noStrike" cap="none" normalizeH="0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endParaRPr kumimoji="0" lang="ru-RU" sz="5400" b="0" i="0" u="none" strike="noStrike" cap="none" normalizeH="0" baseline="0" dirty="0" smtClean="0">
              <a:ln>
                <a:solidFill>
                  <a:sysClr val="windowText" lastClr="000000"/>
                </a:solidFill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рина\Desktop\93835361_bfoto_ru_39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571480"/>
            <a:ext cx="8057988" cy="5691637"/>
          </a:xfrm>
          <a:prstGeom prst="rect">
            <a:avLst/>
          </a:prstGeom>
          <a:noFill/>
        </p:spPr>
      </p:pic>
      <p:pic>
        <p:nvPicPr>
          <p:cNvPr id="5" name="Picture 2" descr="http://www.zooclub.ru/attach/fotogal/clip/birds/24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466328"/>
            <a:ext cx="1714512" cy="2391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Марина\Desktop\forets0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500042"/>
            <a:ext cx="8215370" cy="44291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http://www.zooclub.ru/attach/fotogal/clip/birds/24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3857628"/>
            <a:ext cx="1176627" cy="1428760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857224" y="4786322"/>
            <a:ext cx="778674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	</a:t>
            </a:r>
            <a:r>
              <a:rPr lang="ru-RU" sz="4400" b="1" i="1" dirty="0" smtClean="0">
                <a:solidFill>
                  <a:srgbClr val="7030A0"/>
                </a:solidFill>
              </a:rPr>
              <a:t>Весной </a:t>
            </a:r>
            <a:r>
              <a:rPr lang="ru-RU" sz="4400" b="1" i="1" dirty="0" err="1" smtClean="0">
                <a:solidFill>
                  <a:srgbClr val="7030A0"/>
                </a:solidFill>
              </a:rPr>
              <a:t>гр...чи</a:t>
            </a:r>
            <a:r>
              <a:rPr lang="ru-RU" sz="4400" b="1" i="1" dirty="0" smtClean="0">
                <a:solidFill>
                  <a:srgbClr val="7030A0"/>
                </a:solidFill>
              </a:rPr>
              <a:t> и др...зды выводят пт...нцов.</a:t>
            </a:r>
            <a:endParaRPr lang="ru-RU" sz="44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chemeClr val="tx1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6" descr="C:\Users\Марина\Desktop\gra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2071678"/>
            <a:ext cx="6468878" cy="42148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3" name="TextBox 52"/>
          <p:cNvSpPr txBox="1"/>
          <p:nvPr/>
        </p:nvSpPr>
        <p:spPr>
          <a:xfrm>
            <a:off x="714348" y="785794"/>
            <a:ext cx="778674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	</a:t>
            </a:r>
            <a:r>
              <a:rPr lang="ru-RU" sz="4400" b="1" i="1" dirty="0" smtClean="0">
                <a:solidFill>
                  <a:srgbClr val="7030A0"/>
                </a:solidFill>
              </a:rPr>
              <a:t>Весной </a:t>
            </a:r>
            <a:r>
              <a:rPr lang="ru-RU" sz="4400" b="1" i="1" dirty="0" err="1" smtClean="0">
                <a:solidFill>
                  <a:srgbClr val="7030A0"/>
                </a:solidFill>
              </a:rPr>
              <a:t>гр...чи</a:t>
            </a:r>
            <a:r>
              <a:rPr lang="ru-RU" sz="4400" b="1" i="1" dirty="0" smtClean="0">
                <a:solidFill>
                  <a:srgbClr val="7030A0"/>
                </a:solidFill>
              </a:rPr>
              <a:t> и др...зды выводят пт...нцов.</a:t>
            </a:r>
            <a:endParaRPr lang="ru-RU" sz="4400" b="1" i="1" dirty="0">
              <a:solidFill>
                <a:srgbClr val="7030A0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000496" y="714356"/>
            <a:ext cx="3571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 smtClean="0">
                <a:solidFill>
                  <a:srgbClr val="C00000"/>
                </a:solidFill>
              </a:rPr>
              <a:t>а</a:t>
            </a:r>
            <a:endParaRPr lang="ru-RU" sz="5400" b="1" i="1" dirty="0">
              <a:solidFill>
                <a:srgbClr val="C0000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143636" y="714356"/>
            <a:ext cx="4286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 smtClean="0">
                <a:solidFill>
                  <a:srgbClr val="C00000"/>
                </a:solidFill>
              </a:rPr>
              <a:t>о</a:t>
            </a:r>
            <a:endParaRPr lang="ru-RU" sz="5400" b="1" i="1" dirty="0">
              <a:solidFill>
                <a:srgbClr val="C00000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786182" y="1357298"/>
            <a:ext cx="5000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 smtClean="0">
                <a:solidFill>
                  <a:srgbClr val="C00000"/>
                </a:solidFill>
              </a:rPr>
              <a:t>е</a:t>
            </a:r>
            <a:endParaRPr lang="ru-RU" sz="5400" b="1" i="1" dirty="0">
              <a:solidFill>
                <a:srgbClr val="C00000"/>
              </a:solidFill>
            </a:endParaRPr>
          </a:p>
        </p:txBody>
      </p:sp>
      <p:cxnSp>
        <p:nvCxnSpPr>
          <p:cNvPr id="57" name="Прямая соединительная линия 56"/>
          <p:cNvCxnSpPr/>
          <p:nvPr/>
        </p:nvCxnSpPr>
        <p:spPr>
          <a:xfrm rot="5400000">
            <a:off x="4964909" y="821513"/>
            <a:ext cx="214314" cy="142876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rot="5400000">
            <a:off x="7393801" y="821513"/>
            <a:ext cx="214314" cy="142876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rot="5400000">
            <a:off x="5107785" y="1535893"/>
            <a:ext cx="214314" cy="142876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>
            <a:off x="4071934" y="1500174"/>
            <a:ext cx="357190" cy="1588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>
            <a:off x="3857620" y="2214554"/>
            <a:ext cx="357190" cy="1588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>
            <a:off x="6215074" y="1500174"/>
            <a:ext cx="357190" cy="1588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3" name="Picture 2" descr="C:\Users\Марина\Desktop\0_694b5_44e18345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2214554"/>
            <a:ext cx="6357982" cy="41434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7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00000"/>
      </a:hlink>
      <a:folHlink>
        <a:srgbClr val="E36C09"/>
      </a:folHlink>
    </a:clrScheme>
    <a:fontScheme name="Другая 1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595</TotalTime>
  <Words>104</Words>
  <Application>Microsoft Office PowerPoint</Application>
  <PresentationFormat>Экран (4:3)</PresentationFormat>
  <Paragraphs>45</Paragraphs>
  <Slides>21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 презентации</dc:title>
  <dc:creator>Елена</dc:creator>
  <cp:lastModifiedBy>79088206037</cp:lastModifiedBy>
  <cp:revision>60</cp:revision>
  <dcterms:created xsi:type="dcterms:W3CDTF">2014-10-04T11:14:22Z</dcterms:created>
  <dcterms:modified xsi:type="dcterms:W3CDTF">2024-01-08T16:25:40Z</dcterms:modified>
</cp:coreProperties>
</file>