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0" r:id="rId5"/>
    <p:sldId id="267" r:id="rId6"/>
    <p:sldId id="269" r:id="rId7"/>
    <p:sldId id="265" r:id="rId8"/>
    <p:sldId id="274" r:id="rId9"/>
    <p:sldId id="275" r:id="rId10"/>
    <p:sldId id="264" r:id="rId11"/>
    <p:sldId id="276" r:id="rId12"/>
    <p:sldId id="268" r:id="rId13"/>
    <p:sldId id="277" r:id="rId14"/>
    <p:sldId id="278" r:id="rId15"/>
    <p:sldId id="259" r:id="rId16"/>
    <p:sldId id="281" r:id="rId17"/>
    <p:sldId id="282" r:id="rId18"/>
    <p:sldId id="266" r:id="rId19"/>
    <p:sldId id="279" r:id="rId20"/>
    <p:sldId id="280" r:id="rId21"/>
    <p:sldId id="262" r:id="rId22"/>
    <p:sldId id="263" r:id="rId23"/>
    <p:sldId id="258" r:id="rId24"/>
    <p:sldId id="289" r:id="rId25"/>
    <p:sldId id="290" r:id="rId26"/>
    <p:sldId id="29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445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hyperlink" Target="http://img-fotki.yandex.ru/get/4523/83602574.0/0_78312_a88a1c34_XL" TargetMode="External"/><Relationship Id="rId7" Type="http://schemas.openxmlformats.org/officeDocument/2006/relationships/hyperlink" Target="http://www.smolensk2.ru/images/img_16971.jpg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hyperlink" Target="http://i021.radikal.ru/1012/52/6b916e43ac93t.jpg" TargetMode="Externa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zverki.org/wp-content/uploads/2010/09/0_103d7_612626cb_XL.jpeg" TargetMode="Externa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hyperlink" Target="http://img15.nnm.ru/8/a/8/a/0/871bcb37782aebf0cf5d66b5235.jpg" TargetMode="Externa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kroko.narod.ru/image/1/croc2s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hyperlink" Target="http://mulka.ru/uploads/posts4/14146.jpg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themanyfacesofspaces.com/Quagga_op_800x629.jpg" TargetMode="External"/><Relationship Id="rId3" Type="http://schemas.openxmlformats.org/officeDocument/2006/relationships/image" Target="../media/image28.jpeg"/><Relationship Id="rId7" Type="http://schemas.openxmlformats.org/officeDocument/2006/relationships/image" Target="../media/image30.jpeg"/><Relationship Id="rId2" Type="http://schemas.openxmlformats.org/officeDocument/2006/relationships/hyperlink" Target="http://dobrochan.ru/src/jpg/0909/125312040355101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21region.org/uploads/posts/2011-08/1314250759_1.jpg" TargetMode="External"/><Relationship Id="rId5" Type="http://schemas.openxmlformats.org/officeDocument/2006/relationships/image" Target="../media/image29.jpeg"/><Relationship Id="rId4" Type="http://schemas.openxmlformats.org/officeDocument/2006/relationships/hyperlink" Target="http://turometr.ru/uploads/images/31/b2/bd/1183/9f51f5302e.jpg" TargetMode="External"/><Relationship Id="rId9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http://1.bp.blogspot.com/_JHklTiXb3O8/S9RESN4iKKI/AAAAAAAABL4/4teZJgJ4Lp0/s320/tarpan1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nature.air.ru/picture/mammal/1-52.jpg" TargetMode="External"/><Relationship Id="rId3" Type="http://schemas.openxmlformats.org/officeDocument/2006/relationships/image" Target="../media/image35.png"/><Relationship Id="rId7" Type="http://schemas.openxmlformats.org/officeDocument/2006/relationships/image" Target="../media/image37.jpeg"/><Relationship Id="rId2" Type="http://schemas.openxmlformats.org/officeDocument/2006/relationships/hyperlink" Target="http://www.lebza.ru/published/publicdata/LEBZA/attachments/SC/products_pictures/large_igrushka_deti_78.gi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natureworld.ru/misc/carnivore/fret/mustela_nigripes_01.jpg" TargetMode="External"/><Relationship Id="rId5" Type="http://schemas.openxmlformats.org/officeDocument/2006/relationships/image" Target="../media/image36.jpeg"/><Relationship Id="rId4" Type="http://schemas.openxmlformats.org/officeDocument/2006/relationships/hyperlink" Target="http://static.diary.ru/userdir/3/1/9/5/319559/39757034.jpg" TargetMode="External"/><Relationship Id="rId9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ongabay.com/images/2005-05/sumatra_rhino-mother_17.jpg" TargetMode="Externa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hyperlink" Target="http://bicsecns.files.wordpress.com/2010/09/laotianrockrat.jpg" TargetMode="External"/><Relationship Id="rId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boutanimals.ru/Ads/photo/271006.jpg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hyperlink" Target="http://img11.nnm.ru/5/5/0/7/a/6696f297298f4515bfd7a0f1cb8.jpg" TargetMode="Externa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4.jpeg"/><Relationship Id="rId7" Type="http://schemas.openxmlformats.org/officeDocument/2006/relationships/image" Target="../media/image16.jpeg"/><Relationship Id="rId2" Type="http://schemas.openxmlformats.org/officeDocument/2006/relationships/hyperlink" Target="http://max-geolog.narod.ru/zuk_olen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gr.neftegaz.ru/images/photos/2944/d7920d21ba5ef69a1c54d8b1955ee8ea.jpg" TargetMode="External"/><Relationship Id="rId5" Type="http://schemas.openxmlformats.org/officeDocument/2006/relationships/image" Target="../media/image15.jpeg"/><Relationship Id="rId4" Type="http://schemas.openxmlformats.org/officeDocument/2006/relationships/hyperlink" Target="http://www.media-kuban.ru/images/thumbs/7/6/3/46367_original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66723" y="1628800"/>
            <a:ext cx="6606489" cy="212365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0" cap="none" spc="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Красная книга. </a:t>
            </a:r>
          </a:p>
          <a:p>
            <a:pPr algn="ctr"/>
            <a:r>
              <a:rPr lang="ru-RU" sz="6600" b="0" cap="none" spc="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Охрана животных</a:t>
            </a:r>
            <a:endParaRPr lang="ru-RU" sz="6600" b="0" cap="none" spc="0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87824" y="95998"/>
            <a:ext cx="29002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Окружающий мир. 3 класс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539972" y="4941168"/>
            <a:ext cx="3445559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dirty="0" smtClean="0"/>
              <a:t>Выполнила:</a:t>
            </a:r>
          </a:p>
          <a:p>
            <a:pPr algn="r"/>
            <a:r>
              <a:rPr lang="ru-RU" dirty="0" smtClean="0"/>
              <a:t>Учитель начальных классов</a:t>
            </a:r>
          </a:p>
          <a:p>
            <a:pPr algn="r"/>
            <a:r>
              <a:rPr lang="ru-RU" dirty="0" smtClean="0"/>
              <a:t>г. Копейск (Челябинская область)</a:t>
            </a:r>
          </a:p>
          <a:p>
            <a:pPr algn="r"/>
            <a:r>
              <a:rPr lang="ru-RU" dirty="0" smtClean="0"/>
              <a:t>Евстефеева Юлия Андреевна</a:t>
            </a:r>
          </a:p>
        </p:txBody>
      </p:sp>
    </p:spTree>
    <p:extLst>
      <p:ext uri="{BB962C8B-B14F-4D97-AF65-F5344CB8AC3E}">
        <p14:creationId xmlns:p14="http://schemas.microsoft.com/office/powerpoint/2010/main" val="23758928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196752"/>
            <a:ext cx="712879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6000" b="1" dirty="0"/>
              <a:t>Животные, количество которых стремительно снижается!</a:t>
            </a:r>
            <a:endParaRPr lang="ru-RU" altLang="ru-RU" sz="6000" b="1" dirty="0"/>
          </a:p>
        </p:txBody>
      </p:sp>
    </p:spTree>
    <p:extLst>
      <p:ext uri="{BB962C8B-B14F-4D97-AF65-F5344CB8AC3E}">
        <p14:creationId xmlns:p14="http://schemas.microsoft.com/office/powerpoint/2010/main" val="13286750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5" descr="drofa3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260350"/>
            <a:ext cx="3527425" cy="294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Rectangle 6"/>
          <p:cNvSpPr>
            <a:spLocks noChangeArrowheads="1"/>
          </p:cNvSpPr>
          <p:nvPr/>
        </p:nvSpPr>
        <p:spPr bwMode="auto">
          <a:xfrm>
            <a:off x="6429375" y="3143250"/>
            <a:ext cx="15335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/>
              <a:t>дрофа</a:t>
            </a:r>
          </a:p>
        </p:txBody>
      </p:sp>
      <p:pic>
        <p:nvPicPr>
          <p:cNvPr id="16388" name="Picture 8" descr="Картинка 2 из 19195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3429000"/>
            <a:ext cx="4464050" cy="298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Rectangle 9"/>
          <p:cNvSpPr>
            <a:spLocks noChangeArrowheads="1"/>
          </p:cNvSpPr>
          <p:nvPr/>
        </p:nvSpPr>
        <p:spPr bwMode="auto">
          <a:xfrm>
            <a:off x="285750" y="6273800"/>
            <a:ext cx="41481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/>
              <a:t>розовый фламинго</a:t>
            </a:r>
          </a:p>
        </p:txBody>
      </p:sp>
      <p:pic>
        <p:nvPicPr>
          <p:cNvPr id="16390" name="Picture 11" descr="Картинка 12 из 2873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46038"/>
            <a:ext cx="3984625" cy="265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Rectangle 14"/>
          <p:cNvSpPr>
            <a:spLocks noChangeArrowheads="1"/>
          </p:cNvSpPr>
          <p:nvPr/>
        </p:nvSpPr>
        <p:spPr bwMode="auto">
          <a:xfrm>
            <a:off x="1619250" y="2708275"/>
            <a:ext cx="19383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 dirty="0"/>
              <a:t>джейран</a:t>
            </a:r>
          </a:p>
        </p:txBody>
      </p:sp>
      <p:sp>
        <p:nvSpPr>
          <p:cNvPr id="16392" name="Rectangle 15"/>
          <p:cNvSpPr>
            <a:spLocks noChangeArrowheads="1"/>
          </p:cNvSpPr>
          <p:nvPr/>
        </p:nvSpPr>
        <p:spPr bwMode="auto">
          <a:xfrm>
            <a:off x="5929313" y="6273800"/>
            <a:ext cx="27733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/>
              <a:t>чёрный аист</a:t>
            </a:r>
          </a:p>
        </p:txBody>
      </p:sp>
      <p:pic>
        <p:nvPicPr>
          <p:cNvPr id="16393" name="Picture 17" descr="Картинка 2 из 5644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3716338"/>
            <a:ext cx="2663825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687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38573" y="1126729"/>
            <a:ext cx="667848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6000" b="1" dirty="0"/>
              <a:t>Животные, которые находятся </a:t>
            </a:r>
            <a:r>
              <a:rPr lang="ru-RU" altLang="ru-RU" sz="6000" b="1" dirty="0" smtClean="0"/>
              <a:t>на грани </a:t>
            </a:r>
            <a:r>
              <a:rPr lang="ru-RU" altLang="ru-RU" sz="6000" b="1" dirty="0"/>
              <a:t>вымирания!</a:t>
            </a:r>
            <a:endParaRPr lang="ru-RU" altLang="ru-RU" sz="6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911791" y="4892844"/>
            <a:ext cx="35939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6000" b="1" dirty="0">
                <a:solidFill>
                  <a:prstClr val="black"/>
                </a:solidFill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03431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3644900"/>
            <a:ext cx="8229600" cy="45259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altLang="ru-RU" sz="3600" b="1" smtClean="0"/>
              <a:t> </a:t>
            </a:r>
          </a:p>
          <a:p>
            <a:pPr eaLnBrk="1" hangingPunct="1"/>
            <a:endParaRPr lang="ru-RU" altLang="ru-RU" smtClean="0"/>
          </a:p>
        </p:txBody>
      </p:sp>
      <p:pic>
        <p:nvPicPr>
          <p:cNvPr id="12291" name="Picture 7" descr="601705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88913"/>
            <a:ext cx="4176713" cy="279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Rectangle 8"/>
          <p:cNvSpPr>
            <a:spLocks noChangeArrowheads="1"/>
          </p:cNvSpPr>
          <p:nvPr/>
        </p:nvSpPr>
        <p:spPr bwMode="auto">
          <a:xfrm>
            <a:off x="714375" y="2500313"/>
            <a:ext cx="3098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/>
              <a:t>снежный барс</a:t>
            </a:r>
          </a:p>
        </p:txBody>
      </p:sp>
      <p:pic>
        <p:nvPicPr>
          <p:cNvPr id="12293" name="Picture 10" descr="Картинка 6 из 59714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188913"/>
            <a:ext cx="3743325" cy="317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4" name="Rectangle 11"/>
          <p:cNvSpPr>
            <a:spLocks noChangeArrowheads="1"/>
          </p:cNvSpPr>
          <p:nvPr/>
        </p:nvSpPr>
        <p:spPr bwMode="auto">
          <a:xfrm>
            <a:off x="5500688" y="2786063"/>
            <a:ext cx="30130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/>
              <a:t>красный волк</a:t>
            </a:r>
          </a:p>
        </p:txBody>
      </p:sp>
      <p:pic>
        <p:nvPicPr>
          <p:cNvPr id="12295" name="Picture 13" descr="Картинка 23 из 17637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3" y="3357563"/>
            <a:ext cx="4824412" cy="325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6" name="Rectangle 14"/>
          <p:cNvSpPr>
            <a:spLocks noChangeArrowheads="1"/>
          </p:cNvSpPr>
          <p:nvPr/>
        </p:nvSpPr>
        <p:spPr bwMode="auto">
          <a:xfrm>
            <a:off x="1928813" y="5929313"/>
            <a:ext cx="31051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/>
              <a:t>амурский тигр</a:t>
            </a:r>
          </a:p>
        </p:txBody>
      </p:sp>
    </p:spTree>
    <p:extLst>
      <p:ext uri="{BB962C8B-B14F-4D97-AF65-F5344CB8AC3E}">
        <p14:creationId xmlns:p14="http://schemas.microsoft.com/office/powerpoint/2010/main" val="1622046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625" y="3214688"/>
            <a:ext cx="4427538" cy="430212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b="1" smtClean="0"/>
              <a:t>кубинский крокодил</a:t>
            </a:r>
          </a:p>
        </p:txBody>
      </p:sp>
      <p:pic>
        <p:nvPicPr>
          <p:cNvPr id="13315" name="Picture 5" descr="Картинка 37 из 75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115888"/>
            <a:ext cx="5640387" cy="303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Rectangle 6"/>
          <p:cNvSpPr>
            <a:spLocks noChangeArrowheads="1"/>
          </p:cNvSpPr>
          <p:nvPr/>
        </p:nvSpPr>
        <p:spPr bwMode="auto">
          <a:xfrm>
            <a:off x="5286375" y="5780088"/>
            <a:ext cx="352107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/>
              <a:t>мадагаскарская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/>
              <a:t>черепаха </a:t>
            </a:r>
          </a:p>
        </p:txBody>
      </p:sp>
      <p:pic>
        <p:nvPicPr>
          <p:cNvPr id="13317" name="Picture 8" descr="Картинка 4 из 21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3213100"/>
            <a:ext cx="3617913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Rectangle 9"/>
          <p:cNvSpPr>
            <a:spLocks noChangeArrowheads="1"/>
          </p:cNvSpPr>
          <p:nvPr/>
        </p:nvSpPr>
        <p:spPr bwMode="auto">
          <a:xfrm>
            <a:off x="214313" y="6072188"/>
            <a:ext cx="4124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/>
              <a:t>гренадский голубь</a:t>
            </a:r>
            <a:r>
              <a:rPr lang="ru-RU" altLang="ru-RU"/>
              <a:t> </a:t>
            </a:r>
          </a:p>
        </p:txBody>
      </p:sp>
      <p:pic>
        <p:nvPicPr>
          <p:cNvPr id="13319" name="Picture 11" descr="grenad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573463"/>
            <a:ext cx="3744913" cy="2484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691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1772816"/>
            <a:ext cx="676285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6600" b="1" dirty="0">
                <a:solidFill>
                  <a:srgbClr val="F91E07"/>
                </a:solidFill>
              </a:rPr>
              <a:t>Животные, которых уже нет на Земле!</a:t>
            </a:r>
            <a:endParaRPr lang="ru-RU" altLang="ru-RU" sz="6600" b="1" dirty="0">
              <a:solidFill>
                <a:srgbClr val="F91E0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9251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95963" y="5157788"/>
            <a:ext cx="3348037" cy="700087"/>
          </a:xfrm>
        </p:spPr>
        <p:txBody>
          <a:bodyPr>
            <a:normAutofit fontScale="77500" lnSpcReduction="20000"/>
          </a:bodyPr>
          <a:lstStyle/>
          <a:p>
            <a:pPr algn="ctr" eaLnBrk="1" hangingPunct="1">
              <a:buFont typeface="Wingdings" pitchFamily="2" charset="2"/>
              <a:buNone/>
            </a:pPr>
            <a:r>
              <a:rPr lang="en-US" altLang="ru-RU" sz="1800" b="1" dirty="0" smtClean="0"/>
              <a:t>    </a:t>
            </a:r>
            <a:r>
              <a:rPr lang="ru-RU" altLang="ru-RU" sz="2800" b="1" dirty="0" smtClean="0">
                <a:solidFill>
                  <a:schemeClr val="bg1"/>
                </a:solidFill>
              </a:rPr>
              <a:t>странствующие голуби</a:t>
            </a:r>
          </a:p>
          <a:p>
            <a:pPr eaLnBrk="1" hangingPunct="1"/>
            <a:endParaRPr lang="ru-RU" altLang="ru-RU" dirty="0" smtClean="0"/>
          </a:p>
        </p:txBody>
      </p:sp>
      <p:pic>
        <p:nvPicPr>
          <p:cNvPr id="9219" name="Picture 5" descr="Картинка 7 из 7486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5400675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Rectangle 6"/>
          <p:cNvSpPr>
            <a:spLocks noChangeArrowheads="1"/>
          </p:cNvSpPr>
          <p:nvPr/>
        </p:nvSpPr>
        <p:spPr bwMode="auto">
          <a:xfrm>
            <a:off x="323850" y="2276475"/>
            <a:ext cx="34194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>
                <a:solidFill>
                  <a:schemeClr val="bg1"/>
                </a:solidFill>
              </a:rPr>
              <a:t>морская корова</a:t>
            </a:r>
          </a:p>
        </p:txBody>
      </p:sp>
      <p:pic>
        <p:nvPicPr>
          <p:cNvPr id="9221" name="Picture 8" descr="Картинка 10 из 192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63" y="188913"/>
            <a:ext cx="2819400" cy="496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10" descr="Картинка 1 из 2589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924175"/>
            <a:ext cx="2662238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3" name="Rectangle 11"/>
          <p:cNvSpPr>
            <a:spLocks noChangeArrowheads="1"/>
          </p:cNvSpPr>
          <p:nvPr/>
        </p:nvSpPr>
        <p:spPr bwMode="auto">
          <a:xfrm>
            <a:off x="827088" y="6165850"/>
            <a:ext cx="13954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>
                <a:solidFill>
                  <a:schemeClr val="bg1"/>
                </a:solidFill>
              </a:rPr>
              <a:t>дронт</a:t>
            </a:r>
          </a:p>
        </p:txBody>
      </p:sp>
      <p:sp>
        <p:nvSpPr>
          <p:cNvPr id="9224" name="Rectangle 12"/>
          <p:cNvSpPr>
            <a:spLocks noChangeArrowheads="1"/>
          </p:cNvSpPr>
          <p:nvPr/>
        </p:nvSpPr>
        <p:spPr bwMode="auto">
          <a:xfrm>
            <a:off x="3000375" y="6072188"/>
            <a:ext cx="27003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>
                <a:solidFill>
                  <a:schemeClr val="bg1"/>
                </a:solidFill>
              </a:rPr>
              <a:t>зебра квагга</a:t>
            </a:r>
          </a:p>
        </p:txBody>
      </p:sp>
      <p:pic>
        <p:nvPicPr>
          <p:cNvPr id="9225" name="Picture 14" descr="Картинка 2 из 1389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3500438"/>
            <a:ext cx="3140075" cy="247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936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43250" y="0"/>
            <a:ext cx="2078038" cy="525463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ru-RU" altLang="ru-RU" b="1" smtClean="0">
                <a:solidFill>
                  <a:schemeClr val="bg1"/>
                </a:solidFill>
              </a:rPr>
              <a:t>тарпан </a:t>
            </a:r>
          </a:p>
        </p:txBody>
      </p:sp>
      <p:pic>
        <p:nvPicPr>
          <p:cNvPr id="10243" name="Picture 5" descr="Картинка 9 из 6234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620713"/>
            <a:ext cx="2879725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Rectangle 6"/>
          <p:cNvSpPr>
            <a:spLocks noChangeArrowheads="1"/>
          </p:cNvSpPr>
          <p:nvPr/>
        </p:nvSpPr>
        <p:spPr bwMode="auto">
          <a:xfrm>
            <a:off x="4857750" y="5827713"/>
            <a:ext cx="3919538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anchor="ctr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 dirty="0">
                <a:solidFill>
                  <a:schemeClr val="bg1"/>
                </a:solidFill>
              </a:rPr>
              <a:t>бескрылая птица </a:t>
            </a:r>
            <a:r>
              <a:rPr lang="ru-RU" altLang="ru-RU" sz="2800" b="1" dirty="0" err="1">
                <a:solidFill>
                  <a:schemeClr val="bg1"/>
                </a:solidFill>
              </a:rPr>
              <a:t>Моа</a:t>
            </a:r>
            <a:r>
              <a:rPr lang="ru-RU" altLang="ru-RU" sz="2800" dirty="0">
                <a:solidFill>
                  <a:schemeClr val="bg1"/>
                </a:solidFill>
              </a:rPr>
              <a:t/>
            </a:r>
            <a:br>
              <a:rPr lang="ru-RU" altLang="ru-RU" sz="2800" dirty="0">
                <a:solidFill>
                  <a:schemeClr val="bg1"/>
                </a:solidFill>
              </a:rPr>
            </a:br>
            <a:r>
              <a:rPr lang="ru-RU" altLang="ru-RU" sz="1800" dirty="0"/>
              <a:t/>
            </a:r>
            <a:br>
              <a:rPr lang="ru-RU" altLang="ru-RU" sz="1800" dirty="0"/>
            </a:br>
            <a:endParaRPr lang="ru-RU" altLang="ru-RU" sz="1800" dirty="0"/>
          </a:p>
        </p:txBody>
      </p:sp>
      <p:pic>
        <p:nvPicPr>
          <p:cNvPr id="10245" name="Picture 8" descr="Бескрылая птица Моа Р#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9913" y="2133600"/>
            <a:ext cx="3292475" cy="380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6" name="Rectangle 9"/>
          <p:cNvSpPr>
            <a:spLocks noChangeArrowheads="1"/>
          </p:cNvSpPr>
          <p:nvPr/>
        </p:nvSpPr>
        <p:spPr bwMode="auto">
          <a:xfrm>
            <a:off x="571500" y="3357563"/>
            <a:ext cx="2708275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anchor="ctr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chemeClr val="bg1"/>
                </a:solidFill>
              </a:rPr>
              <a:t>сумчатый волк</a:t>
            </a:r>
            <a:r>
              <a:rPr lang="ru-RU" altLang="ru-RU" sz="1800">
                <a:solidFill>
                  <a:schemeClr val="bg1"/>
                </a:solidFill>
              </a:rPr>
              <a:t/>
            </a:r>
            <a:br>
              <a:rPr lang="ru-RU" altLang="ru-RU" sz="1800">
                <a:solidFill>
                  <a:schemeClr val="bg1"/>
                </a:solidFill>
              </a:rPr>
            </a:br>
            <a:endParaRPr lang="ru-RU" altLang="ru-RU" sz="1800">
              <a:solidFill>
                <a:schemeClr val="bg1"/>
              </a:solidFill>
            </a:endParaRPr>
          </a:p>
        </p:txBody>
      </p:sp>
      <p:pic>
        <p:nvPicPr>
          <p:cNvPr id="10247" name="Picture 11" descr="Сумчатый волк Р#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860800"/>
            <a:ext cx="3816350" cy="277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8722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380832"/>
            <a:ext cx="77048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5400" b="1" dirty="0"/>
              <a:t>Животные, которых удалось спасти от вымирания и сохранить их численность.</a:t>
            </a:r>
            <a:endParaRPr lang="ru-RU" alt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9699816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8888" y="3448050"/>
            <a:ext cx="2027237" cy="352425"/>
          </a:xfrm>
        </p:spPr>
        <p:txBody>
          <a:bodyPr>
            <a:normAutofit lnSpcReduction="10000"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ru-RU" altLang="ru-RU" sz="1800" b="1" smtClean="0"/>
              <a:t>речной бобр</a:t>
            </a:r>
          </a:p>
        </p:txBody>
      </p:sp>
      <p:sp>
        <p:nvSpPr>
          <p:cNvPr id="22531" name="Rectangle 6"/>
          <p:cNvSpPr>
            <a:spLocks noChangeArrowheads="1"/>
          </p:cNvSpPr>
          <p:nvPr/>
        </p:nvSpPr>
        <p:spPr bwMode="auto">
          <a:xfrm>
            <a:off x="8172450" y="3284538"/>
            <a:ext cx="7366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лось</a:t>
            </a:r>
          </a:p>
        </p:txBody>
      </p:sp>
      <p:pic>
        <p:nvPicPr>
          <p:cNvPr id="22532" name="Picture 8" descr="Картинка 126 из 103014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188913"/>
            <a:ext cx="3816350" cy="300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9" descr="Картинка 11 из 6492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4392613" cy="302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11" descr="Картинка 3 из 98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3789363"/>
            <a:ext cx="3617913" cy="240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5" name="Rectangle 12"/>
          <p:cNvSpPr>
            <a:spLocks noChangeArrowheads="1"/>
          </p:cNvSpPr>
          <p:nvPr/>
        </p:nvSpPr>
        <p:spPr bwMode="auto">
          <a:xfrm>
            <a:off x="5724525" y="6308725"/>
            <a:ext cx="22288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ru-RU" altLang="ru-RU" sz="1800" b="1"/>
              <a:t>черноногий хорёк</a:t>
            </a:r>
          </a:p>
        </p:txBody>
      </p:sp>
      <p:sp>
        <p:nvSpPr>
          <p:cNvPr id="22536" name="Rectangle 13"/>
          <p:cNvSpPr>
            <a:spLocks noChangeArrowheads="1"/>
          </p:cNvSpPr>
          <p:nvPr/>
        </p:nvSpPr>
        <p:spPr bwMode="auto">
          <a:xfrm>
            <a:off x="611188" y="6237288"/>
            <a:ext cx="1708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горбатый кит</a:t>
            </a:r>
          </a:p>
        </p:txBody>
      </p:sp>
      <p:pic>
        <p:nvPicPr>
          <p:cNvPr id="22537" name="Picture 18" descr="Картинка 58 из 2517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860800"/>
            <a:ext cx="3816350" cy="207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451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xn--80aaph2avkn4e.xn--p1ai/wa-data/public/shop/products/06/32/123206/images/270963/270963.97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4016"/>
            <a:ext cx="2376264" cy="30733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eco.fedcdo.ru/upload/medialibrary/ccd/%D0%9A%D1%80%D0%B0%D1%81%D0%BD%D0%B0%D1%8F%20%D0%9A%D0%BD%D0%B8%D0%B3%D0%B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361811"/>
            <a:ext cx="2143891" cy="25202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09944" y="796125"/>
            <a:ext cx="4982535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3200" b="1" dirty="0">
                <a:solidFill>
                  <a:srgbClr val="C00000"/>
                </a:solidFill>
                <a:cs typeface="Arial" charset="0"/>
              </a:rPr>
              <a:t>Красная книга</a:t>
            </a:r>
            <a:r>
              <a:rPr lang="ru-RU" altLang="ru-RU" sz="3200" dirty="0">
                <a:solidFill>
                  <a:srgbClr val="C00000"/>
                </a:solidFill>
                <a:cs typeface="Arial" charset="0"/>
              </a:rPr>
              <a:t> </a:t>
            </a:r>
            <a:r>
              <a:rPr lang="ru-RU" altLang="ru-RU" sz="3200" dirty="0">
                <a:solidFill>
                  <a:srgbClr val="000000"/>
                </a:solidFill>
                <a:cs typeface="Arial" charset="0"/>
              </a:rPr>
              <a:t>—список редких и находящихся под угрозой исчезновения животных, растений и грибов. </a:t>
            </a:r>
            <a:endParaRPr lang="ru-RU" altLang="ru-RU" sz="3200" dirty="0" smtClean="0">
              <a:solidFill>
                <a:srgbClr val="000000"/>
              </a:solidFill>
              <a:cs typeface="Arial" charset="0"/>
            </a:endParaRPr>
          </a:p>
          <a:p>
            <a:endParaRPr lang="ru-RU" altLang="ru-RU" sz="3200" dirty="0">
              <a:solidFill>
                <a:srgbClr val="000000"/>
              </a:solidFill>
              <a:cs typeface="Arial" charset="0"/>
            </a:endParaRPr>
          </a:p>
          <a:p>
            <a:r>
              <a:rPr lang="ru-RU" altLang="ru-RU" sz="3200" dirty="0">
                <a:solidFill>
                  <a:srgbClr val="000000"/>
                </a:solidFill>
                <a:cs typeface="Arial" charset="0"/>
              </a:rPr>
              <a:t>Красные книги бывают различного уровня — </a:t>
            </a:r>
            <a:r>
              <a:rPr lang="ru-RU" altLang="ru-RU" sz="3200" b="1" i="1" dirty="0">
                <a:solidFill>
                  <a:srgbClr val="C00000"/>
                </a:solidFill>
                <a:cs typeface="Arial" charset="0"/>
              </a:rPr>
              <a:t>международные, национальные и </a:t>
            </a:r>
            <a:r>
              <a:rPr lang="ru-RU" altLang="ru-RU" sz="3200" b="1" i="1" dirty="0" smtClean="0">
                <a:solidFill>
                  <a:srgbClr val="C00000"/>
                </a:solidFill>
                <a:cs typeface="Arial" charset="0"/>
              </a:rPr>
              <a:t>региональные.</a:t>
            </a:r>
            <a:endParaRPr lang="ru-RU" sz="3200" dirty="0"/>
          </a:p>
        </p:txBody>
      </p:sp>
      <p:sp>
        <p:nvSpPr>
          <p:cNvPr id="3" name="AutoShape 6" descr="https://r3.mt.ru/r1/photo81CC/20083967995-0/jpg/bp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8" descr="https://r3.mt.ru/r1/photo81CC/20083967995-0/jpg/bp.webp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10" descr="https://r3.mt.ru/r1/photo81CC/20083967995-0/jpg/bp.webp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6" name="Picture 12" descr="http://db74.ru/images/kraevedenie/%D0%A7%D0%B8%D1%82%D0%B0%D0%B5%D0%BC%20%D0%BE%20%D0%BA%D1%80%D0%B0%D0%B5/%D0%BA%D1%80%D0%B0%D0%B9%202020/%D0%BE%D0%B1%D0%BB%D0%BE%D0%B6%D0%BA%D0%B0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5085" y="4489301"/>
            <a:ext cx="1584176" cy="21800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36981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6165850"/>
            <a:ext cx="3035300" cy="509588"/>
          </a:xfrm>
        </p:spPr>
        <p:txBody>
          <a:bodyPr/>
          <a:lstStyle/>
          <a:p>
            <a:pPr eaLnBrk="1" hangingPunct="1"/>
            <a:r>
              <a:rPr lang="ru-RU" altLang="ru-RU" sz="1800" b="1" smtClean="0"/>
              <a:t>примула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3800" y="-73025"/>
            <a:ext cx="3609975" cy="73025"/>
          </a:xfrm>
        </p:spPr>
        <p:txBody>
          <a:bodyPr>
            <a:normAutofit fontScale="25000" lnSpcReduction="20000"/>
          </a:bodyPr>
          <a:lstStyle/>
          <a:p>
            <a:pPr eaLnBrk="1" hangingPunct="1"/>
            <a:endParaRPr lang="ru-RU" altLang="ru-RU" sz="2800" smtClean="0"/>
          </a:p>
          <a:p>
            <a:pPr eaLnBrk="1" hangingPunct="1">
              <a:buFont typeface="Wingdings" pitchFamily="2" charset="2"/>
              <a:buNone/>
            </a:pPr>
            <a:r>
              <a:rPr lang="ru-RU" altLang="ru-RU" sz="1800" b="1" smtClean="0"/>
              <a:t>носорог </a:t>
            </a:r>
          </a:p>
        </p:txBody>
      </p:sp>
      <p:pic>
        <p:nvPicPr>
          <p:cNvPr id="23556" name="Picture 5" descr="File007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141663"/>
            <a:ext cx="47625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7" descr="Картинка 72 из 183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4573588" cy="291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9" descr="Картинка 15 из 1438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1268413"/>
            <a:ext cx="4113212" cy="329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9" name="Rectangle 10"/>
          <p:cNvSpPr>
            <a:spLocks noChangeArrowheads="1"/>
          </p:cNvSpPr>
          <p:nvPr/>
        </p:nvSpPr>
        <p:spPr bwMode="auto">
          <a:xfrm>
            <a:off x="5795963" y="4724400"/>
            <a:ext cx="23717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     лаосская  крыса</a:t>
            </a:r>
          </a:p>
        </p:txBody>
      </p:sp>
    </p:spTree>
    <p:extLst>
      <p:ext uri="{BB962C8B-B14F-4D97-AF65-F5344CB8AC3E}">
        <p14:creationId xmlns:p14="http://schemas.microsoft.com/office/powerpoint/2010/main" val="2203343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Sony\Documents\Презентация\slide_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8756279" cy="6567209"/>
          </a:xfrm>
          <a:prstGeom prst="rect">
            <a:avLst/>
          </a:prstGeom>
          <a:noFill/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42750283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628800"/>
            <a:ext cx="8061643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Как спасти животных?</a:t>
            </a:r>
            <a:endParaRPr lang="ru-RU" sz="8800" b="0" cap="none" spc="0" dirty="0">
              <a:ln w="18415" cmpd="sng">
                <a:solidFill>
                  <a:sysClr val="windowText" lastClr="000000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845182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fs.znanio.ru/d5af0e/52/e3/20f07790aef71b199016046f044e22a9d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0648"/>
            <a:ext cx="7900081" cy="5935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41057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20506" y="5733256"/>
            <a:ext cx="63277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ln w="11430"/>
                <a:solidFill>
                  <a:srgbClr val="02241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ЖИВОТНЫЕ  ПОД ОХРАНОЙ</a:t>
            </a:r>
            <a:endParaRPr lang="ru-RU" sz="4000" dirty="0">
              <a:solidFill>
                <a:srgbClr val="022412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71800" y="332656"/>
            <a:ext cx="390741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0224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ЗАПОВЕДНИКИ</a:t>
            </a:r>
            <a:endParaRPr lang="ru-RU" sz="4400" b="1" dirty="0">
              <a:solidFill>
                <a:srgbClr val="02241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991756"/>
            <a:ext cx="828092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Это участки земли и водоёмы, где сохраняют, охраняют и изучают животных и растения, большинство из которых внесено в Красную книгу. </a:t>
            </a:r>
          </a:p>
          <a:p>
            <a:pPr algn="ctr"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65E30"/>
                </a:solidFill>
              </a:rPr>
              <a:t>Ученые подсчитали, что за нашу эру с лица Земли исчезло 106 видов крупных млекопитающих. </a:t>
            </a:r>
          </a:p>
          <a:p>
            <a:pPr algn="ctr"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65E30"/>
                </a:solidFill>
              </a:rPr>
              <a:t>   На Дальнем Востоке, например, сохранилось лишь несколько десятков тигров. </a:t>
            </a:r>
          </a:p>
          <a:p>
            <a:pPr algn="ctr"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65E30"/>
                </a:solidFill>
              </a:rPr>
              <a:t>В Южной Азии вымирают носороги. </a:t>
            </a:r>
          </a:p>
          <a:p>
            <a:pPr algn="ctr"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65E30"/>
                </a:solidFill>
              </a:rPr>
              <a:t>В Африке только в некоторых заповедниках сохранилось около сотни горных зебр. </a:t>
            </a:r>
          </a:p>
          <a:p>
            <a:pPr algn="ctr"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65E30"/>
                </a:solidFill>
              </a:rPr>
              <a:t>   На пути к вымиранию гренландский кит и некоторые другие морские млекопитающие. </a:t>
            </a:r>
          </a:p>
          <a:p>
            <a:pPr algn="ctr">
              <a:buFont typeface="Wingdings" pitchFamily="2" charset="2"/>
              <a:buChar char="Ø"/>
            </a:pPr>
            <a:endParaRPr lang="ru-RU" sz="2000" b="1" dirty="0">
              <a:solidFill>
                <a:srgbClr val="065E3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4789601"/>
            <a:ext cx="66247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65E30"/>
                </a:solidFill>
              </a:rPr>
              <a:t>В заповедниках животные не только защищены от истребления, там находят они благоприятные условия для жизни и размножения.</a:t>
            </a:r>
          </a:p>
        </p:txBody>
      </p:sp>
    </p:spTree>
    <p:extLst>
      <p:ext uri="{BB962C8B-B14F-4D97-AF65-F5344CB8AC3E}">
        <p14:creationId xmlns:p14="http://schemas.microsoft.com/office/powerpoint/2010/main" val="12810948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5805264"/>
            <a:ext cx="63277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n w="11430"/>
                <a:solidFill>
                  <a:srgbClr val="02241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ЖИВОТНЫЕ  ПОД ОХРАНОЙ</a:t>
            </a:r>
            <a:endParaRPr lang="ru-RU" sz="4000" dirty="0">
              <a:solidFill>
                <a:srgbClr val="022412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91680" y="332656"/>
            <a:ext cx="625844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0224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НАЦИОНАЛЬНЫЕ ПАРКИ</a:t>
            </a:r>
            <a:endParaRPr lang="ru-RU" sz="4400" b="1" dirty="0">
              <a:solidFill>
                <a:srgbClr val="02241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980728"/>
            <a:ext cx="806489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Это живописные места необыкновенной красоты, где можно путешествовать и отдыхать среди редкостных растений и животных.</a:t>
            </a:r>
            <a:r>
              <a:rPr lang="ru-RU" sz="2000" dirty="0" smtClean="0"/>
              <a:t> </a:t>
            </a:r>
            <a:r>
              <a:rPr lang="ru-RU" sz="2000" b="1" dirty="0" smtClean="0">
                <a:solidFill>
                  <a:srgbClr val="065E30"/>
                </a:solidFill>
              </a:rPr>
              <a:t>Первоочередной задачей национальных парков является охрана природных комплексов и объектов.</a:t>
            </a:r>
            <a:r>
              <a:rPr lang="ru-RU" sz="2000" b="1" dirty="0" smtClean="0"/>
              <a:t> </a:t>
            </a:r>
          </a:p>
          <a:p>
            <a:pPr algn="ctr"/>
            <a:r>
              <a:rPr lang="ru-RU" sz="2400" b="1" u="sng" dirty="0" smtClean="0">
                <a:solidFill>
                  <a:srgbClr val="065E30"/>
                </a:solidFill>
              </a:rPr>
              <a:t>Национальные парки России условно можно поделить на:</a:t>
            </a:r>
            <a:endParaRPr lang="ru-RU" sz="2400" b="1" dirty="0" smtClean="0">
              <a:solidFill>
                <a:srgbClr val="065E3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5157192"/>
            <a:ext cx="66247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65E30"/>
                </a:solidFill>
              </a:rPr>
              <a:t>В настоящее время в России насчитывается 40 национальных парков.</a:t>
            </a:r>
            <a:endParaRPr lang="ru-RU" sz="2000" b="1" dirty="0">
              <a:solidFill>
                <a:srgbClr val="065E3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31640" y="2852936"/>
            <a:ext cx="27363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65E30"/>
                </a:solidFill>
              </a:rPr>
              <a:t>парки, в которых сохранилась дикая нетронутая первозданная природа, уникальный рельеф, редкие виды животных и растений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716016" y="2780928"/>
            <a:ext cx="27363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65E30"/>
                </a:solidFill>
              </a:rPr>
              <a:t> парки, территории которых когда-то использовались человеком, но они сохранили много достопримечательностей и природных памятников.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187624" y="2780928"/>
            <a:ext cx="3024336" cy="22322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644008" y="2780928"/>
            <a:ext cx="2952328" cy="23042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06550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20506" y="5673442"/>
            <a:ext cx="63277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ln w="11430"/>
                <a:solidFill>
                  <a:srgbClr val="02241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ЖИВОТНЫЕ  ПОД ОХРАНОЙ</a:t>
            </a:r>
            <a:endParaRPr lang="ru-RU" sz="4000" dirty="0">
              <a:solidFill>
                <a:srgbClr val="022412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87824" y="332656"/>
            <a:ext cx="290175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0224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ЗООПАРКИ</a:t>
            </a:r>
            <a:endParaRPr lang="ru-RU" sz="4400" b="1" dirty="0">
              <a:solidFill>
                <a:srgbClr val="02241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976660"/>
            <a:ext cx="67687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 smtClean="0"/>
              <a:t>Зоологи́ческий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па́рк</a:t>
            </a:r>
            <a:r>
              <a:rPr lang="ru-RU" sz="2400" b="1" dirty="0" smtClean="0"/>
              <a:t> (зоопарк) — учреждение для содержания животных в неволе с целью их демонстрации, сохранения, воспроизводства и изучения, в том числе и научного. От зоосада отличается большей территорией и большим количеством животных.</a:t>
            </a:r>
            <a:endParaRPr lang="ru-RU" sz="2400" b="1" dirty="0"/>
          </a:p>
        </p:txBody>
      </p:sp>
      <p:pic>
        <p:nvPicPr>
          <p:cNvPr id="6" name="Picture 2" descr="http://www.aquamarine-family.com/wp-content/uploads/2015/02/zoo_main-1024x33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166070"/>
            <a:ext cx="7848872" cy="2639194"/>
          </a:xfrm>
          <a:prstGeom prst="rect">
            <a:avLst/>
          </a:prstGeom>
          <a:noFill/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6515982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urok.1sept.ru/articles/649173/presentation/3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88" t="7835" r="8817" b="7404"/>
          <a:stretch/>
        </p:blipFill>
        <p:spPr bwMode="auto">
          <a:xfrm>
            <a:off x="5508104" y="1662267"/>
            <a:ext cx="3061036" cy="4287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63688" y="404664"/>
            <a:ext cx="600151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4800" b="1" u="sng" dirty="0">
                <a:solidFill>
                  <a:srgbClr val="FF0000"/>
                </a:solidFill>
                <a:cs typeface="Arial" charset="0"/>
              </a:rPr>
              <a:t>Красная книга России</a:t>
            </a:r>
            <a:endParaRPr lang="ru-RU" sz="4800" u="sng" dirty="0"/>
          </a:p>
        </p:txBody>
      </p:sp>
      <p:sp>
        <p:nvSpPr>
          <p:cNvPr id="4" name="TextBox 3"/>
          <p:cNvSpPr txBox="1"/>
          <p:nvPr/>
        </p:nvSpPr>
        <p:spPr>
          <a:xfrm>
            <a:off x="476103" y="1772816"/>
            <a:ext cx="45365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rgbClr val="000000"/>
                </a:solidFill>
                <a:cs typeface="Arial" charset="0"/>
              </a:rPr>
              <a:t>Опубликована</a:t>
            </a:r>
            <a:r>
              <a:rPr lang="ru-RU" sz="20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2800" dirty="0">
                <a:solidFill>
                  <a:srgbClr val="000000"/>
                </a:solidFill>
                <a:cs typeface="Arial" charset="0"/>
              </a:rPr>
              <a:t>в 1983 г.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40607" y="2322458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altLang="ru-RU" sz="2800" b="1" u="sng" dirty="0">
                <a:solidFill>
                  <a:srgbClr val="BC0000"/>
                </a:solidFill>
                <a:cs typeface="Arial" charset="0"/>
              </a:rPr>
              <a:t>В нее было занесено</a:t>
            </a:r>
            <a:r>
              <a:rPr lang="ru-RU" altLang="ru-RU" sz="2800" dirty="0">
                <a:solidFill>
                  <a:srgbClr val="000000"/>
                </a:solidFill>
                <a:cs typeface="Arial" charset="0"/>
              </a:rPr>
              <a:t>  </a:t>
            </a:r>
          </a:p>
          <a:p>
            <a:pPr>
              <a:buFont typeface="Wingdings" pitchFamily="2" charset="2"/>
              <a:buChar char="Ø"/>
            </a:pPr>
            <a:r>
              <a:rPr lang="ru-RU" altLang="ru-RU" sz="2800" b="1" u="sng" dirty="0">
                <a:solidFill>
                  <a:srgbClr val="000000"/>
                </a:solidFill>
                <a:cs typeface="Arial" charset="0"/>
              </a:rPr>
              <a:t>65 </a:t>
            </a:r>
            <a:r>
              <a:rPr lang="ru-RU" altLang="ru-RU" sz="2800" dirty="0">
                <a:solidFill>
                  <a:srgbClr val="000000"/>
                </a:solidFill>
                <a:cs typeface="Arial" charset="0"/>
              </a:rPr>
              <a:t>видов млекопитающих,</a:t>
            </a:r>
          </a:p>
          <a:p>
            <a:pPr>
              <a:buFont typeface="Wingdings" pitchFamily="2" charset="2"/>
              <a:buChar char="Ø"/>
            </a:pPr>
            <a:r>
              <a:rPr lang="ru-RU" altLang="ru-RU" sz="2800" dirty="0">
                <a:solidFill>
                  <a:srgbClr val="000000"/>
                </a:solidFill>
                <a:cs typeface="Arial" charset="0"/>
              </a:rPr>
              <a:t> </a:t>
            </a:r>
            <a:r>
              <a:rPr lang="ru-RU" altLang="ru-RU" sz="2800" b="1" u="sng" dirty="0">
                <a:solidFill>
                  <a:srgbClr val="000000"/>
                </a:solidFill>
                <a:cs typeface="Arial" charset="0"/>
              </a:rPr>
              <a:t>107 </a:t>
            </a:r>
            <a:r>
              <a:rPr lang="ru-RU" altLang="ru-RU" sz="2800" dirty="0">
                <a:solidFill>
                  <a:srgbClr val="000000"/>
                </a:solidFill>
                <a:cs typeface="Arial" charset="0"/>
              </a:rPr>
              <a:t>видов птиц,  </a:t>
            </a:r>
          </a:p>
          <a:p>
            <a:pPr>
              <a:buFont typeface="Wingdings" pitchFamily="2" charset="2"/>
              <a:buChar char="Ø"/>
            </a:pPr>
            <a:r>
              <a:rPr lang="ru-RU" altLang="ru-RU" sz="2800" b="1" u="sng" dirty="0">
                <a:solidFill>
                  <a:srgbClr val="000000"/>
                </a:solidFill>
                <a:cs typeface="Arial" charset="0"/>
              </a:rPr>
              <a:t>11 </a:t>
            </a:r>
            <a:r>
              <a:rPr lang="ru-RU" altLang="ru-RU" sz="2800" dirty="0">
                <a:solidFill>
                  <a:srgbClr val="000000"/>
                </a:solidFill>
                <a:cs typeface="Arial" charset="0"/>
              </a:rPr>
              <a:t>видов рептилий, </a:t>
            </a:r>
          </a:p>
          <a:p>
            <a:pPr>
              <a:buFont typeface="Wingdings" pitchFamily="2" charset="2"/>
              <a:buChar char="Ø"/>
            </a:pPr>
            <a:r>
              <a:rPr lang="ru-RU" altLang="ru-RU" sz="2800" b="1" u="sng" dirty="0">
                <a:solidFill>
                  <a:srgbClr val="000000"/>
                </a:solidFill>
                <a:cs typeface="Arial" charset="0"/>
              </a:rPr>
              <a:t>4</a:t>
            </a:r>
            <a:r>
              <a:rPr lang="ru-RU" altLang="ru-RU" sz="2800" dirty="0">
                <a:solidFill>
                  <a:srgbClr val="000000"/>
                </a:solidFill>
                <a:cs typeface="Arial" charset="0"/>
              </a:rPr>
              <a:t> вида амфибий,  </a:t>
            </a:r>
          </a:p>
          <a:p>
            <a:pPr>
              <a:buFont typeface="Wingdings" pitchFamily="2" charset="2"/>
              <a:buChar char="Ø"/>
            </a:pPr>
            <a:r>
              <a:rPr lang="ru-RU" altLang="ru-RU" sz="2800" b="1" u="sng" dirty="0">
                <a:solidFill>
                  <a:srgbClr val="000000"/>
                </a:solidFill>
                <a:cs typeface="Arial" charset="0"/>
              </a:rPr>
              <a:t>9</a:t>
            </a:r>
            <a:r>
              <a:rPr lang="ru-RU" altLang="ru-RU" sz="2800" dirty="0">
                <a:solidFill>
                  <a:srgbClr val="000000"/>
                </a:solidFill>
                <a:cs typeface="Arial" charset="0"/>
              </a:rPr>
              <a:t> видов рыб, </a:t>
            </a:r>
          </a:p>
          <a:p>
            <a:pPr>
              <a:buFont typeface="Wingdings" pitchFamily="2" charset="2"/>
              <a:buChar char="Ø"/>
            </a:pPr>
            <a:r>
              <a:rPr lang="ru-RU" altLang="ru-RU" sz="2800" b="1" u="sng" dirty="0">
                <a:solidFill>
                  <a:srgbClr val="000000"/>
                </a:solidFill>
                <a:cs typeface="Arial" charset="0"/>
              </a:rPr>
              <a:t>15 </a:t>
            </a:r>
            <a:r>
              <a:rPr lang="ru-RU" altLang="ru-RU" sz="2800" dirty="0">
                <a:solidFill>
                  <a:srgbClr val="000000"/>
                </a:solidFill>
                <a:cs typeface="Arial" charset="0"/>
              </a:rPr>
              <a:t>видов моллюсков </a:t>
            </a:r>
          </a:p>
          <a:p>
            <a:pPr>
              <a:buFont typeface="Wingdings" pitchFamily="2" charset="2"/>
              <a:buChar char="Ø"/>
            </a:pPr>
            <a:r>
              <a:rPr lang="ru-RU" altLang="ru-RU" sz="2800" dirty="0">
                <a:solidFill>
                  <a:srgbClr val="000000"/>
                </a:solidFill>
                <a:cs typeface="Arial" charset="0"/>
              </a:rPr>
              <a:t> </a:t>
            </a:r>
            <a:r>
              <a:rPr lang="ru-RU" altLang="ru-RU" sz="2800" b="1" u="sng" dirty="0">
                <a:solidFill>
                  <a:srgbClr val="000000"/>
                </a:solidFill>
                <a:cs typeface="Arial" charset="0"/>
              </a:rPr>
              <a:t>34</a:t>
            </a:r>
            <a:r>
              <a:rPr lang="ru-RU" altLang="ru-RU" sz="2800" dirty="0">
                <a:solidFill>
                  <a:srgbClr val="000000"/>
                </a:solidFill>
                <a:cs typeface="Arial" charset="0"/>
              </a:rPr>
              <a:t> вида насекомых.</a:t>
            </a:r>
          </a:p>
        </p:txBody>
      </p:sp>
    </p:spTree>
    <p:extLst>
      <p:ext uri="{BB962C8B-B14F-4D97-AF65-F5344CB8AC3E}">
        <p14:creationId xmlns:p14="http://schemas.microsoft.com/office/powerpoint/2010/main" val="2980249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611560" y="214313"/>
            <a:ext cx="8143875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3200" b="1" u="sng" smtClean="0">
                <a:cs typeface="Arial" charset="0"/>
              </a:rPr>
              <a:t>Для удобства пользования, </a:t>
            </a:r>
            <a:br>
              <a:rPr lang="ru-RU" altLang="ru-RU" sz="3200" b="1" u="sng" smtClean="0">
                <a:cs typeface="Arial" charset="0"/>
              </a:rPr>
            </a:br>
            <a:r>
              <a:rPr lang="ru-RU" altLang="ru-RU" sz="3200" b="1" u="sng" smtClean="0">
                <a:cs typeface="Arial" charset="0"/>
              </a:rPr>
              <a:t>страницы у книги цветные:</a:t>
            </a:r>
            <a:endParaRPr lang="ru-RU" altLang="ru-RU" sz="3200" b="1" u="sng" dirty="0" smtClean="0">
              <a:cs typeface="Arial" charset="0"/>
            </a:endParaRPr>
          </a:p>
        </p:txBody>
      </p:sp>
      <p:sp>
        <p:nvSpPr>
          <p:cNvPr id="4" name="Загнутый угол 3"/>
          <p:cNvSpPr/>
          <p:nvPr/>
        </p:nvSpPr>
        <p:spPr>
          <a:xfrm>
            <a:off x="467544" y="1347912"/>
            <a:ext cx="1368152" cy="1800200"/>
          </a:xfrm>
          <a:prstGeom prst="foldedCorner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нутый угол 4"/>
          <p:cNvSpPr/>
          <p:nvPr/>
        </p:nvSpPr>
        <p:spPr>
          <a:xfrm>
            <a:off x="2627784" y="2037147"/>
            <a:ext cx="1368152" cy="1800200"/>
          </a:xfrm>
          <a:prstGeom prst="foldedCorner">
            <a:avLst/>
          </a:prstGeom>
          <a:ln>
            <a:solidFill>
              <a:srgbClr val="FF0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нутый угол 5"/>
          <p:cNvSpPr/>
          <p:nvPr/>
        </p:nvSpPr>
        <p:spPr>
          <a:xfrm>
            <a:off x="4683497" y="2248012"/>
            <a:ext cx="1368152" cy="1800200"/>
          </a:xfrm>
          <a:prstGeom prst="foldedCorner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нутый угол 6"/>
          <p:cNvSpPr/>
          <p:nvPr/>
        </p:nvSpPr>
        <p:spPr>
          <a:xfrm>
            <a:off x="1800549" y="4105466"/>
            <a:ext cx="1368152" cy="1800200"/>
          </a:xfrm>
          <a:prstGeom prst="foldedCorner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нутый угол 7"/>
          <p:cNvSpPr/>
          <p:nvPr/>
        </p:nvSpPr>
        <p:spPr>
          <a:xfrm>
            <a:off x="4355976" y="4601609"/>
            <a:ext cx="1368152" cy="1800200"/>
          </a:xfrm>
          <a:prstGeom prst="foldedCorner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нутый угол 8"/>
          <p:cNvSpPr/>
          <p:nvPr/>
        </p:nvSpPr>
        <p:spPr>
          <a:xfrm>
            <a:off x="6669879" y="2958904"/>
            <a:ext cx="1368152" cy="1800200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https://sun6-22.userapi.com/s/v1/ig2/YK2WP4l0QtMPjHjIv1riNjK38MRMJm_3I3JAHLTmhXnn0bPrs-_KnO2lfv1dfZwPQje646CeByHp8l8FD6mS2OIe.jpg?size=1000x1000&amp;quality=95&amp;crop=0,0,1000,1000&amp;ava=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87400" y1="45000" x2="15300" y2="62000"/>
                        <a14:foregroundMark x1="20600" y1="22700" x2="69800" y2="76100"/>
                        <a14:foregroundMark x1="62800" y1="35000" x2="67500" y2="56700"/>
                        <a14:foregroundMark x1="79200" y1="41500" x2="82100" y2="67900"/>
                        <a14:foregroundMark x1="81000" y1="67900" x2="58700" y2="70800"/>
                        <a14:foregroundMark x1="69800" y1="32700" x2="71000" y2="60800"/>
                        <a14:foregroundMark x1="72700" y1="32700" x2="44000" y2="40300"/>
                        <a14:foregroundMark x1="81500" y1="36200" x2="46400" y2="29200"/>
                        <a14:foregroundMark x1="27000" y1="31500" x2="39300" y2="64900"/>
                        <a14:foregroundMark x1="39900" y1="38600" x2="28800" y2="27400"/>
                        <a14:foregroundMark x1="20000" y1="40300" x2="15900" y2="69600"/>
                        <a14:foregroundMark x1="25300" y1="69000" x2="42900" y2="69000"/>
                        <a14:foregroundMark x1="18200" y1="36200" x2="18200" y2="433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292" y="476672"/>
            <a:ext cx="1642233" cy="1642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32036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2492896"/>
            <a:ext cx="82626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6000" b="1" dirty="0" smtClean="0"/>
              <a:t>Редкие виды животных</a:t>
            </a:r>
          </a:p>
          <a:p>
            <a:pPr algn="ctr">
              <a:spcBef>
                <a:spcPct val="50000"/>
              </a:spcBef>
            </a:pPr>
            <a:r>
              <a:rPr lang="ru-RU" altLang="ru-RU" sz="2400" b="1" dirty="0" smtClean="0"/>
              <a:t>(их численность всегда </a:t>
            </a:r>
            <a:r>
              <a:rPr lang="ru-RU" altLang="ru-RU" sz="2400" b="1" dirty="0"/>
              <a:t>была </a:t>
            </a:r>
            <a:r>
              <a:rPr lang="ru-RU" altLang="ru-RU" sz="2400" b="1" dirty="0" smtClean="0"/>
              <a:t>невелика</a:t>
            </a:r>
            <a:r>
              <a:rPr lang="ru-RU" altLang="ru-RU" sz="2400" b="1" dirty="0"/>
              <a:t>)</a:t>
            </a:r>
            <a:endParaRPr lang="ru-RU" alt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7651725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6697" y="404664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Arial" charset="0"/>
              </a:rPr>
              <a:t>Белый</a:t>
            </a:r>
            <a:r>
              <a:rPr lang="ru-RU" sz="3200" b="1" dirty="0">
                <a:latin typeface="Arial" charset="0"/>
              </a:rPr>
              <a:t> медведь</a:t>
            </a:r>
            <a:endParaRPr lang="ru-RU" sz="3200" b="1" dirty="0">
              <a:latin typeface="Arial" charset="0"/>
            </a:endParaRPr>
          </a:p>
        </p:txBody>
      </p:sp>
      <p:pic>
        <p:nvPicPr>
          <p:cNvPr id="4098" name="Picture 2" descr="https://nypost.com/wp-content/uploads/sites/2/2014/12/david_jenkins_polar_bear_pics-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954" y="989438"/>
            <a:ext cx="3968030" cy="264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doktorpant.ru/upload/medialibrary/276/ckd1b3xu0yza8d4mczbe0oi3eq8bazf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789040"/>
            <a:ext cx="3091755" cy="287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59954" y="5398579"/>
            <a:ext cx="52565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Arial" charset="0"/>
              </a:rPr>
              <a:t>Пятнистый олень</a:t>
            </a:r>
            <a:endParaRPr lang="ru-RU" sz="3200" b="1" dirty="0">
              <a:latin typeface="Arial" charset="0"/>
            </a:endParaRPr>
          </a:p>
        </p:txBody>
      </p:sp>
      <p:pic>
        <p:nvPicPr>
          <p:cNvPr id="8" name="Picture 4" descr="https://potokmedia.ru/wp-content/uploads/2021/01/utkonos-scaled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0752" y="476672"/>
            <a:ext cx="3753176" cy="2504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518720" y="3064604"/>
            <a:ext cx="215523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Arial" charset="0"/>
              </a:rPr>
              <a:t>Утконос</a:t>
            </a:r>
            <a:endParaRPr lang="ru-RU" sz="32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71714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772816"/>
            <a:ext cx="770485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6600" b="1" dirty="0"/>
              <a:t>Животные, которые до сих пор мало изучены! </a:t>
            </a:r>
            <a:endParaRPr lang="ru-RU" altLang="ru-RU" sz="6600" b="1" dirty="0"/>
          </a:p>
        </p:txBody>
      </p:sp>
    </p:spTree>
    <p:extLst>
      <p:ext uri="{BB962C8B-B14F-4D97-AF65-F5344CB8AC3E}">
        <p14:creationId xmlns:p14="http://schemas.microsoft.com/office/powerpoint/2010/main" val="17157637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3357563"/>
            <a:ext cx="1908175" cy="428625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ru-RU" altLang="ru-RU" b="1" dirty="0" smtClean="0"/>
              <a:t>Гепард</a:t>
            </a:r>
          </a:p>
        </p:txBody>
      </p:sp>
      <p:pic>
        <p:nvPicPr>
          <p:cNvPr id="19459" name="Picture 5" descr="КРАСНАЯ КНИГА (семейство гепардов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4025900" cy="301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Rectangle 6"/>
          <p:cNvSpPr>
            <a:spLocks noChangeArrowheads="1"/>
          </p:cNvSpPr>
          <p:nvPr/>
        </p:nvSpPr>
        <p:spPr bwMode="auto">
          <a:xfrm>
            <a:off x="6372225" y="3716338"/>
            <a:ext cx="2865438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/>
              <a:t>краснозобая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/>
              <a:t>казарка</a:t>
            </a:r>
          </a:p>
        </p:txBody>
      </p:sp>
      <p:pic>
        <p:nvPicPr>
          <p:cNvPr id="19461" name="Picture 8" descr="Картинка 5 из 1330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188913"/>
            <a:ext cx="3432175" cy="2697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Rectangle 9"/>
          <p:cNvSpPr>
            <a:spLocks noChangeArrowheads="1"/>
          </p:cNvSpPr>
          <p:nvPr/>
        </p:nvSpPr>
        <p:spPr bwMode="auto">
          <a:xfrm>
            <a:off x="1428750" y="6273800"/>
            <a:ext cx="56451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/>
              <a:t>высоколобый бутылконос</a:t>
            </a:r>
          </a:p>
        </p:txBody>
      </p:sp>
      <p:pic>
        <p:nvPicPr>
          <p:cNvPr id="19463" name="Picture 11" descr="Зверь, берегись! Человек идет">
            <a:hlinkClick r:id="rId5" tooltip="Оригинальный размер изображения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2997200"/>
            <a:ext cx="4319587" cy="324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439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929188" y="2781300"/>
            <a:ext cx="1947862" cy="3619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3600" b="1" smtClean="0"/>
              <a:t>лук косой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92500" y="333375"/>
            <a:ext cx="2651125" cy="6667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b="1" smtClean="0"/>
              <a:t>жук олень</a:t>
            </a:r>
          </a:p>
        </p:txBody>
      </p:sp>
      <p:pic>
        <p:nvPicPr>
          <p:cNvPr id="20484" name="Picture 5" descr="Картинка 9 из 333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3121025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5" name="Rectangle 6"/>
          <p:cNvSpPr>
            <a:spLocks noChangeArrowheads="1"/>
          </p:cNvSpPr>
          <p:nvPr/>
        </p:nvSpPr>
        <p:spPr bwMode="auto">
          <a:xfrm>
            <a:off x="6429375" y="6143625"/>
            <a:ext cx="215423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/>
              <a:t>Вырезуб</a:t>
            </a:r>
            <a:r>
              <a:rPr lang="ru-RU" altLang="ru-RU" sz="3600"/>
              <a:t> </a:t>
            </a:r>
          </a:p>
        </p:txBody>
      </p:sp>
      <p:pic>
        <p:nvPicPr>
          <p:cNvPr id="20486" name="Picture 8" descr="Картинка 1 из 477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3716338"/>
            <a:ext cx="3205163" cy="239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7" name="Rectangle 9"/>
          <p:cNvSpPr>
            <a:spLocks noChangeArrowheads="1"/>
          </p:cNvSpPr>
          <p:nvPr/>
        </p:nvSpPr>
        <p:spPr bwMode="auto">
          <a:xfrm>
            <a:off x="357188" y="5072063"/>
            <a:ext cx="209550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/>
              <a:t>Астрагал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/>
              <a:t>сходный</a:t>
            </a:r>
            <a:r>
              <a:rPr lang="ru-RU" altLang="ru-RU"/>
              <a:t> </a:t>
            </a:r>
          </a:p>
        </p:txBody>
      </p:sp>
      <p:pic>
        <p:nvPicPr>
          <p:cNvPr id="20488" name="Picture 11" descr="Картинка 1 из 35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3213100"/>
            <a:ext cx="2733675" cy="331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Picture 13" descr="File050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188913"/>
            <a:ext cx="1981200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4229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392</Words>
  <Application>Microsoft Office PowerPoint</Application>
  <PresentationFormat>Экран (4:3)</PresentationFormat>
  <Paragraphs>88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лук косой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примула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Юлия Евстефеева</dc:creator>
  <cp:lastModifiedBy>Юлия Евстефеева</cp:lastModifiedBy>
  <cp:revision>5</cp:revision>
  <dcterms:created xsi:type="dcterms:W3CDTF">2024-01-08T15:42:44Z</dcterms:created>
  <dcterms:modified xsi:type="dcterms:W3CDTF">2024-01-08T16:32:00Z</dcterms:modified>
</cp:coreProperties>
</file>