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8" r:id="rId8"/>
    <p:sldId id="269" r:id="rId9"/>
    <p:sldId id="270" r:id="rId10"/>
    <p:sldId id="271" r:id="rId11"/>
    <p:sldId id="262" r:id="rId12"/>
    <p:sldId id="263" r:id="rId13"/>
    <p:sldId id="264" r:id="rId14"/>
    <p:sldId id="267" r:id="rId15"/>
    <p:sldId id="266" r:id="rId16"/>
    <p:sldId id="272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1446" y="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16851DB-FF91-446B-A93B-FE242684B4CF}" type="doc">
      <dgm:prSet loTypeId="urn:microsoft.com/office/officeart/2005/8/layout/vList2" loCatId="list" qsTypeId="urn:microsoft.com/office/officeart/2005/8/quickstyle/simple1" qsCatId="simple" csTypeId="urn:microsoft.com/office/officeart/2005/8/colors/accent0_1" csCatId="mainScheme"/>
      <dgm:spPr/>
      <dgm:t>
        <a:bodyPr/>
        <a:lstStyle/>
        <a:p>
          <a:endParaRPr lang="ru-RU"/>
        </a:p>
      </dgm:t>
    </dgm:pt>
    <dgm:pt modelId="{17DC5EF6-59CC-4F14-93C0-FD4CBF1CE5F1}">
      <dgm:prSet/>
      <dgm:spPr/>
      <dgm:t>
        <a:bodyPr/>
        <a:lstStyle/>
        <a:p>
          <a:pPr rtl="0"/>
          <a:r>
            <a:rPr lang="ru-RU" b="1" dirty="0"/>
            <a:t>Счёт на пальцах Способ быстрого умножения чисел в пределах первого десятка на 9.   Допустим, нам нужно умножить 7 на 9. Повернём руки ладонями к себе и загнём седьмой палец (начиная считать от большого пальца слева). Число пальцев слева от загнутого будет равно десяткам, а справа - единицам искомого произведения.</a:t>
          </a:r>
          <a:endParaRPr lang="ru-RU" dirty="0"/>
        </a:p>
      </dgm:t>
    </dgm:pt>
    <dgm:pt modelId="{93F4201F-F888-4CFF-95AD-12F96956286A}" type="parTrans" cxnId="{2D804C64-9621-4DB0-8098-9CA4700E7119}">
      <dgm:prSet/>
      <dgm:spPr/>
      <dgm:t>
        <a:bodyPr/>
        <a:lstStyle/>
        <a:p>
          <a:endParaRPr lang="ru-RU"/>
        </a:p>
      </dgm:t>
    </dgm:pt>
    <dgm:pt modelId="{91CC4D71-70D1-450C-AA8B-8F6BC112C99E}" type="sibTrans" cxnId="{2D804C64-9621-4DB0-8098-9CA4700E7119}">
      <dgm:prSet/>
      <dgm:spPr/>
      <dgm:t>
        <a:bodyPr/>
        <a:lstStyle/>
        <a:p>
          <a:endParaRPr lang="ru-RU"/>
        </a:p>
      </dgm:t>
    </dgm:pt>
    <dgm:pt modelId="{916638A0-5C01-4A01-86DF-3318688E9FE8}" type="pres">
      <dgm:prSet presAssocID="{F16851DB-FF91-446B-A93B-FE242684B4CF}" presName="linear" presStyleCnt="0">
        <dgm:presLayoutVars>
          <dgm:animLvl val="lvl"/>
          <dgm:resizeHandles val="exact"/>
        </dgm:presLayoutVars>
      </dgm:prSet>
      <dgm:spPr/>
    </dgm:pt>
    <dgm:pt modelId="{3B3B4FD5-5598-46BC-8457-9EBE86DAF113}" type="pres">
      <dgm:prSet presAssocID="{17DC5EF6-59CC-4F14-93C0-FD4CBF1CE5F1}" presName="parentText" presStyleLbl="node1" presStyleIdx="0" presStyleCnt="1" custLinFactNeighborX="993" custLinFactNeighborY="-4811">
        <dgm:presLayoutVars>
          <dgm:chMax val="0"/>
          <dgm:bulletEnabled val="1"/>
        </dgm:presLayoutVars>
      </dgm:prSet>
      <dgm:spPr/>
    </dgm:pt>
  </dgm:ptLst>
  <dgm:cxnLst>
    <dgm:cxn modelId="{2D804C64-9621-4DB0-8098-9CA4700E7119}" srcId="{F16851DB-FF91-446B-A93B-FE242684B4CF}" destId="{17DC5EF6-59CC-4F14-93C0-FD4CBF1CE5F1}" srcOrd="0" destOrd="0" parTransId="{93F4201F-F888-4CFF-95AD-12F96956286A}" sibTransId="{91CC4D71-70D1-450C-AA8B-8F6BC112C99E}"/>
    <dgm:cxn modelId="{C4ADF1C9-2E74-4A5B-B31E-65D9E2787A37}" type="presOf" srcId="{17DC5EF6-59CC-4F14-93C0-FD4CBF1CE5F1}" destId="{3B3B4FD5-5598-46BC-8457-9EBE86DAF113}" srcOrd="0" destOrd="0" presId="urn:microsoft.com/office/officeart/2005/8/layout/vList2"/>
    <dgm:cxn modelId="{E56389FD-52B8-44D9-A9CE-16AA8F278E94}" type="presOf" srcId="{F16851DB-FF91-446B-A93B-FE242684B4CF}" destId="{916638A0-5C01-4A01-86DF-3318688E9FE8}" srcOrd="0" destOrd="0" presId="urn:microsoft.com/office/officeart/2005/8/layout/vList2"/>
    <dgm:cxn modelId="{06B6298E-A2D0-4D35-97D6-EF5FF1439D19}" type="presParOf" srcId="{916638A0-5C01-4A01-86DF-3318688E9FE8}" destId="{3B3B4FD5-5598-46BC-8457-9EBE86DAF113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6803C11-56E1-473B-8D1C-A2174648D8F2}" type="doc">
      <dgm:prSet loTypeId="urn:microsoft.com/office/officeart/2005/8/layout/vList2" loCatId="list" qsTypeId="urn:microsoft.com/office/officeart/2005/8/quickstyle/simple1" qsCatId="simple" csTypeId="urn:microsoft.com/office/officeart/2005/8/colors/accent0_1" csCatId="mainScheme" phldr="1"/>
      <dgm:spPr/>
      <dgm:t>
        <a:bodyPr/>
        <a:lstStyle/>
        <a:p>
          <a:endParaRPr lang="ru-RU"/>
        </a:p>
      </dgm:t>
    </dgm:pt>
    <dgm:pt modelId="{24F7471E-DFCC-4803-97D2-D9A298C8A5B8}">
      <dgm:prSet custT="1"/>
      <dgm:spPr/>
      <dgm:t>
        <a:bodyPr/>
        <a:lstStyle/>
        <a:p>
          <a:pPr algn="ctr" rtl="0"/>
          <a:r>
            <a:rPr lang="ru-RU" sz="2800" b="1" dirty="0"/>
            <a:t>Умножение чисел от 10 до 20</a:t>
          </a:r>
        </a:p>
        <a:p>
          <a:pPr algn="l" rtl="0"/>
          <a:r>
            <a:rPr lang="ru-RU" sz="2800" dirty="0"/>
            <a:t>Можно очень просто умножать такие числа. К одному из чисел надо прибавить количество единиц другого, умножить на 10 и прибавить произведение единиц чисел. </a:t>
          </a:r>
        </a:p>
        <a:p>
          <a:pPr algn="l" rtl="0"/>
          <a:r>
            <a:rPr lang="ru-RU" sz="2800" i="1" dirty="0"/>
            <a:t>Пример 1. </a:t>
          </a:r>
        </a:p>
        <a:p>
          <a:pPr algn="l" rtl="0"/>
          <a:r>
            <a:rPr lang="ru-RU" sz="2800" dirty="0"/>
            <a:t>16∙18=(16+8) ∙ 10+6 ∙ 8=288</a:t>
          </a:r>
        </a:p>
        <a:p>
          <a:pPr algn="l" rtl="0"/>
          <a:r>
            <a:rPr lang="ru-RU" sz="2800" i="1" dirty="0"/>
            <a:t>Пример 2. </a:t>
          </a:r>
        </a:p>
        <a:p>
          <a:pPr algn="l" rtl="0"/>
          <a:r>
            <a:rPr lang="ru-RU" sz="2800" dirty="0"/>
            <a:t>17 ∙ 17=(17+7) ∙ 10+7 ∙ 7=289.</a:t>
          </a:r>
        </a:p>
      </dgm:t>
    </dgm:pt>
    <dgm:pt modelId="{DDF75BCC-F5F1-4053-99A7-504E06A3BEBF}" type="parTrans" cxnId="{4918CFE3-42DA-404E-A208-BE61A9F2D7EF}">
      <dgm:prSet/>
      <dgm:spPr/>
      <dgm:t>
        <a:bodyPr/>
        <a:lstStyle/>
        <a:p>
          <a:endParaRPr lang="ru-RU"/>
        </a:p>
      </dgm:t>
    </dgm:pt>
    <dgm:pt modelId="{DA9338C9-150C-4E88-9BDA-FE3FBF8E7ED2}" type="sibTrans" cxnId="{4918CFE3-42DA-404E-A208-BE61A9F2D7EF}">
      <dgm:prSet/>
      <dgm:spPr/>
      <dgm:t>
        <a:bodyPr/>
        <a:lstStyle/>
        <a:p>
          <a:endParaRPr lang="ru-RU"/>
        </a:p>
      </dgm:t>
    </dgm:pt>
    <dgm:pt modelId="{68F0B70C-7419-4B46-B085-8901FF127A8D}" type="pres">
      <dgm:prSet presAssocID="{46803C11-56E1-473B-8D1C-A2174648D8F2}" presName="linear" presStyleCnt="0">
        <dgm:presLayoutVars>
          <dgm:animLvl val="lvl"/>
          <dgm:resizeHandles val="exact"/>
        </dgm:presLayoutVars>
      </dgm:prSet>
      <dgm:spPr/>
    </dgm:pt>
    <dgm:pt modelId="{405C24BA-BA35-4E8F-8ED4-01473122DEEB}" type="pres">
      <dgm:prSet presAssocID="{24F7471E-DFCC-4803-97D2-D9A298C8A5B8}" presName="parentText" presStyleLbl="node1" presStyleIdx="0" presStyleCnt="1" custScaleY="100023" custLinFactNeighborX="-1942" custLinFactNeighborY="-445">
        <dgm:presLayoutVars>
          <dgm:chMax val="0"/>
          <dgm:bulletEnabled val="1"/>
        </dgm:presLayoutVars>
      </dgm:prSet>
      <dgm:spPr/>
    </dgm:pt>
  </dgm:ptLst>
  <dgm:cxnLst>
    <dgm:cxn modelId="{AE0EC59C-8D66-4F88-995B-D90D45931DEC}" type="presOf" srcId="{46803C11-56E1-473B-8D1C-A2174648D8F2}" destId="{68F0B70C-7419-4B46-B085-8901FF127A8D}" srcOrd="0" destOrd="0" presId="urn:microsoft.com/office/officeart/2005/8/layout/vList2"/>
    <dgm:cxn modelId="{E01D50C5-00B1-470B-A536-36F34417F14D}" type="presOf" srcId="{24F7471E-DFCC-4803-97D2-D9A298C8A5B8}" destId="{405C24BA-BA35-4E8F-8ED4-01473122DEEB}" srcOrd="0" destOrd="0" presId="urn:microsoft.com/office/officeart/2005/8/layout/vList2"/>
    <dgm:cxn modelId="{4918CFE3-42DA-404E-A208-BE61A9F2D7EF}" srcId="{46803C11-56E1-473B-8D1C-A2174648D8F2}" destId="{24F7471E-DFCC-4803-97D2-D9A298C8A5B8}" srcOrd="0" destOrd="0" parTransId="{DDF75BCC-F5F1-4053-99A7-504E06A3BEBF}" sibTransId="{DA9338C9-150C-4E88-9BDA-FE3FBF8E7ED2}"/>
    <dgm:cxn modelId="{9D725DA0-84AA-429E-A35C-1DFC966606D2}" type="presParOf" srcId="{68F0B70C-7419-4B46-B085-8901FF127A8D}" destId="{405C24BA-BA35-4E8F-8ED4-01473122DEEB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812BB1D3-0FA6-49BB-98FA-76CA3C71ED84}" type="doc">
      <dgm:prSet loTypeId="urn:microsoft.com/office/officeart/2005/8/layout/vList2" loCatId="list" qsTypeId="urn:microsoft.com/office/officeart/2005/8/quickstyle/simple1" qsCatId="simple" csTypeId="urn:microsoft.com/office/officeart/2005/8/colors/accent0_1" csCatId="mainScheme" phldr="1"/>
      <dgm:spPr/>
      <dgm:t>
        <a:bodyPr/>
        <a:lstStyle/>
        <a:p>
          <a:endParaRPr lang="ru-RU"/>
        </a:p>
      </dgm:t>
    </dgm:pt>
    <dgm:pt modelId="{DF19048C-0DB5-49ED-8243-4A999E1F1E98}">
      <dgm:prSet custT="1"/>
      <dgm:spPr/>
      <dgm:t>
        <a:bodyPr/>
        <a:lstStyle/>
        <a:p>
          <a:pPr algn="ctr" rtl="0"/>
          <a:r>
            <a:rPr lang="ru-RU" sz="3200" b="1" dirty="0"/>
            <a:t>Задание: </a:t>
          </a:r>
        </a:p>
        <a:p>
          <a:pPr algn="ctr" rtl="0"/>
          <a:r>
            <a:rPr lang="ru-RU" sz="2800" dirty="0"/>
            <a:t>Умножить : </a:t>
          </a:r>
        </a:p>
        <a:p>
          <a:pPr algn="ctr" rtl="0"/>
          <a:r>
            <a:rPr lang="ru-RU" sz="2800" dirty="0"/>
            <a:t>19*13</a:t>
          </a:r>
        </a:p>
        <a:p>
          <a:pPr algn="ctr" rtl="0"/>
          <a:r>
            <a:rPr lang="ru-RU" sz="2800" dirty="0"/>
            <a:t>14*17</a:t>
          </a:r>
        </a:p>
        <a:p>
          <a:pPr algn="ctr" rtl="0"/>
          <a:endParaRPr lang="ru-RU" sz="1900" dirty="0"/>
        </a:p>
        <a:p>
          <a:pPr algn="ctr" rtl="0"/>
          <a:endParaRPr lang="ru-RU" sz="1900" dirty="0"/>
        </a:p>
      </dgm:t>
    </dgm:pt>
    <dgm:pt modelId="{B11CF736-6A15-40E4-9E57-D184BCFE3A0E}" type="parTrans" cxnId="{7ED94374-A229-4507-8AEC-F88503DF5580}">
      <dgm:prSet/>
      <dgm:spPr/>
      <dgm:t>
        <a:bodyPr/>
        <a:lstStyle/>
        <a:p>
          <a:endParaRPr lang="ru-RU"/>
        </a:p>
      </dgm:t>
    </dgm:pt>
    <dgm:pt modelId="{75BC0E96-73F0-4F5D-AE9D-69DBA80CB486}" type="sibTrans" cxnId="{7ED94374-A229-4507-8AEC-F88503DF5580}">
      <dgm:prSet/>
      <dgm:spPr/>
      <dgm:t>
        <a:bodyPr/>
        <a:lstStyle/>
        <a:p>
          <a:endParaRPr lang="ru-RU"/>
        </a:p>
      </dgm:t>
    </dgm:pt>
    <dgm:pt modelId="{38416D20-F523-4D5C-B8A3-CDF2D5CD367C}" type="pres">
      <dgm:prSet presAssocID="{812BB1D3-0FA6-49BB-98FA-76CA3C71ED84}" presName="linear" presStyleCnt="0">
        <dgm:presLayoutVars>
          <dgm:animLvl val="lvl"/>
          <dgm:resizeHandles val="exact"/>
        </dgm:presLayoutVars>
      </dgm:prSet>
      <dgm:spPr/>
    </dgm:pt>
    <dgm:pt modelId="{8A03E133-47D6-4EAB-A769-688F2BAEDE23}" type="pres">
      <dgm:prSet presAssocID="{DF19048C-0DB5-49ED-8243-4A999E1F1E98}" presName="parentText" presStyleLbl="node1" presStyleIdx="0" presStyleCnt="1" custScaleY="242536" custLinFactNeighborX="-4000" custLinFactNeighborY="-3731">
        <dgm:presLayoutVars>
          <dgm:chMax val="0"/>
          <dgm:bulletEnabled val="1"/>
        </dgm:presLayoutVars>
      </dgm:prSet>
      <dgm:spPr/>
    </dgm:pt>
  </dgm:ptLst>
  <dgm:cxnLst>
    <dgm:cxn modelId="{DBB0831E-449F-460C-87C0-1D9851B4E6CD}" type="presOf" srcId="{DF19048C-0DB5-49ED-8243-4A999E1F1E98}" destId="{8A03E133-47D6-4EAB-A769-688F2BAEDE23}" srcOrd="0" destOrd="0" presId="urn:microsoft.com/office/officeart/2005/8/layout/vList2"/>
    <dgm:cxn modelId="{7ED94374-A229-4507-8AEC-F88503DF5580}" srcId="{812BB1D3-0FA6-49BB-98FA-76CA3C71ED84}" destId="{DF19048C-0DB5-49ED-8243-4A999E1F1E98}" srcOrd="0" destOrd="0" parTransId="{B11CF736-6A15-40E4-9E57-D184BCFE3A0E}" sibTransId="{75BC0E96-73F0-4F5D-AE9D-69DBA80CB486}"/>
    <dgm:cxn modelId="{7BC27AC2-15A9-4F97-ABBF-FD15AF0224CC}" type="presOf" srcId="{812BB1D3-0FA6-49BB-98FA-76CA3C71ED84}" destId="{38416D20-F523-4D5C-B8A3-CDF2D5CD367C}" srcOrd="0" destOrd="0" presId="urn:microsoft.com/office/officeart/2005/8/layout/vList2"/>
    <dgm:cxn modelId="{72CE4411-4E8D-4005-B913-5F772D2E8866}" type="presParOf" srcId="{38416D20-F523-4D5C-B8A3-CDF2D5CD367C}" destId="{8A03E133-47D6-4EAB-A769-688F2BAEDE23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2C290CE0-5626-43F8-906E-20EE4C5EE2FD}" type="doc">
      <dgm:prSet loTypeId="urn:microsoft.com/office/officeart/2005/8/layout/vList2" loCatId="list" qsTypeId="urn:microsoft.com/office/officeart/2005/8/quickstyle/simple1" qsCatId="simple" csTypeId="urn:microsoft.com/office/officeart/2005/8/colors/accent0_1" csCatId="mainScheme" phldr="1"/>
      <dgm:spPr/>
      <dgm:t>
        <a:bodyPr/>
        <a:lstStyle/>
        <a:p>
          <a:endParaRPr lang="ru-RU"/>
        </a:p>
      </dgm:t>
    </dgm:pt>
    <dgm:pt modelId="{A4FC2CE2-AAA4-4578-B678-C1A53BBEDDC6}">
      <dgm:prSet custT="1"/>
      <dgm:spPr/>
      <dgm:t>
        <a:bodyPr/>
        <a:lstStyle/>
        <a:p>
          <a:pPr algn="ctr" rtl="0"/>
          <a:r>
            <a:rPr lang="ru-RU" sz="2400" b="1" dirty="0"/>
            <a:t>Умножение на 11 </a:t>
          </a:r>
        </a:p>
        <a:p>
          <a:pPr algn="l" rtl="0"/>
          <a:r>
            <a:rPr lang="ru-RU" sz="2100" b="0" dirty="0"/>
            <a:t>А) 32 х 11 = 32 х 10 + 32 = 352</a:t>
          </a:r>
        </a:p>
        <a:p>
          <a:pPr algn="l" rtl="0"/>
          <a:r>
            <a:rPr lang="ru-RU" sz="2100" dirty="0"/>
            <a:t>Б) Чтобы двузначное число, сумма цифр которого не превышает 10, умножить на 11, надо цифры этого числа раздвинуть и поставить между ними сумму этих цифр. </a:t>
          </a:r>
        </a:p>
        <a:p>
          <a:pPr algn="l" rtl="0"/>
          <a:r>
            <a:rPr lang="ru-RU" sz="2100" dirty="0"/>
            <a:t>Примеры: </a:t>
          </a:r>
        </a:p>
        <a:p>
          <a:pPr algn="l" rtl="0"/>
          <a:r>
            <a:rPr lang="ru-RU" sz="2100" dirty="0"/>
            <a:t>72 ∙ 11 = 7 (7 + 2) 2 = 792; </a:t>
          </a:r>
        </a:p>
        <a:p>
          <a:pPr algn="l" rtl="0"/>
          <a:r>
            <a:rPr lang="ru-RU" sz="2100" dirty="0"/>
            <a:t>35 ∙ 11 = 3 (3 + 5) 5 = 385. </a:t>
          </a:r>
        </a:p>
        <a:p>
          <a:pPr algn="l" rtl="0"/>
          <a:r>
            <a:rPr lang="ru-RU" sz="2100" dirty="0"/>
            <a:t>Чтобы умножить на 11 двузначное число, сумма цифр которого 10 или больше 10, надо мысленно раздвинуть цифры этого числа, поставить между ними сумму этих цифр, а затем к первой цифре прибавить единицу, а вторую и последнюю (третью) оставить без изменения. </a:t>
          </a:r>
        </a:p>
        <a:p>
          <a:pPr algn="l" rtl="0"/>
          <a:r>
            <a:rPr lang="ru-RU" sz="2100" dirty="0"/>
            <a:t>Пример. 94 ∙ 11 = 9 (9 + 4) 4 = 9 (13) 4 = (9 + 1) 34 = 1034.</a:t>
          </a:r>
        </a:p>
      </dgm:t>
    </dgm:pt>
    <dgm:pt modelId="{23327543-0553-40C0-885C-4F6E02B7FA0C}" type="parTrans" cxnId="{CD4708CB-EFE4-4B22-8BC0-901266DFFB3F}">
      <dgm:prSet/>
      <dgm:spPr/>
      <dgm:t>
        <a:bodyPr/>
        <a:lstStyle/>
        <a:p>
          <a:endParaRPr lang="ru-RU"/>
        </a:p>
      </dgm:t>
    </dgm:pt>
    <dgm:pt modelId="{B3210AC5-8A17-46B4-BF5E-4EEA32B11703}" type="sibTrans" cxnId="{CD4708CB-EFE4-4B22-8BC0-901266DFFB3F}">
      <dgm:prSet/>
      <dgm:spPr/>
      <dgm:t>
        <a:bodyPr/>
        <a:lstStyle/>
        <a:p>
          <a:endParaRPr lang="ru-RU"/>
        </a:p>
      </dgm:t>
    </dgm:pt>
    <dgm:pt modelId="{B24B124C-7479-43D1-A52E-B34EE0CBEA5B}" type="pres">
      <dgm:prSet presAssocID="{2C290CE0-5626-43F8-906E-20EE4C5EE2FD}" presName="linear" presStyleCnt="0">
        <dgm:presLayoutVars>
          <dgm:animLvl val="lvl"/>
          <dgm:resizeHandles val="exact"/>
        </dgm:presLayoutVars>
      </dgm:prSet>
      <dgm:spPr/>
    </dgm:pt>
    <dgm:pt modelId="{578F9EE0-6522-4719-84B4-5B437F0AF10E}" type="pres">
      <dgm:prSet presAssocID="{A4FC2CE2-AAA4-4578-B678-C1A53BBEDDC6}" presName="parentText" presStyleLbl="node1" presStyleIdx="0" presStyleCnt="1" custLinFactNeighborX="-3549" custLinFactNeighborY="-5413">
        <dgm:presLayoutVars>
          <dgm:chMax val="0"/>
          <dgm:bulletEnabled val="1"/>
        </dgm:presLayoutVars>
      </dgm:prSet>
      <dgm:spPr/>
    </dgm:pt>
  </dgm:ptLst>
  <dgm:cxnLst>
    <dgm:cxn modelId="{CDE47C67-F19A-45C3-9153-3C86F5F0AADC}" type="presOf" srcId="{A4FC2CE2-AAA4-4578-B678-C1A53BBEDDC6}" destId="{578F9EE0-6522-4719-84B4-5B437F0AF10E}" srcOrd="0" destOrd="0" presId="urn:microsoft.com/office/officeart/2005/8/layout/vList2"/>
    <dgm:cxn modelId="{9CB82898-F696-4E43-BF25-899FC33EA766}" type="presOf" srcId="{2C290CE0-5626-43F8-906E-20EE4C5EE2FD}" destId="{B24B124C-7479-43D1-A52E-B34EE0CBEA5B}" srcOrd="0" destOrd="0" presId="urn:microsoft.com/office/officeart/2005/8/layout/vList2"/>
    <dgm:cxn modelId="{CD4708CB-EFE4-4B22-8BC0-901266DFFB3F}" srcId="{2C290CE0-5626-43F8-906E-20EE4C5EE2FD}" destId="{A4FC2CE2-AAA4-4578-B678-C1A53BBEDDC6}" srcOrd="0" destOrd="0" parTransId="{23327543-0553-40C0-885C-4F6E02B7FA0C}" sibTransId="{B3210AC5-8A17-46B4-BF5E-4EEA32B11703}"/>
    <dgm:cxn modelId="{578E5178-E5CA-4599-8D79-B3796075AFB0}" type="presParOf" srcId="{B24B124C-7479-43D1-A52E-B34EE0CBEA5B}" destId="{578F9EE0-6522-4719-84B4-5B437F0AF10E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06B26B52-4388-4E1E-AF8E-C14A8098C469}" type="doc">
      <dgm:prSet loTypeId="urn:microsoft.com/office/officeart/2005/8/layout/vList2" loCatId="list" qsTypeId="urn:microsoft.com/office/officeart/2005/8/quickstyle/simple1" qsCatId="simple" csTypeId="urn:microsoft.com/office/officeart/2005/8/colors/accent0_1" csCatId="mainScheme" phldr="1"/>
      <dgm:spPr/>
      <dgm:t>
        <a:bodyPr/>
        <a:lstStyle/>
        <a:p>
          <a:endParaRPr lang="ru-RU"/>
        </a:p>
      </dgm:t>
    </dgm:pt>
    <dgm:pt modelId="{13E10871-4400-4228-B474-C35CC489976D}">
      <dgm:prSet custT="1"/>
      <dgm:spPr/>
      <dgm:t>
        <a:bodyPr/>
        <a:lstStyle/>
        <a:p>
          <a:pPr algn="ctr" rtl="0"/>
          <a:r>
            <a:rPr lang="ru-RU" sz="2400" b="1" dirty="0"/>
            <a:t>При умножении на 111</a:t>
          </a:r>
        </a:p>
        <a:p>
          <a:pPr algn="l" rtl="0"/>
          <a:r>
            <a:rPr lang="ru-RU" sz="2400" dirty="0"/>
            <a:t>• раздвигаем цифры множимого</a:t>
          </a:r>
        </a:p>
        <a:p>
          <a:pPr algn="l" rtl="0"/>
          <a:r>
            <a:rPr lang="ru-RU" sz="2400" dirty="0"/>
            <a:t>• находим их сумму</a:t>
          </a:r>
        </a:p>
        <a:p>
          <a:pPr algn="l" rtl="0"/>
          <a:r>
            <a:rPr lang="ru-RU" sz="2400" dirty="0"/>
            <a:t>• вписываем её уже 2 раза:</a:t>
          </a:r>
        </a:p>
        <a:p>
          <a:pPr algn="l" rtl="0"/>
          <a:r>
            <a:rPr lang="ru-RU" sz="2400" dirty="0"/>
            <a:t>Пример:</a:t>
          </a:r>
        </a:p>
        <a:p>
          <a:pPr algn="l" rtl="0"/>
          <a:r>
            <a:rPr lang="ru-RU" sz="2400" dirty="0"/>
            <a:t>25 х 111 = 2(2+5)5=2775</a:t>
          </a:r>
        </a:p>
      </dgm:t>
    </dgm:pt>
    <dgm:pt modelId="{4354E392-4D45-4DD9-A820-DBAA29AF71A0}" type="parTrans" cxnId="{EAF1351D-61F1-4F96-922E-550A7A50AF6C}">
      <dgm:prSet/>
      <dgm:spPr/>
      <dgm:t>
        <a:bodyPr/>
        <a:lstStyle/>
        <a:p>
          <a:endParaRPr lang="ru-RU"/>
        </a:p>
      </dgm:t>
    </dgm:pt>
    <dgm:pt modelId="{EDD00A79-AE93-49DA-96B9-A2B742B2A1D3}" type="sibTrans" cxnId="{EAF1351D-61F1-4F96-922E-550A7A50AF6C}">
      <dgm:prSet/>
      <dgm:spPr/>
      <dgm:t>
        <a:bodyPr/>
        <a:lstStyle/>
        <a:p>
          <a:endParaRPr lang="ru-RU"/>
        </a:p>
      </dgm:t>
    </dgm:pt>
    <dgm:pt modelId="{D05AE398-6592-40C6-94B8-476A3720D240}" type="pres">
      <dgm:prSet presAssocID="{06B26B52-4388-4E1E-AF8E-C14A8098C469}" presName="linear" presStyleCnt="0">
        <dgm:presLayoutVars>
          <dgm:animLvl val="lvl"/>
          <dgm:resizeHandles val="exact"/>
        </dgm:presLayoutVars>
      </dgm:prSet>
      <dgm:spPr/>
    </dgm:pt>
    <dgm:pt modelId="{B2E602A0-5C99-4D23-B6D6-AFFD2D88A5AE}" type="pres">
      <dgm:prSet presAssocID="{13E10871-4400-4228-B474-C35CC489976D}" presName="parentText" presStyleLbl="node1" presStyleIdx="0" presStyleCnt="1">
        <dgm:presLayoutVars>
          <dgm:chMax val="0"/>
          <dgm:bulletEnabled val="1"/>
        </dgm:presLayoutVars>
      </dgm:prSet>
      <dgm:spPr/>
    </dgm:pt>
  </dgm:ptLst>
  <dgm:cxnLst>
    <dgm:cxn modelId="{EAF1351D-61F1-4F96-922E-550A7A50AF6C}" srcId="{06B26B52-4388-4E1E-AF8E-C14A8098C469}" destId="{13E10871-4400-4228-B474-C35CC489976D}" srcOrd="0" destOrd="0" parTransId="{4354E392-4D45-4DD9-A820-DBAA29AF71A0}" sibTransId="{EDD00A79-AE93-49DA-96B9-A2B742B2A1D3}"/>
    <dgm:cxn modelId="{3D52DDD3-65ED-4D9A-817E-168FF30CACDB}" type="presOf" srcId="{06B26B52-4388-4E1E-AF8E-C14A8098C469}" destId="{D05AE398-6592-40C6-94B8-476A3720D240}" srcOrd="0" destOrd="0" presId="urn:microsoft.com/office/officeart/2005/8/layout/vList2"/>
    <dgm:cxn modelId="{319A2DE3-3016-431A-885A-CC86CEE7B20E}" type="presOf" srcId="{13E10871-4400-4228-B474-C35CC489976D}" destId="{B2E602A0-5C99-4D23-B6D6-AFFD2D88A5AE}" srcOrd="0" destOrd="0" presId="urn:microsoft.com/office/officeart/2005/8/layout/vList2"/>
    <dgm:cxn modelId="{2712A2FF-85DC-415B-9566-1E8CDBB45385}" type="presParOf" srcId="{D05AE398-6592-40C6-94B8-476A3720D240}" destId="{B2E602A0-5C99-4D23-B6D6-AFFD2D88A5AE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4111BAE2-6A2D-418F-BBA1-D018B069B9FB}" type="doc">
      <dgm:prSet loTypeId="urn:microsoft.com/office/officeart/2005/8/layout/vList2" loCatId="list" qsTypeId="urn:microsoft.com/office/officeart/2005/8/quickstyle/simple1" qsCatId="simple" csTypeId="urn:microsoft.com/office/officeart/2005/8/colors/accent0_1" csCatId="mainScheme" phldr="1"/>
      <dgm:spPr/>
      <dgm:t>
        <a:bodyPr/>
        <a:lstStyle/>
        <a:p>
          <a:endParaRPr lang="ru-RU"/>
        </a:p>
      </dgm:t>
    </dgm:pt>
    <dgm:pt modelId="{660AEF93-9541-4287-BE66-24CF2B6C23AD}">
      <dgm:prSet custT="1"/>
      <dgm:spPr/>
      <dgm:t>
        <a:bodyPr/>
        <a:lstStyle/>
        <a:p>
          <a:pPr algn="ctr" rtl="0"/>
          <a:r>
            <a:rPr lang="ru-RU" sz="2800" b="1" dirty="0"/>
            <a:t>Умножение на 22, 33, ..., 99 </a:t>
          </a:r>
        </a:p>
        <a:p>
          <a:pPr algn="just" rtl="0"/>
          <a:r>
            <a:rPr lang="ru-RU" sz="2500" dirty="0"/>
            <a:t>Чтобы двузначное число умножить на 22, 33, ..., 99, надо этот множитель представить в виде произведения однозначного числа (от 2 до 9) на 11, то есть 44 = 4 ∙ 11; 55 = 5 ∙ 11 и т.д. Затем произведение первых чисел умножить на 11. </a:t>
          </a:r>
        </a:p>
        <a:p>
          <a:pPr algn="l" rtl="0"/>
          <a:r>
            <a:rPr lang="ru-RU" sz="2500" dirty="0"/>
            <a:t>Пример 1. 24 ∙ 22 = 24 ∙ 2 ∙ 11 = 48 ∙ 11 = 528 </a:t>
          </a:r>
        </a:p>
        <a:p>
          <a:pPr algn="l" rtl="0"/>
          <a:r>
            <a:rPr lang="ru-RU" sz="2500" dirty="0"/>
            <a:t>Пример 2. 23 ∙ 33 = 23 ∙ 3 ∙ 11= 69 ∙ 11 = 759</a:t>
          </a:r>
        </a:p>
      </dgm:t>
    </dgm:pt>
    <dgm:pt modelId="{C8A58E5B-DBB1-45B3-89F2-B4123F43786E}" type="parTrans" cxnId="{EE4BE312-874B-4AF7-930E-93179A48DFA6}">
      <dgm:prSet/>
      <dgm:spPr/>
      <dgm:t>
        <a:bodyPr/>
        <a:lstStyle/>
        <a:p>
          <a:endParaRPr lang="ru-RU"/>
        </a:p>
      </dgm:t>
    </dgm:pt>
    <dgm:pt modelId="{940D3EAD-B03B-4168-9C4C-C62810AC83BF}" type="sibTrans" cxnId="{EE4BE312-874B-4AF7-930E-93179A48DFA6}">
      <dgm:prSet/>
      <dgm:spPr/>
      <dgm:t>
        <a:bodyPr/>
        <a:lstStyle/>
        <a:p>
          <a:endParaRPr lang="ru-RU"/>
        </a:p>
      </dgm:t>
    </dgm:pt>
    <dgm:pt modelId="{339869F5-7773-40C4-8ADF-74677922BBBB}" type="pres">
      <dgm:prSet presAssocID="{4111BAE2-6A2D-418F-BBA1-D018B069B9FB}" presName="linear" presStyleCnt="0">
        <dgm:presLayoutVars>
          <dgm:animLvl val="lvl"/>
          <dgm:resizeHandles val="exact"/>
        </dgm:presLayoutVars>
      </dgm:prSet>
      <dgm:spPr/>
    </dgm:pt>
    <dgm:pt modelId="{0D816CCE-F5CB-45AA-A45F-C01DE6B16ECD}" type="pres">
      <dgm:prSet presAssocID="{660AEF93-9541-4287-BE66-24CF2B6C23AD}" presName="parentText" presStyleLbl="node1" presStyleIdx="0" presStyleCnt="1" custScaleY="101548" custLinFactNeighborY="-1100">
        <dgm:presLayoutVars>
          <dgm:chMax val="0"/>
          <dgm:bulletEnabled val="1"/>
        </dgm:presLayoutVars>
      </dgm:prSet>
      <dgm:spPr/>
    </dgm:pt>
  </dgm:ptLst>
  <dgm:cxnLst>
    <dgm:cxn modelId="{EE4BE312-874B-4AF7-930E-93179A48DFA6}" srcId="{4111BAE2-6A2D-418F-BBA1-D018B069B9FB}" destId="{660AEF93-9541-4287-BE66-24CF2B6C23AD}" srcOrd="0" destOrd="0" parTransId="{C8A58E5B-DBB1-45B3-89F2-B4123F43786E}" sibTransId="{940D3EAD-B03B-4168-9C4C-C62810AC83BF}"/>
    <dgm:cxn modelId="{231A6A38-F58D-4A14-BECE-695176707F5E}" type="presOf" srcId="{660AEF93-9541-4287-BE66-24CF2B6C23AD}" destId="{0D816CCE-F5CB-45AA-A45F-C01DE6B16ECD}" srcOrd="0" destOrd="0" presId="urn:microsoft.com/office/officeart/2005/8/layout/vList2"/>
    <dgm:cxn modelId="{66DD77AD-8E64-4968-91DF-A7E1E6B82F5C}" type="presOf" srcId="{4111BAE2-6A2D-418F-BBA1-D018B069B9FB}" destId="{339869F5-7773-40C4-8ADF-74677922BBBB}" srcOrd="0" destOrd="0" presId="urn:microsoft.com/office/officeart/2005/8/layout/vList2"/>
    <dgm:cxn modelId="{83176822-D102-4700-AE50-CADE369CC406}" type="presParOf" srcId="{339869F5-7773-40C4-8ADF-74677922BBBB}" destId="{0D816CCE-F5CB-45AA-A45F-C01DE6B16ECD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20A864C8-8F02-4992-BD0A-A15E7C28C0EB}" type="doc">
      <dgm:prSet loTypeId="urn:microsoft.com/office/officeart/2005/8/layout/vList2" loCatId="list" qsTypeId="urn:microsoft.com/office/officeart/2005/8/quickstyle/simple1" qsCatId="simple" csTypeId="urn:microsoft.com/office/officeart/2005/8/colors/accent0_1" csCatId="mainScheme" phldr="1"/>
      <dgm:spPr/>
      <dgm:t>
        <a:bodyPr/>
        <a:lstStyle/>
        <a:p>
          <a:endParaRPr lang="ru-RU"/>
        </a:p>
      </dgm:t>
    </dgm:pt>
    <dgm:pt modelId="{6100BE75-D4C2-4A6F-A135-6FBD69C1404A}">
      <dgm:prSet/>
      <dgm:spPr/>
      <dgm:t>
        <a:bodyPr/>
        <a:lstStyle/>
        <a:p>
          <a:pPr algn="ctr" rtl="0"/>
          <a:r>
            <a:rPr lang="ru-RU" b="1" dirty="0"/>
            <a:t>Сложение нескольких последовательных чисел натурального ряда.</a:t>
          </a:r>
        </a:p>
        <a:p>
          <a:pPr algn="just" rtl="0"/>
          <a:r>
            <a:rPr lang="ru-RU" dirty="0"/>
            <a:t>а) чтобы сложить несколько последовательных чисел натурального ряда (нечётное количество), необходимо слагаемое, стоящее посередине, умножить на число слагаемых:</a:t>
          </a:r>
        </a:p>
        <a:p>
          <a:pPr algn="l" rtl="0"/>
          <a:r>
            <a:rPr lang="ru-RU" dirty="0"/>
            <a:t>6 + 7 + 8 + 9 + 10 = 8 х 5 = 40</a:t>
          </a:r>
        </a:p>
        <a:p>
          <a:pPr algn="just" rtl="0"/>
          <a:r>
            <a:rPr lang="ru-RU" dirty="0"/>
            <a:t>б) если чисел чётное количество, то берём два слагаемых, стоящих посередине и их сумму умножаем на половину количества слагаемых</a:t>
          </a:r>
        </a:p>
        <a:p>
          <a:pPr algn="l" rtl="0"/>
          <a:r>
            <a:rPr lang="ru-RU" dirty="0"/>
            <a:t>6 + 7 + 8 + 9 + 10 + 11 = 8+9 х 3 = 51</a:t>
          </a:r>
        </a:p>
      </dgm:t>
    </dgm:pt>
    <dgm:pt modelId="{69C20F77-3562-4C1C-8A12-B0588860B5FB}" type="parTrans" cxnId="{E6006BB9-3063-4B0F-92C3-C62F0D70D109}">
      <dgm:prSet/>
      <dgm:spPr/>
      <dgm:t>
        <a:bodyPr/>
        <a:lstStyle/>
        <a:p>
          <a:endParaRPr lang="ru-RU"/>
        </a:p>
      </dgm:t>
    </dgm:pt>
    <dgm:pt modelId="{6F46BCEA-58AA-4702-8C95-1D35F0600465}" type="sibTrans" cxnId="{E6006BB9-3063-4B0F-92C3-C62F0D70D109}">
      <dgm:prSet/>
      <dgm:spPr/>
      <dgm:t>
        <a:bodyPr/>
        <a:lstStyle/>
        <a:p>
          <a:endParaRPr lang="ru-RU"/>
        </a:p>
      </dgm:t>
    </dgm:pt>
    <dgm:pt modelId="{87798D79-4631-4B24-9AD5-60670A818F18}" type="pres">
      <dgm:prSet presAssocID="{20A864C8-8F02-4992-BD0A-A15E7C28C0EB}" presName="linear" presStyleCnt="0">
        <dgm:presLayoutVars>
          <dgm:animLvl val="lvl"/>
          <dgm:resizeHandles val="exact"/>
        </dgm:presLayoutVars>
      </dgm:prSet>
      <dgm:spPr/>
    </dgm:pt>
    <dgm:pt modelId="{B679C680-E2F8-4E81-8A1C-2FD3266DF106}" type="pres">
      <dgm:prSet presAssocID="{6100BE75-D4C2-4A6F-A135-6FBD69C1404A}" presName="parentText" presStyleLbl="node1" presStyleIdx="0" presStyleCnt="1">
        <dgm:presLayoutVars>
          <dgm:chMax val="0"/>
          <dgm:bulletEnabled val="1"/>
        </dgm:presLayoutVars>
      </dgm:prSet>
      <dgm:spPr/>
    </dgm:pt>
  </dgm:ptLst>
  <dgm:cxnLst>
    <dgm:cxn modelId="{70EAF0AC-F5C3-47D8-8F87-6CAB526BA6A0}" type="presOf" srcId="{6100BE75-D4C2-4A6F-A135-6FBD69C1404A}" destId="{B679C680-E2F8-4E81-8A1C-2FD3266DF106}" srcOrd="0" destOrd="0" presId="urn:microsoft.com/office/officeart/2005/8/layout/vList2"/>
    <dgm:cxn modelId="{E6006BB9-3063-4B0F-92C3-C62F0D70D109}" srcId="{20A864C8-8F02-4992-BD0A-A15E7C28C0EB}" destId="{6100BE75-D4C2-4A6F-A135-6FBD69C1404A}" srcOrd="0" destOrd="0" parTransId="{69C20F77-3562-4C1C-8A12-B0588860B5FB}" sibTransId="{6F46BCEA-58AA-4702-8C95-1D35F0600465}"/>
    <dgm:cxn modelId="{DC9EDBC2-4BCB-4E37-8BD5-E885FC41F7A8}" type="presOf" srcId="{20A864C8-8F02-4992-BD0A-A15E7C28C0EB}" destId="{87798D79-4631-4B24-9AD5-60670A818F18}" srcOrd="0" destOrd="0" presId="urn:microsoft.com/office/officeart/2005/8/layout/vList2"/>
    <dgm:cxn modelId="{6B88E5DC-EBFA-4AF9-BC7C-982468ECD569}" type="presParOf" srcId="{87798D79-4631-4B24-9AD5-60670A818F18}" destId="{B679C680-E2F8-4E81-8A1C-2FD3266DF106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B3B4FD5-5598-46BC-8457-9EBE86DAF113}">
      <dsp:nvSpPr>
        <dsp:cNvPr id="0" name=""/>
        <dsp:cNvSpPr/>
      </dsp:nvSpPr>
      <dsp:spPr>
        <a:xfrm>
          <a:off x="0" y="0"/>
          <a:ext cx="7254909" cy="257400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l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200" b="1" kern="1200" dirty="0"/>
            <a:t>Счёт на пальцах Способ быстрого умножения чисел в пределах первого десятка на 9.   Допустим, нам нужно умножить 7 на 9. Повернём руки ладонями к себе и загнём седьмой палец (начиная считать от большого пальца слева). Число пальцев слева от загнутого будет равно десяткам, а справа - единицам искомого произведения.</a:t>
          </a:r>
          <a:endParaRPr lang="ru-RU" sz="2200" kern="1200" dirty="0"/>
        </a:p>
      </dsp:txBody>
      <dsp:txXfrm>
        <a:off x="125652" y="125652"/>
        <a:ext cx="7003605" cy="232269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05C24BA-BA35-4E8F-8ED4-01473122DEEB}">
      <dsp:nvSpPr>
        <dsp:cNvPr id="0" name=""/>
        <dsp:cNvSpPr/>
      </dsp:nvSpPr>
      <dsp:spPr>
        <a:xfrm>
          <a:off x="0" y="203740"/>
          <a:ext cx="8676456" cy="5020454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800" b="1" kern="1200" dirty="0"/>
            <a:t>Умножение чисел от 10 до 20</a:t>
          </a:r>
        </a:p>
        <a:p>
          <a:pPr marL="0" lvl="0" indent="0" algn="l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800" kern="1200" dirty="0"/>
            <a:t>Можно очень просто умножать такие числа. К одному из чисел надо прибавить количество единиц другого, умножить на 10 и прибавить произведение единиц чисел. </a:t>
          </a:r>
        </a:p>
        <a:p>
          <a:pPr marL="0" lvl="0" indent="0" algn="l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800" i="1" kern="1200" dirty="0"/>
            <a:t>Пример 1. </a:t>
          </a:r>
        </a:p>
        <a:p>
          <a:pPr marL="0" lvl="0" indent="0" algn="l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800" kern="1200" dirty="0"/>
            <a:t>16∙18=(16+8) ∙ 10+6 ∙ 8=288</a:t>
          </a:r>
        </a:p>
        <a:p>
          <a:pPr marL="0" lvl="0" indent="0" algn="l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800" i="1" kern="1200" dirty="0"/>
            <a:t>Пример 2. </a:t>
          </a:r>
        </a:p>
        <a:p>
          <a:pPr marL="0" lvl="0" indent="0" algn="l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800" kern="1200" dirty="0"/>
            <a:t>17 ∙ 17=(17+7) ∙ 10+7 ∙ 7=289.</a:t>
          </a:r>
        </a:p>
      </dsp:txBody>
      <dsp:txXfrm>
        <a:off x="245078" y="448818"/>
        <a:ext cx="8186300" cy="4530298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A03E133-47D6-4EAB-A769-688F2BAEDE23}">
      <dsp:nvSpPr>
        <dsp:cNvPr id="0" name=""/>
        <dsp:cNvSpPr/>
      </dsp:nvSpPr>
      <dsp:spPr>
        <a:xfrm>
          <a:off x="0" y="725798"/>
          <a:ext cx="6264695" cy="2154524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3200" b="1" kern="1200" dirty="0"/>
            <a:t>Задание: </a:t>
          </a:r>
        </a:p>
        <a:p>
          <a:pPr marL="0" lvl="0" indent="0" algn="ctr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800" kern="1200" dirty="0"/>
            <a:t>Умножить : </a:t>
          </a:r>
        </a:p>
        <a:p>
          <a:pPr marL="0" lvl="0" indent="0" algn="ctr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800" kern="1200" dirty="0"/>
            <a:t>19*13</a:t>
          </a:r>
        </a:p>
        <a:p>
          <a:pPr marL="0" lvl="0" indent="0" algn="ctr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800" kern="1200" dirty="0"/>
            <a:t>14*17</a:t>
          </a:r>
        </a:p>
        <a:p>
          <a:pPr marL="0" lvl="0" indent="0" algn="ctr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1900" kern="1200" dirty="0"/>
        </a:p>
        <a:p>
          <a:pPr marL="0" lvl="0" indent="0" algn="ctr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1900" kern="1200" dirty="0"/>
        </a:p>
      </dsp:txBody>
      <dsp:txXfrm>
        <a:off x="105175" y="830973"/>
        <a:ext cx="6054345" cy="1944174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78F9EE0-6522-4719-84B4-5B437F0AF10E}">
      <dsp:nvSpPr>
        <dsp:cNvPr id="0" name=""/>
        <dsp:cNvSpPr/>
      </dsp:nvSpPr>
      <dsp:spPr>
        <a:xfrm>
          <a:off x="0" y="0"/>
          <a:ext cx="7272808" cy="5779799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400" b="1" kern="1200" dirty="0"/>
            <a:t>Умножение на 11 </a:t>
          </a:r>
        </a:p>
        <a:p>
          <a:pPr marL="0" lvl="0" indent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100" b="0" kern="1200" dirty="0"/>
            <a:t>А) 32 х 11 = 32 х 10 + 32 = 352</a:t>
          </a:r>
        </a:p>
        <a:p>
          <a:pPr marL="0" lvl="0" indent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100" kern="1200" dirty="0"/>
            <a:t>Б) Чтобы двузначное число, сумма цифр которого не превышает 10, умножить на 11, надо цифры этого числа раздвинуть и поставить между ними сумму этих цифр. </a:t>
          </a:r>
        </a:p>
        <a:p>
          <a:pPr marL="0" lvl="0" indent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100" kern="1200" dirty="0"/>
            <a:t>Примеры: </a:t>
          </a:r>
        </a:p>
        <a:p>
          <a:pPr marL="0" lvl="0" indent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100" kern="1200" dirty="0"/>
            <a:t>72 ∙ 11 = 7 (7 + 2) 2 = 792; </a:t>
          </a:r>
        </a:p>
        <a:p>
          <a:pPr marL="0" lvl="0" indent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100" kern="1200" dirty="0"/>
            <a:t>35 ∙ 11 = 3 (3 + 5) 5 = 385. </a:t>
          </a:r>
        </a:p>
        <a:p>
          <a:pPr marL="0" lvl="0" indent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100" kern="1200" dirty="0"/>
            <a:t>Чтобы умножить на 11 двузначное число, сумма цифр которого 10 или больше 10, надо мысленно раздвинуть цифры этого числа, поставить между ними сумму этих цифр, а затем к первой цифре прибавить единицу, а вторую и последнюю (третью) оставить без изменения. </a:t>
          </a:r>
        </a:p>
        <a:p>
          <a:pPr marL="0" lvl="0" indent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100" kern="1200" dirty="0"/>
            <a:t>Пример. 94 ∙ 11 = 9 (9 + 4) 4 = 9 (13) 4 = (9 + 1) 34 = 1034.</a:t>
          </a:r>
        </a:p>
      </dsp:txBody>
      <dsp:txXfrm>
        <a:off x="282147" y="282147"/>
        <a:ext cx="6708514" cy="5215505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2E602A0-5C99-4D23-B6D6-AFFD2D88A5AE}">
      <dsp:nvSpPr>
        <dsp:cNvPr id="0" name=""/>
        <dsp:cNvSpPr/>
      </dsp:nvSpPr>
      <dsp:spPr>
        <a:xfrm>
          <a:off x="0" y="1319"/>
          <a:ext cx="5526360" cy="2946206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400" b="1" kern="1200" dirty="0"/>
            <a:t>При умножении на 111</a:t>
          </a:r>
        </a:p>
        <a:p>
          <a:pPr marL="0" lvl="0" indent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400" kern="1200" dirty="0"/>
            <a:t>• раздвигаем цифры множимого</a:t>
          </a:r>
        </a:p>
        <a:p>
          <a:pPr marL="0" lvl="0" indent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400" kern="1200" dirty="0"/>
            <a:t>• находим их сумму</a:t>
          </a:r>
        </a:p>
        <a:p>
          <a:pPr marL="0" lvl="0" indent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400" kern="1200" dirty="0"/>
            <a:t>• вписываем её уже 2 раза:</a:t>
          </a:r>
        </a:p>
        <a:p>
          <a:pPr marL="0" lvl="0" indent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400" kern="1200" dirty="0"/>
            <a:t>Пример:</a:t>
          </a:r>
        </a:p>
        <a:p>
          <a:pPr marL="0" lvl="0" indent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400" kern="1200" dirty="0"/>
            <a:t>25 х 111 = 2(2+5)5=2775</a:t>
          </a:r>
        </a:p>
      </dsp:txBody>
      <dsp:txXfrm>
        <a:off x="143822" y="145141"/>
        <a:ext cx="5238716" cy="2658562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D816CCE-F5CB-45AA-A45F-C01DE6B16ECD}">
      <dsp:nvSpPr>
        <dsp:cNvPr id="0" name=""/>
        <dsp:cNvSpPr/>
      </dsp:nvSpPr>
      <dsp:spPr>
        <a:xfrm>
          <a:off x="0" y="0"/>
          <a:ext cx="6768752" cy="4324726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800" b="1" kern="1200" dirty="0"/>
            <a:t>Умножение на 22, 33, ..., 99 </a:t>
          </a:r>
        </a:p>
        <a:p>
          <a:pPr marL="0" lvl="0" indent="0" algn="just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500" kern="1200" dirty="0"/>
            <a:t>Чтобы двузначное число умножить на 22, 33, ..., 99, надо этот множитель представить в виде произведения однозначного числа (от 2 до 9) на 11, то есть 44 = 4 ∙ 11; 55 = 5 ∙ 11 и т.д. Затем произведение первых чисел умножить на 11. </a:t>
          </a:r>
        </a:p>
        <a:p>
          <a:pPr marL="0" lvl="0" indent="0" algn="l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500" kern="1200" dirty="0"/>
            <a:t>Пример 1. 24 ∙ 22 = 24 ∙ 2 ∙ 11 = 48 ∙ 11 = 528 </a:t>
          </a:r>
        </a:p>
        <a:p>
          <a:pPr marL="0" lvl="0" indent="0" algn="l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500" kern="1200" dirty="0"/>
            <a:t>Пример 2. 23 ∙ 33 = 23 ∙ 3 ∙ 11= 69 ∙ 11 = 759</a:t>
          </a:r>
        </a:p>
      </dsp:txBody>
      <dsp:txXfrm>
        <a:off x="211116" y="211116"/>
        <a:ext cx="6346520" cy="3902494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679C680-E2F8-4E81-8A1C-2FD3266DF106}">
      <dsp:nvSpPr>
        <dsp:cNvPr id="0" name=""/>
        <dsp:cNvSpPr/>
      </dsp:nvSpPr>
      <dsp:spPr>
        <a:xfrm>
          <a:off x="0" y="224207"/>
          <a:ext cx="6696744" cy="473616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ctr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300" b="1" kern="1200" dirty="0"/>
            <a:t>Сложение нескольких последовательных чисел натурального ряда.</a:t>
          </a:r>
        </a:p>
        <a:p>
          <a:pPr marL="0" lvl="0" indent="0" algn="just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300" kern="1200" dirty="0"/>
            <a:t>а) чтобы сложить несколько последовательных чисел натурального ряда (нечётное количество), необходимо слагаемое, стоящее посередине, умножить на число слагаемых:</a:t>
          </a:r>
        </a:p>
        <a:p>
          <a:pPr marL="0" lvl="0" indent="0" algn="l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300" kern="1200" dirty="0"/>
            <a:t>6 + 7 + 8 + 9 + 10 = 8 х 5 = 40</a:t>
          </a:r>
        </a:p>
        <a:p>
          <a:pPr marL="0" lvl="0" indent="0" algn="just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300" kern="1200" dirty="0"/>
            <a:t>б) если чисел чётное количество, то берём два слагаемых, стоящих посередине и их сумму умножаем на половину количества слагаемых</a:t>
          </a:r>
        </a:p>
        <a:p>
          <a:pPr marL="0" lvl="0" indent="0" algn="l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300" kern="1200" dirty="0"/>
            <a:t>6 + 7 + 8 + 9 + 10 + 11 = 8+9 х 3 = 51</a:t>
          </a:r>
        </a:p>
      </dsp:txBody>
      <dsp:txXfrm>
        <a:off x="231200" y="455407"/>
        <a:ext cx="6234344" cy="427376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08.01.2024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08.01.2024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08.01.2024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93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08.01.2024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2.jp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2276872"/>
            <a:ext cx="7772400" cy="1470025"/>
          </a:xfrm>
        </p:spPr>
        <p:txBody>
          <a:bodyPr>
            <a:noAutofit/>
          </a:bodyPr>
          <a:lstStyle/>
          <a:p>
            <a:r>
              <a:rPr lang="ru-RU" sz="72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Приемы устного счета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C7EC177-68EB-484B-9C39-70A64330DFE4}"/>
              </a:ext>
            </a:extLst>
          </p:cNvPr>
          <p:cNvSpPr txBox="1"/>
          <p:nvPr/>
        </p:nvSpPr>
        <p:spPr>
          <a:xfrm>
            <a:off x="1635696" y="5473005"/>
            <a:ext cx="5868144" cy="1384995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800" dirty="0"/>
              <a:t>Выполнила учитель математики </a:t>
            </a:r>
          </a:p>
          <a:p>
            <a:pPr algn="ctr"/>
            <a:r>
              <a:rPr lang="ru-RU" sz="2800" dirty="0"/>
              <a:t>МОУ «</a:t>
            </a:r>
            <a:r>
              <a:rPr lang="ru-RU" sz="2800" dirty="0" err="1"/>
              <a:t>Кунашакская</a:t>
            </a:r>
            <a:r>
              <a:rPr lang="ru-RU" sz="2800" dirty="0"/>
              <a:t> СОШ» Ибрагимова Регина </a:t>
            </a:r>
            <a:r>
              <a:rPr lang="ru-RU" sz="2800" dirty="0" err="1"/>
              <a:t>Салаватовна</a:t>
            </a:r>
            <a:r>
              <a:rPr lang="ru-RU" sz="28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81310314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Группа 4"/>
          <p:cNvGrpSpPr/>
          <p:nvPr/>
        </p:nvGrpSpPr>
        <p:grpSpPr>
          <a:xfrm>
            <a:off x="1439652" y="1835332"/>
            <a:ext cx="6264695" cy="3187336"/>
            <a:chOff x="0" y="139689"/>
            <a:chExt cx="6264695" cy="3187336"/>
          </a:xfrm>
        </p:grpSpPr>
        <p:sp>
          <p:nvSpPr>
            <p:cNvPr id="6" name="Скругленный прямоугольник 5"/>
            <p:cNvSpPr/>
            <p:nvPr/>
          </p:nvSpPr>
          <p:spPr>
            <a:xfrm>
              <a:off x="0" y="139689"/>
              <a:ext cx="6264695" cy="3187336"/>
            </a:xfrm>
            <a:prstGeom prst="roundRect">
              <a:avLst/>
            </a:prstGeom>
          </p:spPr>
          <p:style>
            <a:lnRef idx="2">
              <a:schemeClr val="dk1">
                <a:shade val="80000"/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7" name="Скругленный прямоугольник 4"/>
            <p:cNvSpPr/>
            <p:nvPr/>
          </p:nvSpPr>
          <p:spPr>
            <a:xfrm>
              <a:off x="155593" y="295282"/>
              <a:ext cx="5953509" cy="287615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21920" tIns="121920" rIns="121920" bIns="121920" numCol="1" spcCol="1270" anchor="ctr" anchorCtr="0">
              <a:noAutofit/>
            </a:bodyPr>
            <a:lstStyle/>
            <a:p>
              <a:pPr lvl="0" algn="ctr" defTabSz="14224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3200" b="1" kern="1200" dirty="0"/>
                <a:t>Задание: </a:t>
              </a:r>
            </a:p>
            <a:p>
              <a:pPr lvl="0" algn="ctr" defTabSz="14224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2800" kern="1200" dirty="0"/>
                <a:t>Умножить : </a:t>
              </a:r>
            </a:p>
            <a:p>
              <a:pPr lvl="0" algn="ctr" defTabSz="14224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2800" dirty="0"/>
                <a:t>126*11</a:t>
              </a:r>
            </a:p>
            <a:p>
              <a:pPr lvl="0" algn="ctr" defTabSz="14224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2800" dirty="0"/>
                <a:t>378*11</a:t>
              </a:r>
              <a:endParaRPr lang="ru-RU" sz="2800" kern="1200" dirty="0"/>
            </a:p>
            <a:p>
              <a:pPr lvl="0" algn="ctr" defTabSz="14224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1900" kern="1200" dirty="0"/>
            </a:p>
          </p:txBody>
        </p:sp>
      </p:grpSp>
    </p:spTree>
    <p:extLst>
      <p:ext uri="{BB962C8B-B14F-4D97-AF65-F5344CB8AC3E}">
        <p14:creationId xmlns:p14="http://schemas.microsoft.com/office/powerpoint/2010/main" val="128201276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2353434980"/>
              </p:ext>
            </p:extLst>
          </p:nvPr>
        </p:nvGraphicFramePr>
        <p:xfrm>
          <a:off x="1331640" y="980728"/>
          <a:ext cx="6768752" cy="43924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59702938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3"/>
          <p:cNvGrpSpPr/>
          <p:nvPr/>
        </p:nvGrpSpPr>
        <p:grpSpPr>
          <a:xfrm>
            <a:off x="1439652" y="1835332"/>
            <a:ext cx="6264695" cy="3187336"/>
            <a:chOff x="0" y="139689"/>
            <a:chExt cx="6264695" cy="3187336"/>
          </a:xfrm>
        </p:grpSpPr>
        <p:sp>
          <p:nvSpPr>
            <p:cNvPr id="5" name="Скругленный прямоугольник 4"/>
            <p:cNvSpPr/>
            <p:nvPr/>
          </p:nvSpPr>
          <p:spPr>
            <a:xfrm>
              <a:off x="0" y="139689"/>
              <a:ext cx="6264695" cy="3187336"/>
            </a:xfrm>
            <a:prstGeom prst="roundRect">
              <a:avLst/>
            </a:prstGeom>
          </p:spPr>
          <p:style>
            <a:lnRef idx="2">
              <a:schemeClr val="dk1">
                <a:shade val="80000"/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6" name="Скругленный прямоугольник 4"/>
            <p:cNvSpPr/>
            <p:nvPr/>
          </p:nvSpPr>
          <p:spPr>
            <a:xfrm>
              <a:off x="155593" y="295282"/>
              <a:ext cx="5953509" cy="287615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21920" tIns="121920" rIns="121920" bIns="121920" numCol="1" spcCol="1270" anchor="ctr" anchorCtr="0">
              <a:noAutofit/>
            </a:bodyPr>
            <a:lstStyle/>
            <a:p>
              <a:pPr lvl="0" algn="ctr" defTabSz="14224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3200" b="1" kern="1200" dirty="0"/>
                <a:t>Задание: </a:t>
              </a:r>
            </a:p>
            <a:p>
              <a:pPr lvl="0" algn="ctr" defTabSz="14224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2800" kern="1200" dirty="0"/>
                <a:t>Умножить : </a:t>
              </a:r>
            </a:p>
            <a:p>
              <a:pPr lvl="0" algn="ctr" defTabSz="14224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2800" dirty="0"/>
                <a:t>18*44</a:t>
              </a:r>
              <a:endParaRPr lang="ru-RU" sz="2800" kern="1200" dirty="0"/>
            </a:p>
            <a:p>
              <a:pPr lvl="0" algn="ctr" defTabSz="14224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1900" kern="1200" dirty="0"/>
            </a:p>
          </p:txBody>
        </p:sp>
      </p:grpSp>
    </p:spTree>
    <p:extLst>
      <p:ext uri="{BB962C8B-B14F-4D97-AF65-F5344CB8AC3E}">
        <p14:creationId xmlns:p14="http://schemas.microsoft.com/office/powerpoint/2010/main" val="359702938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2577328184"/>
              </p:ext>
            </p:extLst>
          </p:nvPr>
        </p:nvGraphicFramePr>
        <p:xfrm>
          <a:off x="1331640" y="620688"/>
          <a:ext cx="6696744" cy="51845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59702938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>
            <a:off x="1439652" y="1412776"/>
            <a:ext cx="6588732" cy="3681900"/>
            <a:chOff x="0" y="139689"/>
            <a:chExt cx="6264695" cy="3187336"/>
          </a:xfrm>
        </p:grpSpPr>
        <p:sp>
          <p:nvSpPr>
            <p:cNvPr id="3" name="Скругленный прямоугольник 2"/>
            <p:cNvSpPr/>
            <p:nvPr/>
          </p:nvSpPr>
          <p:spPr>
            <a:xfrm>
              <a:off x="0" y="139689"/>
              <a:ext cx="6264695" cy="3187336"/>
            </a:xfrm>
            <a:prstGeom prst="roundRect">
              <a:avLst/>
            </a:prstGeom>
          </p:spPr>
          <p:style>
            <a:lnRef idx="2">
              <a:schemeClr val="dk1">
                <a:shade val="80000"/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4" name="Скругленный прямоугольник 4"/>
            <p:cNvSpPr/>
            <p:nvPr/>
          </p:nvSpPr>
          <p:spPr>
            <a:xfrm>
              <a:off x="155593" y="295282"/>
              <a:ext cx="5953509" cy="287615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21920" tIns="121920" rIns="121920" bIns="121920" numCol="1" spcCol="1270" anchor="ctr" anchorCtr="0">
              <a:noAutofit/>
            </a:bodyPr>
            <a:lstStyle/>
            <a:p>
              <a:pPr lvl="0" algn="ctr" defTabSz="14224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3200" b="1" kern="1200" dirty="0"/>
                <a:t>Задание: </a:t>
              </a:r>
            </a:p>
            <a:p>
              <a:pPr lvl="0" algn="ctr" defTabSz="14224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2800" kern="1200" dirty="0"/>
                <a:t>Сложить:</a:t>
              </a:r>
            </a:p>
            <a:p>
              <a:pPr lvl="0" algn="ctr" defTabSz="14224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2800" kern="1200" dirty="0"/>
                <a:t>6+7+9+2+3+4+8</a:t>
              </a:r>
            </a:p>
            <a:p>
              <a:pPr lvl="0" algn="ctr" defTabSz="14224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2800" dirty="0"/>
                <a:t>7+5+2+3+4+9+8+2</a:t>
              </a:r>
              <a:endParaRPr lang="ru-RU" sz="2800" kern="1200" dirty="0"/>
            </a:p>
          </p:txBody>
        </p:sp>
      </p:grpSp>
    </p:spTree>
    <p:extLst>
      <p:ext uri="{BB962C8B-B14F-4D97-AF65-F5344CB8AC3E}">
        <p14:creationId xmlns:p14="http://schemas.microsoft.com/office/powerpoint/2010/main" val="211163126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68448" y="2204864"/>
            <a:ext cx="7007111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8000" b="1" cap="all" spc="0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Игра «Ручеек»</a:t>
            </a:r>
          </a:p>
        </p:txBody>
      </p:sp>
    </p:spTree>
    <p:extLst>
      <p:ext uri="{BB962C8B-B14F-4D97-AF65-F5344CB8AC3E}">
        <p14:creationId xmlns:p14="http://schemas.microsoft.com/office/powerpoint/2010/main" val="359702938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95647"/>
            <a:ext cx="9144000" cy="28667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48841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3663542011"/>
              </p:ext>
            </p:extLst>
          </p:nvPr>
        </p:nvGraphicFramePr>
        <p:xfrm>
          <a:off x="755576" y="908720"/>
          <a:ext cx="7254909" cy="26776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3" name="Рисунок 2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5107" y="3717032"/>
            <a:ext cx="6048672" cy="26329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14733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3033107368"/>
              </p:ext>
            </p:extLst>
          </p:nvPr>
        </p:nvGraphicFramePr>
        <p:xfrm>
          <a:off x="323528" y="548680"/>
          <a:ext cx="8676456" cy="54726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5970293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4078913602"/>
              </p:ext>
            </p:extLst>
          </p:nvPr>
        </p:nvGraphicFramePr>
        <p:xfrm>
          <a:off x="1763688" y="1124744"/>
          <a:ext cx="6264696" cy="36724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5970293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719254931"/>
              </p:ext>
            </p:extLst>
          </p:nvPr>
        </p:nvGraphicFramePr>
        <p:xfrm>
          <a:off x="1115616" y="188640"/>
          <a:ext cx="7272808" cy="58326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5970293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>
            <a:off x="1439652" y="1835332"/>
            <a:ext cx="6264695" cy="3187336"/>
            <a:chOff x="0" y="139689"/>
            <a:chExt cx="6264695" cy="3187336"/>
          </a:xfrm>
        </p:grpSpPr>
        <p:sp>
          <p:nvSpPr>
            <p:cNvPr id="3" name="Скругленный прямоугольник 2"/>
            <p:cNvSpPr/>
            <p:nvPr/>
          </p:nvSpPr>
          <p:spPr>
            <a:xfrm>
              <a:off x="0" y="139689"/>
              <a:ext cx="6264695" cy="3187336"/>
            </a:xfrm>
            <a:prstGeom prst="roundRect">
              <a:avLst/>
            </a:prstGeom>
          </p:spPr>
          <p:style>
            <a:lnRef idx="2">
              <a:schemeClr val="dk1">
                <a:shade val="80000"/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4" name="Скругленный прямоугольник 4"/>
            <p:cNvSpPr/>
            <p:nvPr/>
          </p:nvSpPr>
          <p:spPr>
            <a:xfrm>
              <a:off x="155593" y="295282"/>
              <a:ext cx="5953509" cy="287615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21920" tIns="121920" rIns="121920" bIns="121920" numCol="1" spcCol="1270" anchor="ctr" anchorCtr="0">
              <a:noAutofit/>
            </a:bodyPr>
            <a:lstStyle/>
            <a:p>
              <a:pPr lvl="0" algn="ctr" defTabSz="14224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3200" b="1" kern="1200" dirty="0"/>
                <a:t>Задание: </a:t>
              </a:r>
            </a:p>
            <a:p>
              <a:pPr lvl="0" algn="ctr" defTabSz="14224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2800" kern="1200" dirty="0"/>
                <a:t>Умножить : </a:t>
              </a:r>
            </a:p>
            <a:p>
              <a:pPr lvl="0" algn="ctr" defTabSz="14224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2800" kern="1200" dirty="0"/>
                <a:t>54*11</a:t>
              </a:r>
            </a:p>
            <a:p>
              <a:pPr lvl="0" algn="ctr" defTabSz="14224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2800" kern="1200" dirty="0"/>
                <a:t>67*11</a:t>
              </a:r>
            </a:p>
            <a:p>
              <a:pPr lvl="0" algn="ctr" defTabSz="14224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1900" kern="1200" dirty="0"/>
            </a:p>
            <a:p>
              <a:pPr lvl="0" algn="ctr" defTabSz="14224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1900" kern="1200" dirty="0"/>
            </a:p>
          </p:txBody>
        </p:sp>
      </p:grpSp>
    </p:spTree>
    <p:extLst>
      <p:ext uri="{BB962C8B-B14F-4D97-AF65-F5344CB8AC3E}">
        <p14:creationId xmlns:p14="http://schemas.microsoft.com/office/powerpoint/2010/main" val="359702938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1724210823"/>
              </p:ext>
            </p:extLst>
          </p:nvPr>
        </p:nvGraphicFramePr>
        <p:xfrm>
          <a:off x="1979712" y="1628800"/>
          <a:ext cx="5526360" cy="294884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80883732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>
            <a:off x="1439652" y="1835332"/>
            <a:ext cx="6264695" cy="3187336"/>
            <a:chOff x="0" y="139689"/>
            <a:chExt cx="6264695" cy="3187336"/>
          </a:xfrm>
        </p:grpSpPr>
        <p:sp>
          <p:nvSpPr>
            <p:cNvPr id="3" name="Скругленный прямоугольник 2"/>
            <p:cNvSpPr/>
            <p:nvPr/>
          </p:nvSpPr>
          <p:spPr>
            <a:xfrm>
              <a:off x="0" y="139689"/>
              <a:ext cx="6264695" cy="3187336"/>
            </a:xfrm>
            <a:prstGeom prst="roundRect">
              <a:avLst/>
            </a:prstGeom>
          </p:spPr>
          <p:style>
            <a:lnRef idx="2">
              <a:schemeClr val="dk1">
                <a:shade val="80000"/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4" name="Скругленный прямоугольник 4"/>
            <p:cNvSpPr/>
            <p:nvPr/>
          </p:nvSpPr>
          <p:spPr>
            <a:xfrm>
              <a:off x="155593" y="295282"/>
              <a:ext cx="5953509" cy="287615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21920" tIns="121920" rIns="121920" bIns="121920" numCol="1" spcCol="1270" anchor="ctr" anchorCtr="0">
              <a:noAutofit/>
            </a:bodyPr>
            <a:lstStyle/>
            <a:p>
              <a:pPr lvl="0" algn="ctr" defTabSz="14224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3200" b="1" kern="1200" dirty="0"/>
                <a:t>Задание: </a:t>
              </a:r>
            </a:p>
            <a:p>
              <a:pPr lvl="0" algn="ctr" defTabSz="14224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2800" kern="1200" dirty="0"/>
                <a:t>Умножить : </a:t>
              </a:r>
            </a:p>
            <a:p>
              <a:pPr lvl="0" algn="ctr" defTabSz="14224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2800" dirty="0"/>
                <a:t>56*111</a:t>
              </a:r>
              <a:endParaRPr lang="ru-RU" sz="2800" kern="1200" dirty="0"/>
            </a:p>
            <a:p>
              <a:pPr lvl="0" algn="ctr" defTabSz="14224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1900" kern="1200" dirty="0"/>
            </a:p>
          </p:txBody>
        </p:sp>
      </p:grpSp>
    </p:spTree>
    <p:extLst>
      <p:ext uri="{BB962C8B-B14F-4D97-AF65-F5344CB8AC3E}">
        <p14:creationId xmlns:p14="http://schemas.microsoft.com/office/powerpoint/2010/main" val="84624014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Группа 2"/>
          <p:cNvGrpSpPr/>
          <p:nvPr/>
        </p:nvGrpSpPr>
        <p:grpSpPr>
          <a:xfrm>
            <a:off x="1331640" y="1481109"/>
            <a:ext cx="6840760" cy="4468171"/>
            <a:chOff x="0" y="139689"/>
            <a:chExt cx="6264695" cy="3187336"/>
          </a:xfrm>
        </p:grpSpPr>
        <p:sp>
          <p:nvSpPr>
            <p:cNvPr id="4" name="Скругленный прямоугольник 3"/>
            <p:cNvSpPr/>
            <p:nvPr/>
          </p:nvSpPr>
          <p:spPr>
            <a:xfrm>
              <a:off x="0" y="139689"/>
              <a:ext cx="6264695" cy="3187336"/>
            </a:xfrm>
            <a:prstGeom prst="roundRect">
              <a:avLst/>
            </a:prstGeom>
          </p:spPr>
          <p:style>
            <a:lnRef idx="2">
              <a:schemeClr val="dk1">
                <a:shade val="80000"/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5" name="Скругленный прямоугольник 4"/>
            <p:cNvSpPr/>
            <p:nvPr/>
          </p:nvSpPr>
          <p:spPr>
            <a:xfrm>
              <a:off x="155593" y="295282"/>
              <a:ext cx="5953509" cy="287615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21920" tIns="121920" rIns="121920" bIns="121920" numCol="1" spcCol="1270" anchor="ctr" anchorCtr="0">
              <a:noAutofit/>
            </a:bodyPr>
            <a:lstStyle/>
            <a:p>
              <a:pPr lvl="0" algn="ctr" defTabSz="1422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2400" b="1" dirty="0"/>
                <a:t>Чтобы умножить трёхзначное число на 11, нужно:</a:t>
              </a:r>
            </a:p>
            <a:p>
              <a:pPr lvl="0" algn="just" defTabSz="1422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2400" dirty="0"/>
                <a:t>• число сотен и единиц оставить на своих местах</a:t>
              </a:r>
            </a:p>
            <a:p>
              <a:pPr lvl="0" algn="just" defTabSz="1422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2400" dirty="0"/>
                <a:t>• приписать сумму сотен и десятков множимого</a:t>
              </a:r>
            </a:p>
            <a:p>
              <a:pPr lvl="0" algn="just" defTabSz="1422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2400" dirty="0"/>
                <a:t>• приписать сумму десятков и единиц</a:t>
              </a:r>
            </a:p>
            <a:p>
              <a:pPr lvl="0" defTabSz="1422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2400" dirty="0"/>
                <a:t>Пример:</a:t>
              </a:r>
            </a:p>
            <a:p>
              <a:pPr lvl="0" defTabSz="1422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2400" dirty="0"/>
                <a:t>115 х 11 = 1 (1+1) (1+5) 5 = 1265</a:t>
              </a:r>
            </a:p>
            <a:p>
              <a:pPr lvl="0" algn="ctr" defTabSz="14224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1900" kern="1200" dirty="0"/>
            </a:p>
          </p:txBody>
        </p:sp>
      </p:grpSp>
    </p:spTree>
    <p:extLst>
      <p:ext uri="{BB962C8B-B14F-4D97-AF65-F5344CB8AC3E}">
        <p14:creationId xmlns:p14="http://schemas.microsoft.com/office/powerpoint/2010/main" val="359610934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74</TotalTime>
  <Words>578</Words>
  <Application>Microsoft Office PowerPoint</Application>
  <PresentationFormat>Экран (4:3)</PresentationFormat>
  <Paragraphs>62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9" baseType="lpstr">
      <vt:lpstr>Arial</vt:lpstr>
      <vt:lpstr>Calibri</vt:lpstr>
      <vt:lpstr>Тема Office</vt:lpstr>
      <vt:lpstr>Приемы устного счета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Приемы устного счета</dc:title>
  <dc:creator>7</dc:creator>
  <cp:lastModifiedBy>Регина Ибрагимова</cp:lastModifiedBy>
  <cp:revision>9</cp:revision>
  <dcterms:created xsi:type="dcterms:W3CDTF">2020-10-08T13:51:42Z</dcterms:created>
  <dcterms:modified xsi:type="dcterms:W3CDTF">2024-01-08T16:35:39Z</dcterms:modified>
</cp:coreProperties>
</file>