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5" r:id="rId3"/>
    <p:sldId id="274" r:id="rId4"/>
    <p:sldId id="266" r:id="rId5"/>
    <p:sldId id="276" r:id="rId6"/>
    <p:sldId id="277" r:id="rId7"/>
    <p:sldId id="262" r:id="rId8"/>
    <p:sldId id="278" r:id="rId9"/>
    <p:sldId id="279" r:id="rId10"/>
    <p:sldId id="263" r:id="rId11"/>
    <p:sldId id="280" r:id="rId12"/>
    <p:sldId id="282" r:id="rId13"/>
    <p:sldId id="264" r:id="rId14"/>
    <p:sldId id="283" r:id="rId15"/>
    <p:sldId id="284" r:id="rId16"/>
    <p:sldId id="265" r:id="rId17"/>
    <p:sldId id="285" r:id="rId18"/>
    <p:sldId id="286" r:id="rId19"/>
    <p:sldId id="268" r:id="rId20"/>
    <p:sldId id="287" r:id="rId21"/>
    <p:sldId id="290" r:id="rId22"/>
    <p:sldId id="288" r:id="rId23"/>
    <p:sldId id="289" r:id="rId24"/>
    <p:sldId id="291" r:id="rId25"/>
    <p:sldId id="292" r:id="rId26"/>
    <p:sldId id="293" r:id="rId27"/>
    <p:sldId id="294" r:id="rId28"/>
    <p:sldId id="295" r:id="rId29"/>
    <p:sldId id="296" r:id="rId30"/>
    <p:sldId id="297" r:id="rId31"/>
    <p:sldId id="298" r:id="rId32"/>
    <p:sldId id="299" r:id="rId33"/>
    <p:sldId id="269" r:id="rId34"/>
    <p:sldId id="270" r:id="rId35"/>
    <p:sldId id="281" r:id="rId36"/>
    <p:sldId id="261" r:id="rId3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BCDE"/>
    <a:srgbClr val="54AB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4660"/>
  </p:normalViewPr>
  <p:slideViewPr>
    <p:cSldViewPr>
      <p:cViewPr varScale="1">
        <p:scale>
          <a:sx n="72" d="100"/>
          <a:sy n="72" d="100"/>
        </p:scale>
        <p:origin x="151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CF64288D-7791-4FD3-A6D2-F2C3E4451A73}" type="datetimeFigureOut">
              <a:rPr lang="ru-RU" smtClean="0"/>
              <a:pPr/>
              <a:t>07.01.2024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A1D8D24-2295-459A-80B3-9FA5B6F0D179}" type="slidenum">
              <a:rPr lang="ru-RU" smtClean="0"/>
              <a:pPr/>
              <a:t>‹#›</a:t>
            </a:fld>
            <a:endParaRPr lang="ru-RU"/>
          </a:p>
        </p:txBody>
      </p:sp>
    </p:spTree>
    <p:extLst>
      <p:ext uri="{BB962C8B-B14F-4D97-AF65-F5344CB8AC3E}">
        <p14:creationId xmlns:p14="http://schemas.microsoft.com/office/powerpoint/2010/main" val="28659153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F64288D-7791-4FD3-A6D2-F2C3E4451A73}" type="datetimeFigureOut">
              <a:rPr lang="ru-RU" smtClean="0"/>
              <a:pPr/>
              <a:t>07.01.2024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A1D8D24-2295-459A-80B3-9FA5B6F0D179}" type="slidenum">
              <a:rPr lang="ru-RU" smtClean="0"/>
              <a:pPr/>
              <a:t>‹#›</a:t>
            </a:fld>
            <a:endParaRPr lang="ru-RU"/>
          </a:p>
        </p:txBody>
      </p:sp>
    </p:spTree>
    <p:extLst>
      <p:ext uri="{BB962C8B-B14F-4D97-AF65-F5344CB8AC3E}">
        <p14:creationId xmlns:p14="http://schemas.microsoft.com/office/powerpoint/2010/main" val="309627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F64288D-7791-4FD3-A6D2-F2C3E4451A73}" type="datetimeFigureOut">
              <a:rPr lang="ru-RU" smtClean="0"/>
              <a:pPr/>
              <a:t>07.01.2024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A1D8D24-2295-459A-80B3-9FA5B6F0D179}" type="slidenum">
              <a:rPr lang="ru-RU" smtClean="0"/>
              <a:pPr/>
              <a:t>‹#›</a:t>
            </a:fld>
            <a:endParaRPr lang="ru-RU"/>
          </a:p>
        </p:txBody>
      </p:sp>
    </p:spTree>
    <p:extLst>
      <p:ext uri="{BB962C8B-B14F-4D97-AF65-F5344CB8AC3E}">
        <p14:creationId xmlns:p14="http://schemas.microsoft.com/office/powerpoint/2010/main" val="811220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F64288D-7791-4FD3-A6D2-F2C3E4451A73}" type="datetimeFigureOut">
              <a:rPr lang="ru-RU" smtClean="0"/>
              <a:pPr/>
              <a:t>07.01.2024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A1D8D24-2295-459A-80B3-9FA5B6F0D179}" type="slidenum">
              <a:rPr lang="ru-RU" smtClean="0"/>
              <a:pPr/>
              <a:t>‹#›</a:t>
            </a:fld>
            <a:endParaRPr lang="ru-RU"/>
          </a:p>
        </p:txBody>
      </p:sp>
    </p:spTree>
    <p:extLst>
      <p:ext uri="{BB962C8B-B14F-4D97-AF65-F5344CB8AC3E}">
        <p14:creationId xmlns:p14="http://schemas.microsoft.com/office/powerpoint/2010/main" val="1173743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CF64288D-7791-4FD3-A6D2-F2C3E4451A73}" type="datetimeFigureOut">
              <a:rPr lang="ru-RU" smtClean="0"/>
              <a:pPr/>
              <a:t>07.01.2024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A1D8D24-2295-459A-80B3-9FA5B6F0D179}" type="slidenum">
              <a:rPr lang="ru-RU" smtClean="0"/>
              <a:pPr/>
              <a:t>‹#›</a:t>
            </a:fld>
            <a:endParaRPr lang="ru-RU"/>
          </a:p>
        </p:txBody>
      </p:sp>
    </p:spTree>
    <p:extLst>
      <p:ext uri="{BB962C8B-B14F-4D97-AF65-F5344CB8AC3E}">
        <p14:creationId xmlns:p14="http://schemas.microsoft.com/office/powerpoint/2010/main" val="852671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CF64288D-7791-4FD3-A6D2-F2C3E4451A73}" type="datetimeFigureOut">
              <a:rPr lang="ru-RU" smtClean="0"/>
              <a:pPr/>
              <a:t>07.01.2024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A1D8D24-2295-459A-80B3-9FA5B6F0D179}" type="slidenum">
              <a:rPr lang="ru-RU" smtClean="0"/>
              <a:pPr/>
              <a:t>‹#›</a:t>
            </a:fld>
            <a:endParaRPr lang="ru-RU"/>
          </a:p>
        </p:txBody>
      </p:sp>
    </p:spTree>
    <p:extLst>
      <p:ext uri="{BB962C8B-B14F-4D97-AF65-F5344CB8AC3E}">
        <p14:creationId xmlns:p14="http://schemas.microsoft.com/office/powerpoint/2010/main" val="1878811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CF64288D-7791-4FD3-A6D2-F2C3E4451A73}" type="datetimeFigureOut">
              <a:rPr lang="ru-RU" smtClean="0"/>
              <a:pPr/>
              <a:t>07.01.2024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A1D8D24-2295-459A-80B3-9FA5B6F0D179}" type="slidenum">
              <a:rPr lang="ru-RU" smtClean="0"/>
              <a:pPr/>
              <a:t>‹#›</a:t>
            </a:fld>
            <a:endParaRPr lang="ru-RU"/>
          </a:p>
        </p:txBody>
      </p:sp>
    </p:spTree>
    <p:extLst>
      <p:ext uri="{BB962C8B-B14F-4D97-AF65-F5344CB8AC3E}">
        <p14:creationId xmlns:p14="http://schemas.microsoft.com/office/powerpoint/2010/main" val="1223972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CF64288D-7791-4FD3-A6D2-F2C3E4451A73}" type="datetimeFigureOut">
              <a:rPr lang="ru-RU" smtClean="0"/>
              <a:pPr/>
              <a:t>07.01.2024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A1D8D24-2295-459A-80B3-9FA5B6F0D179}" type="slidenum">
              <a:rPr lang="ru-RU" smtClean="0"/>
              <a:pPr/>
              <a:t>‹#›</a:t>
            </a:fld>
            <a:endParaRPr lang="ru-RU"/>
          </a:p>
        </p:txBody>
      </p:sp>
    </p:spTree>
    <p:extLst>
      <p:ext uri="{BB962C8B-B14F-4D97-AF65-F5344CB8AC3E}">
        <p14:creationId xmlns:p14="http://schemas.microsoft.com/office/powerpoint/2010/main" val="36275223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F64288D-7791-4FD3-A6D2-F2C3E4451A73}" type="datetimeFigureOut">
              <a:rPr lang="ru-RU" smtClean="0"/>
              <a:pPr/>
              <a:t>07.01.2024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A1D8D24-2295-459A-80B3-9FA5B6F0D179}" type="slidenum">
              <a:rPr lang="ru-RU" smtClean="0"/>
              <a:pPr/>
              <a:t>‹#›</a:t>
            </a:fld>
            <a:endParaRPr lang="ru-RU"/>
          </a:p>
        </p:txBody>
      </p:sp>
    </p:spTree>
    <p:extLst>
      <p:ext uri="{BB962C8B-B14F-4D97-AF65-F5344CB8AC3E}">
        <p14:creationId xmlns:p14="http://schemas.microsoft.com/office/powerpoint/2010/main" val="1715058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CF64288D-7791-4FD3-A6D2-F2C3E4451A73}" type="datetimeFigureOut">
              <a:rPr lang="ru-RU" smtClean="0"/>
              <a:pPr/>
              <a:t>07.01.2024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A1D8D24-2295-459A-80B3-9FA5B6F0D179}" type="slidenum">
              <a:rPr lang="ru-RU" smtClean="0"/>
              <a:pPr/>
              <a:t>‹#›</a:t>
            </a:fld>
            <a:endParaRPr lang="ru-RU"/>
          </a:p>
        </p:txBody>
      </p:sp>
    </p:spTree>
    <p:extLst>
      <p:ext uri="{BB962C8B-B14F-4D97-AF65-F5344CB8AC3E}">
        <p14:creationId xmlns:p14="http://schemas.microsoft.com/office/powerpoint/2010/main" val="291605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CF64288D-7791-4FD3-A6D2-F2C3E4451A73}" type="datetimeFigureOut">
              <a:rPr lang="ru-RU" smtClean="0"/>
              <a:pPr/>
              <a:t>07.01.2024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A1D8D24-2295-459A-80B3-9FA5B6F0D179}" type="slidenum">
              <a:rPr lang="ru-RU" smtClean="0"/>
              <a:pPr/>
              <a:t>‹#›</a:t>
            </a:fld>
            <a:endParaRPr lang="ru-RU"/>
          </a:p>
        </p:txBody>
      </p:sp>
    </p:spTree>
    <p:extLst>
      <p:ext uri="{BB962C8B-B14F-4D97-AF65-F5344CB8AC3E}">
        <p14:creationId xmlns:p14="http://schemas.microsoft.com/office/powerpoint/2010/main" val="3650460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4ABD6"/>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64288D-7791-4FD3-A6D2-F2C3E4451A73}" type="datetimeFigureOut">
              <a:rPr lang="ru-RU" smtClean="0"/>
              <a:pPr/>
              <a:t>07.01.2024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1D8D24-2295-459A-80B3-9FA5B6F0D179}" type="slidenum">
              <a:rPr lang="ru-RU" smtClean="0"/>
              <a:pPr/>
              <a:t>‹#›</a:t>
            </a:fld>
            <a:endParaRPr lang="ru-RU"/>
          </a:p>
        </p:txBody>
      </p:sp>
    </p:spTree>
    <p:extLst>
      <p:ext uri="{BB962C8B-B14F-4D97-AF65-F5344CB8AC3E}">
        <p14:creationId xmlns:p14="http://schemas.microsoft.com/office/powerpoint/2010/main" val="30393992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3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0.jpeg"/><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24.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gtrk-saratov.ru/images/cms/data/2013/%D0%BE%D0%BA%D1%82%D1%8F%D0%B1%D1%80%D1%8C/10/winter_007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285039" cy="6963780"/>
          </a:xfrm>
          <a:prstGeom prst="rect">
            <a:avLst/>
          </a:prstGeom>
        </p:spPr>
        <p:style>
          <a:lnRef idx="1">
            <a:schemeClr val="accent5"/>
          </a:lnRef>
          <a:fillRef idx="2">
            <a:schemeClr val="accent5"/>
          </a:fillRef>
          <a:effectRef idx="1">
            <a:schemeClr val="accent5"/>
          </a:effectRef>
          <a:fontRef idx="minor">
            <a:schemeClr val="dk1"/>
          </a:fontRef>
        </p:style>
      </p:pic>
      <p:sp>
        <p:nvSpPr>
          <p:cNvPr id="6" name="Прямоугольник с двумя вырезанными противолежащими углами 5"/>
          <p:cNvSpPr/>
          <p:nvPr/>
        </p:nvSpPr>
        <p:spPr>
          <a:xfrm>
            <a:off x="361916" y="377280"/>
            <a:ext cx="8782084" cy="6480720"/>
          </a:xfrm>
          <a:prstGeom prst="snip2DiagRect">
            <a:avLst/>
          </a:prstGeom>
          <a:solidFill>
            <a:schemeClr val="bg1">
              <a:lumMod val="75000"/>
              <a:alpha val="23000"/>
            </a:schemeClr>
          </a:solidFil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1425260" y="548680"/>
            <a:ext cx="6434518" cy="2585323"/>
          </a:xfrm>
          <a:prstGeom prst="rect">
            <a:avLst/>
          </a:prstGeom>
          <a:noFill/>
        </p:spPr>
        <p:txBody>
          <a:bodyPr wrap="none" lIns="91440" tIns="45720" rIns="91440" bIns="45720">
            <a:spAutoFit/>
          </a:bodyPr>
          <a:lstStyle/>
          <a:p>
            <a:pPr algn="ctr"/>
            <a:r>
              <a:rPr lang="ru-RU" sz="5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Презентация</a:t>
            </a:r>
          </a:p>
          <a:p>
            <a:pPr algn="ctr"/>
            <a:r>
              <a:rPr lang="ru-RU" sz="5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на тему</a:t>
            </a:r>
          </a:p>
          <a:p>
            <a:pPr algn="ctr"/>
            <a:r>
              <a:rPr lang="ru-RU" sz="5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«Зимующие птицы»</a:t>
            </a:r>
          </a:p>
        </p:txBody>
      </p:sp>
      <p:sp>
        <p:nvSpPr>
          <p:cNvPr id="5" name="Прямоугольник 4"/>
          <p:cNvSpPr/>
          <p:nvPr/>
        </p:nvSpPr>
        <p:spPr>
          <a:xfrm>
            <a:off x="5076056" y="5301208"/>
            <a:ext cx="4067944" cy="1631216"/>
          </a:xfrm>
          <a:prstGeom prst="rect">
            <a:avLst/>
          </a:prstGeom>
          <a:noFill/>
        </p:spPr>
        <p:txBody>
          <a:bodyPr wrap="square" lIns="91440" tIns="45720" rIns="91440" bIns="45720">
            <a:spAutoFit/>
          </a:bodyPr>
          <a:lstStyle/>
          <a:p>
            <a:pPr algn="ctr"/>
            <a:r>
              <a:rPr lang="ru-RU" sz="2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Подготовили воспитатели логопедической группы «Колобок»</a:t>
            </a:r>
          </a:p>
          <a:p>
            <a:pPr algn="ctr"/>
            <a:r>
              <a:rPr lang="ru-RU" sz="2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МБДОУ № 5 «Дельфин»</a:t>
            </a:r>
          </a:p>
          <a:p>
            <a:pPr algn="ctr"/>
            <a:r>
              <a:rPr lang="ru-RU" sz="2000" b="1" cap="none" spc="0"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Кокташева</a:t>
            </a:r>
            <a:r>
              <a:rPr lang="ru-RU" sz="2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В.С., </a:t>
            </a:r>
            <a:r>
              <a:rPr lang="ru-RU" sz="20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Поползина</a:t>
            </a:r>
            <a:r>
              <a:rPr lang="ru-RU" sz="20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Т.М</a:t>
            </a:r>
            <a:r>
              <a:rPr lang="ru-RU" sz="20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endParaRPr lang="ru-RU" sz="2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712121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420580" y="1695427"/>
            <a:ext cx="4535070" cy="4401205"/>
          </a:xfrm>
          <a:prstGeom prst="rect">
            <a:avLst/>
          </a:prstGeom>
          <a:noFill/>
        </p:spPr>
        <p:txBody>
          <a:bodyPr wrap="square" lIns="91440" tIns="45720" rIns="91440" bIns="45720">
            <a:spAutoFit/>
          </a:bodyPr>
          <a:lstStyle/>
          <a:p>
            <a:r>
              <a:rPr lang="ru-RU" sz="2800" dirty="0">
                <a:ln w="18415" cmpd="sng">
                  <a:solidFill>
                    <a:srgbClr val="FFFFFF"/>
                  </a:solidFill>
                  <a:prstDash val="solid"/>
                </a:ln>
                <a:solidFill>
                  <a:srgbClr val="FFFFFF"/>
                </a:solidFill>
              </a:rPr>
              <a:t>Снегирь чуть крупнее воробья, очень плотного сложения, сверху голубовато-серая с чёрным шапочка, подбородком, крыльями и хвостом, белыми надхвостьем и полосой на крыле, щёки и грудь у самцов красные или красно-розовые.</a:t>
            </a:r>
          </a:p>
        </p:txBody>
      </p:sp>
      <p:pic>
        <p:nvPicPr>
          <p:cNvPr id="4098" name="Picture 2" descr="http://pics.livejournal.com/ulitka_kg/pic/000ap7y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687968"/>
            <a:ext cx="3839790" cy="20944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Прямоугольник 6"/>
          <p:cNvSpPr/>
          <p:nvPr/>
        </p:nvSpPr>
        <p:spPr>
          <a:xfrm>
            <a:off x="611560" y="692694"/>
            <a:ext cx="5526193" cy="830997"/>
          </a:xfrm>
          <a:prstGeom prst="rect">
            <a:avLst/>
          </a:prstGeom>
          <a:noFill/>
        </p:spPr>
        <p:txBody>
          <a:bodyPr wrap="none" lIns="91440" tIns="45720" rIns="91440" bIns="45720">
            <a:spAutoFit/>
          </a:bodyPr>
          <a:lstStyle/>
          <a:p>
            <a:pPr algn="ctr"/>
            <a:r>
              <a:rPr lang="ru-RU" sz="48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Зимующие птицы</a:t>
            </a:r>
          </a:p>
        </p:txBody>
      </p:sp>
    </p:spTree>
    <p:extLst>
      <p:ext uri="{BB962C8B-B14F-4D97-AF65-F5344CB8AC3E}">
        <p14:creationId xmlns:p14="http://schemas.microsoft.com/office/powerpoint/2010/main" val="772207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1000"/>
                                        <p:tgtEl>
                                          <p:spTgt spid="4098"/>
                                        </p:tgtEl>
                                      </p:cBhvr>
                                    </p:animEffect>
                                    <p:anim calcmode="lin" valueType="num">
                                      <p:cBhvr>
                                        <p:cTn id="13" dur="1000" fill="hold"/>
                                        <p:tgtEl>
                                          <p:spTgt spid="4098"/>
                                        </p:tgtEl>
                                        <p:attrNameLst>
                                          <p:attrName>ppt_x</p:attrName>
                                        </p:attrNameLst>
                                      </p:cBhvr>
                                      <p:tavLst>
                                        <p:tav tm="0">
                                          <p:val>
                                            <p:strVal val="#ppt_x"/>
                                          </p:val>
                                        </p:tav>
                                        <p:tav tm="100000">
                                          <p:val>
                                            <p:strVal val="#ppt_x"/>
                                          </p:val>
                                        </p:tav>
                                      </p:tavLst>
                                    </p:anim>
                                    <p:anim calcmode="lin" valueType="num">
                                      <p:cBhvr>
                                        <p:cTn id="14"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0006-012-.jpg"/>
          <p:cNvPicPr>
            <a:picLocks noGrp="1" noChangeAspect="1"/>
          </p:cNvPicPr>
          <p:nvPr>
            <p:ph idx="1"/>
          </p:nvPr>
        </p:nvPicPr>
        <p:blipFill>
          <a:blip r:embed="rId2"/>
          <a:stretch>
            <a:fillRect/>
          </a:stretch>
        </p:blipFill>
        <p:spPr>
          <a:xfrm>
            <a:off x="357158" y="214290"/>
            <a:ext cx="3699059" cy="2537119"/>
          </a:xfrm>
        </p:spPr>
      </p:pic>
      <p:pic>
        <p:nvPicPr>
          <p:cNvPr id="5" name="Рисунок 4" descr="60c964864a3af8d0f5916f0332ef4308.jpg"/>
          <p:cNvPicPr>
            <a:picLocks noChangeAspect="1"/>
          </p:cNvPicPr>
          <p:nvPr/>
        </p:nvPicPr>
        <p:blipFill>
          <a:blip r:embed="rId3"/>
          <a:stretch>
            <a:fillRect/>
          </a:stretch>
        </p:blipFill>
        <p:spPr>
          <a:xfrm>
            <a:off x="428596" y="3214686"/>
            <a:ext cx="3429024" cy="3068976"/>
          </a:xfrm>
          <a:prstGeom prst="rect">
            <a:avLst/>
          </a:prstGeom>
        </p:spPr>
      </p:pic>
      <p:pic>
        <p:nvPicPr>
          <p:cNvPr id="6" name="Рисунок 5" descr="kuda-vesnoj-uletayut-snegiri-1.jpg"/>
          <p:cNvPicPr>
            <a:picLocks noChangeAspect="1"/>
          </p:cNvPicPr>
          <p:nvPr/>
        </p:nvPicPr>
        <p:blipFill>
          <a:blip r:embed="rId4"/>
          <a:stretch>
            <a:fillRect/>
          </a:stretch>
        </p:blipFill>
        <p:spPr>
          <a:xfrm>
            <a:off x="4500562" y="214290"/>
            <a:ext cx="4357694" cy="592935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C00000"/>
                </a:solidFill>
                <a:latin typeface="Times New Roman" pitchFamily="18" charset="0"/>
                <a:cs typeface="Times New Roman" pitchFamily="18" charset="0"/>
              </a:rPr>
              <a:t>Загадка</a:t>
            </a:r>
            <a:endParaRPr lang="ru-RU" dirty="0"/>
          </a:p>
        </p:txBody>
      </p:sp>
      <p:sp>
        <p:nvSpPr>
          <p:cNvPr id="3" name="Содержимое 2"/>
          <p:cNvSpPr>
            <a:spLocks noGrp="1"/>
          </p:cNvSpPr>
          <p:nvPr>
            <p:ph idx="1"/>
          </p:nvPr>
        </p:nvSpPr>
        <p:spPr/>
        <p:txBody>
          <a:bodyPr>
            <a:normAutofit lnSpcReduction="10000"/>
          </a:bodyPr>
          <a:lstStyle/>
          <a:p>
            <a:pPr algn="ctr">
              <a:buNone/>
            </a:pPr>
            <a:r>
              <a:rPr lang="ru-RU" dirty="0">
                <a:solidFill>
                  <a:schemeClr val="bg1"/>
                </a:solidFill>
                <a:latin typeface="Times New Roman" pitchFamily="18" charset="0"/>
                <a:cs typeface="Times New Roman" pitchFamily="18" charset="0"/>
              </a:rPr>
              <a:t>Ну, а это птица мира,</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Только в небесах парила,</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Быстро к нам спустилась в ноги,</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Смело ходит по дороге</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И боится только кошек,</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Ей даем семян и крошек.</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С нами птица круглый год,</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Воркованием поет.</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(Голубь) </a:t>
            </a:r>
            <a:br>
              <a:rPr lang="ru-RU" dirty="0"/>
            </a:b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026420" y="1534242"/>
            <a:ext cx="4535070" cy="3108543"/>
          </a:xfrm>
          <a:prstGeom prst="rect">
            <a:avLst/>
          </a:prstGeom>
          <a:noFill/>
        </p:spPr>
        <p:txBody>
          <a:bodyPr wrap="square" lIns="91440" tIns="45720" rIns="91440" bIns="45720">
            <a:spAutoFit/>
          </a:bodyPr>
          <a:lstStyle/>
          <a:p>
            <a:r>
              <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rPr>
              <a:t>У голубей туловище светло-серое, с беловатым надхвостьем и двумя тёмными полосами на внешней стороне крыльев. Обладает прекрасным зрением – различает цвета</a:t>
            </a:r>
          </a:p>
        </p:txBody>
      </p:sp>
      <p:pic>
        <p:nvPicPr>
          <p:cNvPr id="5122" name="Picture 2" descr="http://upload.wikimedia.org/wikipedia/commons/d/de/Orsopapera-colombo_002.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39552" y="1765203"/>
            <a:ext cx="3270844" cy="24531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Прямоугольник 7"/>
          <p:cNvSpPr/>
          <p:nvPr/>
        </p:nvSpPr>
        <p:spPr>
          <a:xfrm>
            <a:off x="611560" y="692694"/>
            <a:ext cx="5526193" cy="830997"/>
          </a:xfrm>
          <a:prstGeom prst="rect">
            <a:avLst/>
          </a:prstGeom>
          <a:noFill/>
        </p:spPr>
        <p:txBody>
          <a:bodyPr wrap="none" lIns="91440" tIns="45720" rIns="91440" bIns="45720">
            <a:spAutoFit/>
          </a:bodyPr>
          <a:lstStyle/>
          <a:p>
            <a:pPr algn="ctr"/>
            <a:r>
              <a:rPr lang="ru-RU" sz="48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Зимующие птицы</a:t>
            </a:r>
          </a:p>
        </p:txBody>
      </p:sp>
      <p:sp>
        <p:nvSpPr>
          <p:cNvPr id="9" name="Прямоугольник 8"/>
          <p:cNvSpPr/>
          <p:nvPr/>
        </p:nvSpPr>
        <p:spPr>
          <a:xfrm>
            <a:off x="1107119" y="4510408"/>
            <a:ext cx="7454369" cy="1815882"/>
          </a:xfrm>
          <a:prstGeom prst="rect">
            <a:avLst/>
          </a:prstGeom>
          <a:noFill/>
        </p:spPr>
        <p:txBody>
          <a:bodyPr wrap="square" lIns="91440" tIns="45720" rIns="91440" bIns="45720">
            <a:spAutoFit/>
          </a:bodyPr>
          <a:lstStyle/>
          <a:p>
            <a:r>
              <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rPr>
              <a:t>радуги и ультрафиолетовые лучи. Питается растительными кормами: семенами, ягодами, плодами фруктовых деревьев.</a:t>
            </a:r>
          </a:p>
          <a:p>
            <a:endPar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1558347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fade">
                                      <p:cBhvr>
                                        <p:cTn id="12" dur="1000"/>
                                        <p:tgtEl>
                                          <p:spTgt spid="5122"/>
                                        </p:tgtEl>
                                      </p:cBhvr>
                                    </p:animEffect>
                                    <p:anim calcmode="lin" valueType="num">
                                      <p:cBhvr>
                                        <p:cTn id="13" dur="1000" fill="hold"/>
                                        <p:tgtEl>
                                          <p:spTgt spid="5122"/>
                                        </p:tgtEl>
                                        <p:attrNameLst>
                                          <p:attrName>ppt_x</p:attrName>
                                        </p:attrNameLst>
                                      </p:cBhvr>
                                      <p:tavLst>
                                        <p:tav tm="0">
                                          <p:val>
                                            <p:strVal val="#ppt_x"/>
                                          </p:val>
                                        </p:tav>
                                        <p:tav tm="100000">
                                          <p:val>
                                            <p:strVal val="#ppt_x"/>
                                          </p:val>
                                        </p:tav>
                                      </p:tavLst>
                                    </p:anim>
                                    <p:anim calcmode="lin" valueType="num">
                                      <p:cBhvr>
                                        <p:cTn id="14"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0005-015-.jpg"/>
          <p:cNvPicPr>
            <a:picLocks noChangeAspect="1"/>
          </p:cNvPicPr>
          <p:nvPr/>
        </p:nvPicPr>
        <p:blipFill>
          <a:blip r:embed="rId2"/>
          <a:stretch>
            <a:fillRect/>
          </a:stretch>
        </p:blipFill>
        <p:spPr>
          <a:xfrm>
            <a:off x="142844" y="214290"/>
            <a:ext cx="4211058" cy="3086104"/>
          </a:xfrm>
          <a:prstGeom prst="rect">
            <a:avLst/>
          </a:prstGeom>
        </p:spPr>
      </p:pic>
      <p:pic>
        <p:nvPicPr>
          <p:cNvPr id="5" name="Рисунок 4" descr="golub-4-7.jpg"/>
          <p:cNvPicPr>
            <a:picLocks noChangeAspect="1"/>
          </p:cNvPicPr>
          <p:nvPr/>
        </p:nvPicPr>
        <p:blipFill>
          <a:blip r:embed="rId3"/>
          <a:stretch>
            <a:fillRect/>
          </a:stretch>
        </p:blipFill>
        <p:spPr>
          <a:xfrm>
            <a:off x="4500562" y="214290"/>
            <a:ext cx="4429124" cy="3082082"/>
          </a:xfrm>
          <a:prstGeom prst="rect">
            <a:avLst/>
          </a:prstGeom>
        </p:spPr>
      </p:pic>
      <p:pic>
        <p:nvPicPr>
          <p:cNvPr id="6" name="Рисунок 5" descr="514291_ptica-golub.jpg"/>
          <p:cNvPicPr>
            <a:picLocks noChangeAspect="1"/>
          </p:cNvPicPr>
          <p:nvPr/>
        </p:nvPicPr>
        <p:blipFill>
          <a:blip r:embed="rId4"/>
          <a:stretch>
            <a:fillRect/>
          </a:stretch>
        </p:blipFill>
        <p:spPr>
          <a:xfrm>
            <a:off x="1785918" y="3286124"/>
            <a:ext cx="5831951" cy="3262313"/>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C00000"/>
                </a:solidFill>
                <a:latin typeface="Times New Roman" pitchFamily="18" charset="0"/>
                <a:cs typeface="Times New Roman" pitchFamily="18" charset="0"/>
              </a:rPr>
              <a:t>Загадка</a:t>
            </a:r>
            <a:endParaRPr lang="ru-RU" dirty="0"/>
          </a:p>
        </p:txBody>
      </p:sp>
      <p:sp>
        <p:nvSpPr>
          <p:cNvPr id="3" name="Содержимое 2"/>
          <p:cNvSpPr>
            <a:spLocks noGrp="1"/>
          </p:cNvSpPr>
          <p:nvPr>
            <p:ph idx="1"/>
          </p:nvPr>
        </p:nvSpPr>
        <p:spPr/>
        <p:txBody>
          <a:bodyPr/>
          <a:lstStyle/>
          <a:p>
            <a:pPr algn="ctr">
              <a:buNone/>
            </a:pPr>
            <a:r>
              <a:rPr lang="ru-RU" dirty="0">
                <a:solidFill>
                  <a:schemeClr val="bg1"/>
                </a:solidFill>
                <a:latin typeface="Times New Roman" pitchFamily="18" charset="0"/>
                <a:cs typeface="Times New Roman" pitchFamily="18" charset="0"/>
              </a:rPr>
              <a:t>Я по дереву стучу,</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Червячка добыть хочу,</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Хоть и скрылся под корой</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 Все равно он будет мой!</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(Дятел)</a:t>
            </a:r>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026420" y="1534242"/>
            <a:ext cx="4535070" cy="4708981"/>
          </a:xfrm>
          <a:prstGeom prst="rect">
            <a:avLst/>
          </a:prstGeom>
          <a:noFill/>
        </p:spPr>
        <p:txBody>
          <a:bodyPr wrap="square" lIns="91440" tIns="45720" rIns="91440" bIns="45720">
            <a:spAutoFit/>
          </a:bodyPr>
          <a:lstStyle/>
          <a:p>
            <a:r>
              <a:rPr lang="ru-RU" sz="2000" dirty="0">
                <a:latin typeface="Times New Roman" pitchFamily="18" charset="0"/>
                <a:cs typeface="Times New Roman" pitchFamily="18" charset="0"/>
              </a:rPr>
              <a:t>Кто из нас не слышал, как стучит, долбит по дереву неугомонный барабанщик наших лесов – дятел. Но распознать дятла можно не только по стуку, но и по характерному крику, похожему на «</a:t>
            </a:r>
            <a:r>
              <a:rPr lang="ru-RU" sz="2000" dirty="0" err="1">
                <a:latin typeface="Times New Roman" pitchFamily="18" charset="0"/>
                <a:cs typeface="Times New Roman" pitchFamily="18" charset="0"/>
              </a:rPr>
              <a:t>ки-ки-ки</a:t>
            </a:r>
            <a:r>
              <a:rPr lang="ru-RU" sz="2000" dirty="0">
                <a:latin typeface="Times New Roman" pitchFamily="18" charset="0"/>
                <a:cs typeface="Times New Roman" pitchFamily="18" charset="0"/>
              </a:rPr>
              <a:t>». Его все называют лесным доктором за то, что он лечит деревья - вытаскивает из ствола и из-под коры вредных насекомых и их личинки. Своим конусообразным острым клювом дятел ежечасно долбит кору дерева. В глубину до 10 см он продалбливает воронку и липким языком достает насекомое. Язык длинный, до 4 см.</a:t>
            </a:r>
            <a:endParaRPr lang="ru-RU"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8" name="Прямоугольник 7"/>
          <p:cNvSpPr/>
          <p:nvPr/>
        </p:nvSpPr>
        <p:spPr>
          <a:xfrm>
            <a:off x="611560" y="692694"/>
            <a:ext cx="5526193" cy="830997"/>
          </a:xfrm>
          <a:prstGeom prst="rect">
            <a:avLst/>
          </a:prstGeom>
          <a:noFill/>
        </p:spPr>
        <p:txBody>
          <a:bodyPr wrap="none" lIns="91440" tIns="45720" rIns="91440" bIns="45720">
            <a:spAutoFit/>
          </a:bodyPr>
          <a:lstStyle/>
          <a:p>
            <a:pPr algn="ctr"/>
            <a:r>
              <a:rPr lang="ru-RU" sz="48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Зимующие птицы</a:t>
            </a:r>
          </a:p>
        </p:txBody>
      </p:sp>
      <p:pic>
        <p:nvPicPr>
          <p:cNvPr id="6146" name="Picture 2" descr="http://www.latoro.ru/oboi/animals/17500-oboi-dyatel.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95536" y="1844824"/>
            <a:ext cx="3524636" cy="22322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39202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fade">
                                      <p:cBhvr>
                                        <p:cTn id="12" dur="1000"/>
                                        <p:tgtEl>
                                          <p:spTgt spid="6146"/>
                                        </p:tgtEl>
                                      </p:cBhvr>
                                    </p:animEffect>
                                    <p:anim calcmode="lin" valueType="num">
                                      <p:cBhvr>
                                        <p:cTn id="13" dur="1000" fill="hold"/>
                                        <p:tgtEl>
                                          <p:spTgt spid="6146"/>
                                        </p:tgtEl>
                                        <p:attrNameLst>
                                          <p:attrName>ppt_x</p:attrName>
                                        </p:attrNameLst>
                                      </p:cBhvr>
                                      <p:tavLst>
                                        <p:tav tm="0">
                                          <p:val>
                                            <p:strVal val="#ppt_x"/>
                                          </p:val>
                                        </p:tav>
                                        <p:tav tm="100000">
                                          <p:val>
                                            <p:strVal val="#ppt_x"/>
                                          </p:val>
                                        </p:tav>
                                      </p:tavLst>
                                    </p:anim>
                                    <p:anim calcmode="lin" valueType="num">
                                      <p:cBhvr>
                                        <p:cTn id="14"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0008-019-.jpg"/>
          <p:cNvPicPr>
            <a:picLocks noChangeAspect="1"/>
          </p:cNvPicPr>
          <p:nvPr/>
        </p:nvPicPr>
        <p:blipFill>
          <a:blip r:embed="rId2" cstate="print"/>
          <a:stretch>
            <a:fillRect/>
          </a:stretch>
        </p:blipFill>
        <p:spPr>
          <a:xfrm>
            <a:off x="285720" y="214290"/>
            <a:ext cx="4143404" cy="2714644"/>
          </a:xfrm>
          <a:prstGeom prst="rect">
            <a:avLst/>
          </a:prstGeom>
        </p:spPr>
      </p:pic>
      <p:pic>
        <p:nvPicPr>
          <p:cNvPr id="5" name="Рисунок 4" descr="dyatel-foto-098.jpg"/>
          <p:cNvPicPr>
            <a:picLocks noChangeAspect="1"/>
          </p:cNvPicPr>
          <p:nvPr/>
        </p:nvPicPr>
        <p:blipFill>
          <a:blip r:embed="rId3"/>
          <a:stretch>
            <a:fillRect/>
          </a:stretch>
        </p:blipFill>
        <p:spPr>
          <a:xfrm>
            <a:off x="5214942" y="285728"/>
            <a:ext cx="3605398" cy="5500702"/>
          </a:xfrm>
          <a:prstGeom prst="rect">
            <a:avLst/>
          </a:prstGeom>
        </p:spPr>
      </p:pic>
      <p:pic>
        <p:nvPicPr>
          <p:cNvPr id="6" name="Рисунок 5" descr="pticy_zimoy_foto_13.jpg"/>
          <p:cNvPicPr>
            <a:picLocks noChangeAspect="1"/>
          </p:cNvPicPr>
          <p:nvPr/>
        </p:nvPicPr>
        <p:blipFill>
          <a:blip r:embed="rId4"/>
          <a:stretch>
            <a:fillRect/>
          </a:stretch>
        </p:blipFill>
        <p:spPr>
          <a:xfrm>
            <a:off x="714348" y="3000372"/>
            <a:ext cx="2503749" cy="385762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C00000"/>
                </a:solidFill>
                <a:latin typeface="Times New Roman" pitchFamily="18" charset="0"/>
                <a:cs typeface="Times New Roman" pitchFamily="18" charset="0"/>
              </a:rPr>
              <a:t>Загадка</a:t>
            </a:r>
            <a:endParaRPr lang="ru-RU" dirty="0"/>
          </a:p>
        </p:txBody>
      </p:sp>
      <p:sp>
        <p:nvSpPr>
          <p:cNvPr id="3" name="Содержимое 2"/>
          <p:cNvSpPr>
            <a:spLocks noGrp="1"/>
          </p:cNvSpPr>
          <p:nvPr>
            <p:ph idx="1"/>
          </p:nvPr>
        </p:nvSpPr>
        <p:spPr/>
        <p:txBody>
          <a:bodyPr/>
          <a:lstStyle/>
          <a:p>
            <a:pPr algn="ctr">
              <a:buNone/>
            </a:pPr>
            <a:r>
              <a:rPr lang="ru-RU" dirty="0">
                <a:solidFill>
                  <a:schemeClr val="bg1"/>
                </a:solidFill>
                <a:latin typeface="Times New Roman" pitchFamily="18" charset="0"/>
                <a:cs typeface="Times New Roman" pitchFamily="18" charset="0"/>
              </a:rPr>
              <a:t>Эти птички с хохолком</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И красивые притом,</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На рябину прилетели.</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Птички эти — …</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(свиристели)</a:t>
            </a:r>
          </a:p>
          <a:p>
            <a:pPr>
              <a:buNone/>
            </a:pP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071934" y="917912"/>
            <a:ext cx="4786346" cy="5632311"/>
          </a:xfrm>
          <a:prstGeom prst="rect">
            <a:avLst/>
          </a:prstGeom>
          <a:noFill/>
        </p:spPr>
        <p:txBody>
          <a:bodyPr wrap="square" lIns="91440" tIns="45720" rIns="91440" bIns="45720">
            <a:spAutoFit/>
          </a:bodyPr>
          <a:lstStyle/>
          <a:p>
            <a:r>
              <a:rPr lang="ru-RU" sz="2000" dirty="0">
                <a:latin typeface="Times New Roman" pitchFamily="18" charset="0"/>
                <a:cs typeface="Times New Roman" pitchFamily="18" charset="0"/>
              </a:rPr>
              <a:t>Эту птицу увидишь у нас только зимой - прилетает к нам зимовать с севера. Узнаешь её по красивому оперению, большому хохолку и резкому громкому голосу. Название свое свиристель получила от звуков, которые издаёт при пении: </a:t>
            </a:r>
            <a:r>
              <a:rPr lang="ru-RU" sz="2000" dirty="0" err="1">
                <a:latin typeface="Times New Roman" pitchFamily="18" charset="0"/>
                <a:cs typeface="Times New Roman" pitchFamily="18" charset="0"/>
              </a:rPr>
              <a:t>сви-ри-ри</a:t>
            </a:r>
            <a:r>
              <a:rPr lang="ru-RU" sz="2000" dirty="0">
                <a:latin typeface="Times New Roman" pitchFamily="18" charset="0"/>
                <a:cs typeface="Times New Roman" pitchFamily="18" charset="0"/>
              </a:rPr>
              <a:t>. Зимой основная их пища – это ягоды рябины, калины, шиповника, брусники, да и вообще любых ягодных кустарников. Едят свиристели много, набивают желудки плотно. Но большинство из этих ягод не переваривается, поэтому зимой место, где пировали хохлатые красавцы, узнать легко. Под голым деревом снег бывает весь усыпан яркими пятнами полупереваренных ягод с семенами и расклеванной кожурой.</a:t>
            </a:r>
            <a:endParaRPr lang="ru-RU"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8" name="Прямоугольник 7"/>
          <p:cNvSpPr/>
          <p:nvPr/>
        </p:nvSpPr>
        <p:spPr>
          <a:xfrm>
            <a:off x="714348" y="0"/>
            <a:ext cx="5526193" cy="830997"/>
          </a:xfrm>
          <a:prstGeom prst="rect">
            <a:avLst/>
          </a:prstGeom>
          <a:noFill/>
        </p:spPr>
        <p:txBody>
          <a:bodyPr wrap="none" lIns="91440" tIns="45720" rIns="91440" bIns="45720">
            <a:spAutoFit/>
          </a:bodyPr>
          <a:lstStyle/>
          <a:p>
            <a:pPr algn="ctr"/>
            <a:r>
              <a:rPr lang="ru-RU" sz="48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Зимующие птицы</a:t>
            </a:r>
          </a:p>
        </p:txBody>
      </p:sp>
      <p:pic>
        <p:nvPicPr>
          <p:cNvPr id="4098" name="Picture 2" descr="http://nauka21vek.ru/wp-content/uploads/2012/05/1399.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0034" y="2428868"/>
            <a:ext cx="3158195" cy="21054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102856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1000"/>
                                        <p:tgtEl>
                                          <p:spTgt spid="4098"/>
                                        </p:tgtEl>
                                      </p:cBhvr>
                                    </p:animEffect>
                                    <p:anim calcmode="lin" valueType="num">
                                      <p:cBhvr>
                                        <p:cTn id="13" dur="1000" fill="hold"/>
                                        <p:tgtEl>
                                          <p:spTgt spid="4098"/>
                                        </p:tgtEl>
                                        <p:attrNameLst>
                                          <p:attrName>ppt_x</p:attrName>
                                        </p:attrNameLst>
                                      </p:cBhvr>
                                      <p:tavLst>
                                        <p:tav tm="0">
                                          <p:val>
                                            <p:strVal val="#ppt_x"/>
                                          </p:val>
                                        </p:tav>
                                        <p:tav tm="100000">
                                          <p:val>
                                            <p:strVal val="#ppt_x"/>
                                          </p:val>
                                        </p:tav>
                                      </p:tavLst>
                                    </p:anim>
                                    <p:anim calcmode="lin" valueType="num">
                                      <p:cBhvr>
                                        <p:cTn id="14"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image.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5DzGCbzTgwPqu9lq13stAVeogM1N59.jpg"/>
          <p:cNvPicPr>
            <a:picLocks noGrp="1" noChangeAspect="1"/>
          </p:cNvPicPr>
          <p:nvPr>
            <p:ph idx="1"/>
          </p:nvPr>
        </p:nvPicPr>
        <p:blipFill>
          <a:blip r:embed="rId2"/>
          <a:stretch>
            <a:fillRect/>
          </a:stretch>
        </p:blipFill>
        <p:spPr>
          <a:xfrm>
            <a:off x="142844" y="214290"/>
            <a:ext cx="5099466" cy="3411543"/>
          </a:xfrm>
        </p:spPr>
      </p:pic>
      <p:pic>
        <p:nvPicPr>
          <p:cNvPr id="5" name="Рисунок 4" descr="261849_main.jpg"/>
          <p:cNvPicPr>
            <a:picLocks noChangeAspect="1"/>
          </p:cNvPicPr>
          <p:nvPr/>
        </p:nvPicPr>
        <p:blipFill>
          <a:blip r:embed="rId3"/>
          <a:stretch>
            <a:fillRect/>
          </a:stretch>
        </p:blipFill>
        <p:spPr>
          <a:xfrm>
            <a:off x="5494327" y="571480"/>
            <a:ext cx="3649673" cy="2867021"/>
          </a:xfrm>
          <a:prstGeom prst="rect">
            <a:avLst/>
          </a:prstGeom>
        </p:spPr>
      </p:pic>
      <p:pic>
        <p:nvPicPr>
          <p:cNvPr id="6" name="Рисунок 5" descr="626860_main.jpg"/>
          <p:cNvPicPr>
            <a:picLocks noChangeAspect="1"/>
          </p:cNvPicPr>
          <p:nvPr/>
        </p:nvPicPr>
        <p:blipFill>
          <a:blip r:embed="rId4" cstate="print"/>
          <a:stretch>
            <a:fillRect/>
          </a:stretch>
        </p:blipFill>
        <p:spPr>
          <a:xfrm>
            <a:off x="2143108" y="3571876"/>
            <a:ext cx="4572000" cy="305943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C00000"/>
                </a:solidFill>
                <a:latin typeface="Times New Roman" pitchFamily="18" charset="0"/>
                <a:cs typeface="Times New Roman" pitchFamily="18" charset="0"/>
              </a:rPr>
              <a:t>Загадка</a:t>
            </a:r>
            <a:endParaRPr lang="ru-RU" dirty="0"/>
          </a:p>
        </p:txBody>
      </p:sp>
      <p:sp>
        <p:nvSpPr>
          <p:cNvPr id="3" name="Содержимое 2"/>
          <p:cNvSpPr>
            <a:spLocks noGrp="1"/>
          </p:cNvSpPr>
          <p:nvPr>
            <p:ph idx="1"/>
          </p:nvPr>
        </p:nvSpPr>
        <p:spPr/>
        <p:txBody>
          <a:bodyPr/>
          <a:lstStyle/>
          <a:p>
            <a:pPr algn="ctr">
              <a:buNone/>
            </a:pPr>
            <a:r>
              <a:rPr lang="ru-RU" dirty="0">
                <a:solidFill>
                  <a:schemeClr val="bg1"/>
                </a:solidFill>
                <a:latin typeface="Times New Roman" pitchFamily="18" charset="0"/>
                <a:cs typeface="Times New Roman" pitchFamily="18" charset="0"/>
              </a:rPr>
              <a:t>Окраской - сероватая,</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Повадкой - вороватая.</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Крикунья хрипловатая</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Известная персона.</a:t>
            </a:r>
          </a:p>
          <a:p>
            <a:pPr algn="ctr">
              <a:buNone/>
            </a:pPr>
            <a:r>
              <a:rPr lang="ru-RU" dirty="0">
                <a:solidFill>
                  <a:schemeClr val="bg1"/>
                </a:solidFill>
                <a:latin typeface="Times New Roman" pitchFamily="18" charset="0"/>
                <a:cs typeface="Times New Roman" pitchFamily="18" charset="0"/>
              </a:rPr>
              <a:t>Кто она?</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(Ворона)</a:t>
            </a:r>
          </a:p>
          <a:p>
            <a:pPr>
              <a:buNone/>
            </a:pPr>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357166"/>
            <a:ext cx="8229600" cy="725470"/>
          </a:xfrm>
        </p:spPr>
        <p:txBody>
          <a:bodyPr>
            <a:normAutofit fontScale="90000"/>
          </a:bodyPr>
          <a:lstStyle/>
          <a:p>
            <a:r>
              <a:rPr lang="ru-RU"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Зимующие птицы</a:t>
            </a:r>
            <a:br>
              <a:rPr lang="ru-RU"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br>
            <a:endParaRPr lang="ru-RU" dirty="0"/>
          </a:p>
        </p:txBody>
      </p:sp>
      <p:pic>
        <p:nvPicPr>
          <p:cNvPr id="4" name="Содержимое 3" descr="IMG_0864-800x553.jpg"/>
          <p:cNvPicPr>
            <a:picLocks noGrp="1" noChangeAspect="1"/>
          </p:cNvPicPr>
          <p:nvPr>
            <p:ph idx="1"/>
          </p:nvPr>
        </p:nvPicPr>
        <p:blipFill>
          <a:blip r:embed="rId2"/>
          <a:stretch>
            <a:fillRect/>
          </a:stretch>
        </p:blipFill>
        <p:spPr>
          <a:xfrm>
            <a:off x="142844" y="2357430"/>
            <a:ext cx="3695171" cy="2554287"/>
          </a:xfrm>
        </p:spPr>
      </p:pic>
      <p:sp>
        <p:nvSpPr>
          <p:cNvPr id="5" name="Прямоугольник 4"/>
          <p:cNvSpPr/>
          <p:nvPr/>
        </p:nvSpPr>
        <p:spPr>
          <a:xfrm>
            <a:off x="4000496" y="1028342"/>
            <a:ext cx="4643470" cy="5909310"/>
          </a:xfrm>
          <a:prstGeom prst="rect">
            <a:avLst/>
          </a:prstGeom>
        </p:spPr>
        <p:txBody>
          <a:bodyPr wrap="square">
            <a:spAutoFit/>
          </a:bodyPr>
          <a:lstStyle/>
          <a:p>
            <a:r>
              <a:rPr lang="ru-RU" b="1" dirty="0"/>
              <a:t> </a:t>
            </a:r>
            <a:r>
              <a:rPr lang="ru-RU" sz="2000" b="1" dirty="0"/>
              <a:t>Ворона </a:t>
            </a:r>
            <a:r>
              <a:rPr lang="ru-RU" sz="2000" dirty="0"/>
              <a:t>- всеядная птица. Всякого рода пищевые отходы — привычная и излюбленная пища вороны, поэтому большое скопление этих птиц часто наблюдается на городских свалках. Ворона питается личинками насекомых, кишащими в навозе. В отсутствии животной пищи ворона ест  растения и их семена, фрукты и овощи.  Современная городская ворона может распечатать пакет молока, разбить грецкий орех, размочить в луже сухарь, вскрыть консервную банку. В сильные морозы, можно наблюдать их огромные стаи, которые перелетают с места на место. Продолжительность жизни вороны в природе составляет 15-20 лет.</a:t>
            </a:r>
            <a:endParaRPr lang="ru-RU" dirty="0"/>
          </a:p>
          <a:p>
            <a:r>
              <a:rPr lang="ru-RU" dirty="0"/>
              <a:t>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Vorona-83-768x666.jpg"/>
          <p:cNvPicPr>
            <a:picLocks noGrp="1" noChangeAspect="1"/>
          </p:cNvPicPr>
          <p:nvPr>
            <p:ph idx="1"/>
          </p:nvPr>
        </p:nvPicPr>
        <p:blipFill>
          <a:blip r:embed="rId2"/>
          <a:stretch>
            <a:fillRect/>
          </a:stretch>
        </p:blipFill>
        <p:spPr>
          <a:xfrm>
            <a:off x="3643306" y="428604"/>
            <a:ext cx="5219129" cy="4525963"/>
          </a:xfrm>
        </p:spPr>
      </p:pic>
      <p:pic>
        <p:nvPicPr>
          <p:cNvPr id="5" name="Рисунок 4" descr="5472183.jpg"/>
          <p:cNvPicPr>
            <a:picLocks noChangeAspect="1"/>
          </p:cNvPicPr>
          <p:nvPr/>
        </p:nvPicPr>
        <p:blipFill>
          <a:blip r:embed="rId3"/>
          <a:stretch>
            <a:fillRect/>
          </a:stretch>
        </p:blipFill>
        <p:spPr>
          <a:xfrm>
            <a:off x="214282" y="571480"/>
            <a:ext cx="3000396" cy="5072098"/>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C00000"/>
                </a:solidFill>
                <a:latin typeface="Times New Roman" pitchFamily="18" charset="0"/>
                <a:cs typeface="Times New Roman" pitchFamily="18" charset="0"/>
              </a:rPr>
              <a:t>Загадка</a:t>
            </a:r>
            <a:endParaRPr lang="ru-RU" dirty="0"/>
          </a:p>
        </p:txBody>
      </p:sp>
      <p:sp>
        <p:nvSpPr>
          <p:cNvPr id="3" name="Содержимое 2"/>
          <p:cNvSpPr>
            <a:spLocks noGrp="1"/>
          </p:cNvSpPr>
          <p:nvPr>
            <p:ph idx="1"/>
          </p:nvPr>
        </p:nvSpPr>
        <p:spPr/>
        <p:txBody>
          <a:bodyPr>
            <a:normAutofit/>
          </a:bodyPr>
          <a:lstStyle/>
          <a:p>
            <a:pPr algn="ctr">
              <a:buNone/>
            </a:pPr>
            <a:r>
              <a:rPr lang="ru-RU" sz="3600" dirty="0">
                <a:solidFill>
                  <a:schemeClr val="bg1"/>
                </a:solidFill>
                <a:latin typeface="Times New Roman" pitchFamily="18" charset="0"/>
                <a:cs typeface="Times New Roman" pitchFamily="18" charset="0"/>
              </a:rPr>
              <a:t>Непоседа пёстрая,</a:t>
            </a:r>
            <a:br>
              <a:rPr lang="ru-RU" sz="3600" dirty="0">
                <a:solidFill>
                  <a:schemeClr val="bg1"/>
                </a:solidFill>
                <a:latin typeface="Times New Roman" pitchFamily="18" charset="0"/>
                <a:cs typeface="Times New Roman" pitchFamily="18" charset="0"/>
              </a:rPr>
            </a:br>
            <a:r>
              <a:rPr lang="ru-RU" sz="3600" dirty="0">
                <a:solidFill>
                  <a:schemeClr val="bg1"/>
                </a:solidFill>
                <a:latin typeface="Times New Roman" pitchFamily="18" charset="0"/>
                <a:cs typeface="Times New Roman" pitchFamily="18" charset="0"/>
              </a:rPr>
              <a:t>Птица длиннохвостая,</a:t>
            </a:r>
            <a:br>
              <a:rPr lang="ru-RU" sz="3600" dirty="0">
                <a:solidFill>
                  <a:schemeClr val="bg1"/>
                </a:solidFill>
                <a:latin typeface="Times New Roman" pitchFamily="18" charset="0"/>
                <a:cs typeface="Times New Roman" pitchFamily="18" charset="0"/>
              </a:rPr>
            </a:br>
            <a:r>
              <a:rPr lang="ru-RU" sz="3600" dirty="0">
                <a:solidFill>
                  <a:schemeClr val="bg1"/>
                </a:solidFill>
                <a:latin typeface="Times New Roman" pitchFamily="18" charset="0"/>
                <a:cs typeface="Times New Roman" pitchFamily="18" charset="0"/>
              </a:rPr>
              <a:t>Птица говорливая,</a:t>
            </a:r>
            <a:br>
              <a:rPr lang="ru-RU" sz="3600" dirty="0">
                <a:solidFill>
                  <a:schemeClr val="bg1"/>
                </a:solidFill>
                <a:latin typeface="Times New Roman" pitchFamily="18" charset="0"/>
                <a:cs typeface="Times New Roman" pitchFamily="18" charset="0"/>
              </a:rPr>
            </a:br>
            <a:r>
              <a:rPr lang="ru-RU" sz="3600" dirty="0">
                <a:solidFill>
                  <a:schemeClr val="bg1"/>
                </a:solidFill>
                <a:latin typeface="Times New Roman" pitchFamily="18" charset="0"/>
                <a:cs typeface="Times New Roman" pitchFamily="18" charset="0"/>
              </a:rPr>
              <a:t>Самая болтливая.</a:t>
            </a:r>
            <a:br>
              <a:rPr lang="ru-RU" sz="3600" dirty="0">
                <a:solidFill>
                  <a:schemeClr val="bg1"/>
                </a:solidFill>
                <a:latin typeface="Times New Roman" pitchFamily="18" charset="0"/>
                <a:cs typeface="Times New Roman" pitchFamily="18" charset="0"/>
              </a:rPr>
            </a:br>
            <a:r>
              <a:rPr lang="ru-RU" sz="3600" dirty="0">
                <a:solidFill>
                  <a:schemeClr val="bg1"/>
                </a:solidFill>
                <a:latin typeface="Times New Roman" pitchFamily="18" charset="0"/>
                <a:cs typeface="Times New Roman" pitchFamily="18" charset="0"/>
              </a:rPr>
              <a:t>Вещунья белобока,</a:t>
            </a:r>
            <a:br>
              <a:rPr lang="ru-RU" sz="3600" dirty="0">
                <a:solidFill>
                  <a:schemeClr val="bg1"/>
                </a:solidFill>
                <a:latin typeface="Times New Roman" pitchFamily="18" charset="0"/>
                <a:cs typeface="Times New Roman" pitchFamily="18" charset="0"/>
              </a:rPr>
            </a:br>
            <a:r>
              <a:rPr lang="ru-RU" sz="3600" dirty="0">
                <a:solidFill>
                  <a:schemeClr val="bg1"/>
                </a:solidFill>
                <a:latin typeface="Times New Roman" pitchFamily="18" charset="0"/>
                <a:cs typeface="Times New Roman" pitchFamily="18" charset="0"/>
              </a:rPr>
              <a:t>А зовут её …</a:t>
            </a:r>
            <a:br>
              <a:rPr lang="ru-RU" sz="3600" dirty="0">
                <a:solidFill>
                  <a:schemeClr val="bg1"/>
                </a:solidFill>
                <a:latin typeface="Times New Roman" pitchFamily="18" charset="0"/>
                <a:cs typeface="Times New Roman" pitchFamily="18" charset="0"/>
              </a:rPr>
            </a:br>
            <a:r>
              <a:rPr lang="ru-RU" sz="3600" dirty="0">
                <a:solidFill>
                  <a:schemeClr val="bg1"/>
                </a:solidFill>
                <a:latin typeface="Times New Roman" pitchFamily="18" charset="0"/>
                <a:cs typeface="Times New Roman" pitchFamily="18" charset="0"/>
              </a:rPr>
              <a:t>(Сорока)</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39718"/>
          </a:xfrm>
        </p:spPr>
        <p:txBody>
          <a:bodyPr>
            <a:normAutofit fontScale="90000"/>
          </a:bodyPr>
          <a:lstStyle/>
          <a:p>
            <a:r>
              <a:rPr lang="ru-RU"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Зимующие птицы</a:t>
            </a:r>
            <a:br>
              <a:rPr lang="ru-RU"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br>
            <a:endParaRPr lang="ru-RU" dirty="0"/>
          </a:p>
        </p:txBody>
      </p:sp>
      <p:pic>
        <p:nvPicPr>
          <p:cNvPr id="4" name="Рисунок 3" descr="00011068501.jpg"/>
          <p:cNvPicPr>
            <a:picLocks noChangeAspect="1"/>
          </p:cNvPicPr>
          <p:nvPr/>
        </p:nvPicPr>
        <p:blipFill>
          <a:blip r:embed="rId2" cstate="print"/>
          <a:stretch>
            <a:fillRect/>
          </a:stretch>
        </p:blipFill>
        <p:spPr>
          <a:xfrm>
            <a:off x="214283" y="785794"/>
            <a:ext cx="3571900" cy="3071810"/>
          </a:xfrm>
          <a:prstGeom prst="rect">
            <a:avLst/>
          </a:prstGeom>
        </p:spPr>
      </p:pic>
      <p:sp>
        <p:nvSpPr>
          <p:cNvPr id="5" name="Прямоугольник 4"/>
          <p:cNvSpPr/>
          <p:nvPr/>
        </p:nvSpPr>
        <p:spPr>
          <a:xfrm>
            <a:off x="4000496" y="1000108"/>
            <a:ext cx="4857784" cy="5016758"/>
          </a:xfrm>
          <a:prstGeom prst="rect">
            <a:avLst/>
          </a:prstGeom>
        </p:spPr>
        <p:txBody>
          <a:bodyPr wrap="square">
            <a:spAutoFit/>
          </a:bodyPr>
          <a:lstStyle/>
          <a:p>
            <a:r>
              <a:rPr lang="ru-RU" sz="2000" dirty="0">
                <a:latin typeface="Times New Roman" pitchFamily="18" charset="0"/>
                <a:cs typeface="Times New Roman" pitchFamily="18" charset="0"/>
              </a:rPr>
              <a:t>Сорока живет в лесу. Гнездо вьет высоко на дереве из веток. Летает сорока по лесу – стрекочет, а к гнезду подлетает - замолкает, никому его не хочет показывать. Сорока находит для себя разную пищу: ест она жуков, личинок, гусениц, очень любит птичьи яйца, крадет их из гнезд других птиц. За это и прозвали ее сорокой-воровкой. Ловит сорока мышей, лягушек, может утащить и цыпленка.  Сорока находит корм в любое время года, не страшна ей зима. Зимой жуки и личинки не показываются, прячутся от холода под корой деревьев, нет зимой в птичьих гнездах яиц. Вот и летит сорока из леса поближе к людям.</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06070000301.jpg"/>
          <p:cNvPicPr>
            <a:picLocks noGrp="1" noChangeAspect="1"/>
          </p:cNvPicPr>
          <p:nvPr>
            <p:ph idx="1"/>
          </p:nvPr>
        </p:nvPicPr>
        <p:blipFill>
          <a:blip r:embed="rId2" cstate="print"/>
          <a:stretch>
            <a:fillRect/>
          </a:stretch>
        </p:blipFill>
        <p:spPr>
          <a:xfrm>
            <a:off x="357158" y="357166"/>
            <a:ext cx="3303905" cy="2197097"/>
          </a:xfrm>
        </p:spPr>
      </p:pic>
      <p:pic>
        <p:nvPicPr>
          <p:cNvPr id="5" name="Рисунок 4" descr="00860000305.jpg"/>
          <p:cNvPicPr>
            <a:picLocks noChangeAspect="1"/>
          </p:cNvPicPr>
          <p:nvPr/>
        </p:nvPicPr>
        <p:blipFill>
          <a:blip r:embed="rId3"/>
          <a:stretch>
            <a:fillRect/>
          </a:stretch>
        </p:blipFill>
        <p:spPr>
          <a:xfrm>
            <a:off x="357158" y="3357562"/>
            <a:ext cx="4500594" cy="3000396"/>
          </a:xfrm>
          <a:prstGeom prst="rect">
            <a:avLst/>
          </a:prstGeom>
        </p:spPr>
      </p:pic>
      <p:pic>
        <p:nvPicPr>
          <p:cNvPr id="6" name="Рисунок 5" descr="00011068501.jpg"/>
          <p:cNvPicPr>
            <a:picLocks noChangeAspect="1"/>
          </p:cNvPicPr>
          <p:nvPr/>
        </p:nvPicPr>
        <p:blipFill>
          <a:blip r:embed="rId4" cstate="print"/>
          <a:stretch>
            <a:fillRect/>
          </a:stretch>
        </p:blipFill>
        <p:spPr>
          <a:xfrm>
            <a:off x="4643438" y="214290"/>
            <a:ext cx="4095747" cy="307181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err="1">
                <a:solidFill>
                  <a:srgbClr val="FF0000"/>
                </a:solidFill>
              </a:rPr>
              <a:t>Физминутка</a:t>
            </a:r>
            <a:endParaRPr lang="ru-RU" dirty="0"/>
          </a:p>
        </p:txBody>
      </p:sp>
      <p:sp>
        <p:nvSpPr>
          <p:cNvPr id="3" name="Содержимое 2"/>
          <p:cNvSpPr>
            <a:spLocks noGrp="1"/>
          </p:cNvSpPr>
          <p:nvPr>
            <p:ph idx="1"/>
          </p:nvPr>
        </p:nvSpPr>
        <p:spPr/>
        <p:txBody>
          <a:bodyPr>
            <a:normAutofit fontScale="70000" lnSpcReduction="20000"/>
          </a:bodyPr>
          <a:lstStyle/>
          <a:p>
            <a:pPr algn="ctr">
              <a:buNone/>
            </a:pPr>
            <a:r>
              <a:rPr lang="ru-RU" b="1" dirty="0"/>
              <a:t>Быстро встали, улыбнулись,</a:t>
            </a:r>
          </a:p>
          <a:p>
            <a:pPr algn="ctr">
              <a:buNone/>
            </a:pPr>
            <a:r>
              <a:rPr lang="ru-RU" b="1" dirty="0"/>
              <a:t>Выше – </a:t>
            </a:r>
            <a:r>
              <a:rPr lang="ru-RU" b="1" dirty="0" err="1"/>
              <a:t>выше</a:t>
            </a:r>
            <a:r>
              <a:rPr lang="ru-RU" b="1" dirty="0"/>
              <a:t> потянулись.</a:t>
            </a:r>
          </a:p>
          <a:p>
            <a:pPr algn="ctr">
              <a:buNone/>
            </a:pPr>
            <a:r>
              <a:rPr lang="ru-RU" b="1" dirty="0"/>
              <a:t>Ну – </a:t>
            </a:r>
            <a:r>
              <a:rPr lang="ru-RU" b="1" dirty="0" err="1"/>
              <a:t>ка</a:t>
            </a:r>
            <a:r>
              <a:rPr lang="ru-RU" b="1" dirty="0"/>
              <a:t> плечи распрямите,</a:t>
            </a:r>
          </a:p>
          <a:p>
            <a:pPr algn="ctr">
              <a:buNone/>
            </a:pPr>
            <a:r>
              <a:rPr lang="ru-RU" b="1" dirty="0"/>
              <a:t>Поднимите, опустите.</a:t>
            </a:r>
          </a:p>
          <a:p>
            <a:pPr algn="ctr">
              <a:buNone/>
            </a:pPr>
            <a:r>
              <a:rPr lang="ru-RU" b="1" dirty="0"/>
              <a:t>А теперь представим, детки.</a:t>
            </a:r>
          </a:p>
          <a:p>
            <a:pPr algn="ctr">
              <a:buNone/>
            </a:pPr>
            <a:r>
              <a:rPr lang="ru-RU" b="1" dirty="0"/>
              <a:t>Будто руки наши – ветки.</a:t>
            </a:r>
          </a:p>
          <a:p>
            <a:pPr algn="ctr">
              <a:buNone/>
            </a:pPr>
            <a:r>
              <a:rPr lang="ru-RU" b="1" dirty="0"/>
              <a:t>Покачаем ими дружно,</a:t>
            </a:r>
          </a:p>
          <a:p>
            <a:pPr algn="ctr">
              <a:buNone/>
            </a:pPr>
            <a:r>
              <a:rPr lang="ru-RU" b="1" dirty="0"/>
              <a:t>Словно ветер дует южный.</a:t>
            </a:r>
          </a:p>
          <a:p>
            <a:pPr algn="ctr">
              <a:buNone/>
            </a:pPr>
            <a:r>
              <a:rPr lang="ru-RU" b="1" dirty="0"/>
              <a:t>Ветер стих. Вздохнули дружно.</a:t>
            </a:r>
          </a:p>
          <a:p>
            <a:pPr algn="ctr">
              <a:buNone/>
            </a:pPr>
            <a:r>
              <a:rPr lang="ru-RU" b="1" dirty="0"/>
              <a:t>Занятие нам продолжить нужно.</a:t>
            </a:r>
          </a:p>
          <a:p>
            <a:pPr algn="ctr">
              <a:buNone/>
            </a:pPr>
            <a:r>
              <a:rPr lang="ru-RU" b="1" dirty="0"/>
              <a:t>Подравнялись, тихо сели</a:t>
            </a:r>
          </a:p>
          <a:p>
            <a:pPr algn="ctr">
              <a:buNone/>
            </a:pPr>
            <a:r>
              <a:rPr lang="ru-RU" b="1" dirty="0"/>
              <a:t>На меня все посмотрели.</a:t>
            </a:r>
          </a:p>
          <a:p>
            <a:pPr>
              <a:buNone/>
            </a:pPr>
            <a:endParaRPr lang="ru-RU"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C00000"/>
                </a:solidFill>
                <a:latin typeface="Times New Roman" pitchFamily="18" charset="0"/>
                <a:cs typeface="Times New Roman" pitchFamily="18" charset="0"/>
              </a:rPr>
              <a:t>Что лишнее?</a:t>
            </a:r>
            <a:endParaRPr lang="ru-RU" dirty="0"/>
          </a:p>
        </p:txBody>
      </p:sp>
      <p:pic>
        <p:nvPicPr>
          <p:cNvPr id="4" name="Рисунок 3" descr="0006-012-.jpg"/>
          <p:cNvPicPr>
            <a:picLocks noChangeAspect="1"/>
          </p:cNvPicPr>
          <p:nvPr/>
        </p:nvPicPr>
        <p:blipFill>
          <a:blip r:embed="rId2" cstate="print"/>
          <a:stretch>
            <a:fillRect/>
          </a:stretch>
        </p:blipFill>
        <p:spPr>
          <a:xfrm>
            <a:off x="357158" y="1071546"/>
            <a:ext cx="2590800" cy="1776984"/>
          </a:xfrm>
          <a:prstGeom prst="rect">
            <a:avLst/>
          </a:prstGeom>
        </p:spPr>
      </p:pic>
      <p:pic>
        <p:nvPicPr>
          <p:cNvPr id="6" name="Рисунок 5" descr="00970000101.jpg"/>
          <p:cNvPicPr>
            <a:picLocks noChangeAspect="1"/>
          </p:cNvPicPr>
          <p:nvPr/>
        </p:nvPicPr>
        <p:blipFill>
          <a:blip r:embed="rId3"/>
          <a:stretch>
            <a:fillRect/>
          </a:stretch>
        </p:blipFill>
        <p:spPr>
          <a:xfrm>
            <a:off x="5143504" y="1285860"/>
            <a:ext cx="3714744" cy="2476496"/>
          </a:xfrm>
          <a:prstGeom prst="rect">
            <a:avLst/>
          </a:prstGeom>
        </p:spPr>
      </p:pic>
      <p:pic>
        <p:nvPicPr>
          <p:cNvPr id="7" name="Рисунок 6" descr="72562806.jpg"/>
          <p:cNvPicPr>
            <a:picLocks noChangeAspect="1"/>
          </p:cNvPicPr>
          <p:nvPr/>
        </p:nvPicPr>
        <p:blipFill>
          <a:blip r:embed="rId4"/>
          <a:stretch>
            <a:fillRect/>
          </a:stretch>
        </p:blipFill>
        <p:spPr>
          <a:xfrm>
            <a:off x="642910" y="3786190"/>
            <a:ext cx="4285925" cy="2409822"/>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0008-019-.jpg"/>
          <p:cNvPicPr>
            <a:picLocks noGrp="1" noChangeAspect="1"/>
          </p:cNvPicPr>
          <p:nvPr>
            <p:ph idx="1"/>
          </p:nvPr>
        </p:nvPicPr>
        <p:blipFill>
          <a:blip r:embed="rId2" cstate="print"/>
          <a:stretch>
            <a:fillRect/>
          </a:stretch>
        </p:blipFill>
        <p:spPr>
          <a:xfrm>
            <a:off x="428596" y="714356"/>
            <a:ext cx="3121152" cy="2340864"/>
          </a:xfrm>
          <a:prstGeom prst="rect">
            <a:avLst/>
          </a:prstGeom>
        </p:spPr>
      </p:pic>
      <p:pic>
        <p:nvPicPr>
          <p:cNvPr id="5" name="Рисунок 4" descr="800ximg_1436.jpg"/>
          <p:cNvPicPr>
            <a:picLocks noChangeAspect="1"/>
          </p:cNvPicPr>
          <p:nvPr/>
        </p:nvPicPr>
        <p:blipFill>
          <a:blip r:embed="rId3"/>
          <a:stretch>
            <a:fillRect/>
          </a:stretch>
        </p:blipFill>
        <p:spPr>
          <a:xfrm>
            <a:off x="1928794" y="3714752"/>
            <a:ext cx="4119034" cy="2747396"/>
          </a:xfrm>
          <a:prstGeom prst="rect">
            <a:avLst/>
          </a:prstGeom>
        </p:spPr>
      </p:pic>
      <p:pic>
        <p:nvPicPr>
          <p:cNvPr id="6" name="Рисунок 5" descr="90bc617d4f9c50872b0921457cb2be39.jpg"/>
          <p:cNvPicPr>
            <a:picLocks noChangeAspect="1"/>
          </p:cNvPicPr>
          <p:nvPr/>
        </p:nvPicPr>
        <p:blipFill>
          <a:blip r:embed="rId4" cstate="print"/>
          <a:stretch>
            <a:fillRect/>
          </a:stretch>
        </p:blipFill>
        <p:spPr>
          <a:xfrm>
            <a:off x="4572000" y="571480"/>
            <a:ext cx="3905245" cy="292893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C00000"/>
                </a:solidFill>
                <a:latin typeface="Times New Roman" pitchFamily="18" charset="0"/>
                <a:cs typeface="Times New Roman" pitchFamily="18" charset="0"/>
              </a:rPr>
              <a:t>Загадка</a:t>
            </a:r>
          </a:p>
        </p:txBody>
      </p:sp>
      <p:sp>
        <p:nvSpPr>
          <p:cNvPr id="3" name="Содержимое 2"/>
          <p:cNvSpPr>
            <a:spLocks noGrp="1"/>
          </p:cNvSpPr>
          <p:nvPr>
            <p:ph idx="1"/>
          </p:nvPr>
        </p:nvSpPr>
        <p:spPr/>
        <p:txBody>
          <a:bodyPr/>
          <a:lstStyle/>
          <a:p>
            <a:pPr algn="ctr">
              <a:buNone/>
            </a:pPr>
            <a:r>
              <a:rPr lang="ru-RU" sz="4800" dirty="0">
                <a:solidFill>
                  <a:schemeClr val="bg1"/>
                </a:solidFill>
              </a:rPr>
              <a:t>Чик-чирик!</a:t>
            </a:r>
            <a:br>
              <a:rPr lang="ru-RU" sz="4800" dirty="0">
                <a:solidFill>
                  <a:schemeClr val="bg1"/>
                </a:solidFill>
              </a:rPr>
            </a:br>
            <a:r>
              <a:rPr lang="ru-RU" sz="4800" dirty="0">
                <a:solidFill>
                  <a:schemeClr val="bg1"/>
                </a:solidFill>
              </a:rPr>
              <a:t>К зёрнышкам прыг!</a:t>
            </a:r>
            <a:br>
              <a:rPr lang="ru-RU" sz="4800" dirty="0">
                <a:solidFill>
                  <a:schemeClr val="bg1"/>
                </a:solidFill>
              </a:rPr>
            </a:br>
            <a:r>
              <a:rPr lang="ru-RU" sz="4800" dirty="0">
                <a:solidFill>
                  <a:schemeClr val="bg1"/>
                </a:solidFill>
              </a:rPr>
              <a:t>Клюй, не робей!</a:t>
            </a:r>
            <a:br>
              <a:rPr lang="ru-RU" sz="4800" dirty="0">
                <a:solidFill>
                  <a:schemeClr val="bg1"/>
                </a:solidFill>
              </a:rPr>
            </a:br>
            <a:r>
              <a:rPr lang="ru-RU" sz="4800" dirty="0">
                <a:solidFill>
                  <a:schemeClr val="bg1"/>
                </a:solidFill>
              </a:rPr>
              <a:t>Кто это?</a:t>
            </a:r>
            <a:br>
              <a:rPr lang="ru-RU" sz="4800" dirty="0">
                <a:solidFill>
                  <a:schemeClr val="bg1"/>
                </a:solidFill>
              </a:rPr>
            </a:br>
            <a:r>
              <a:rPr lang="ru-RU" sz="4800" dirty="0">
                <a:solidFill>
                  <a:schemeClr val="bg1"/>
                </a:solidFill>
              </a:rPr>
              <a:t>(Воробей)</a:t>
            </a:r>
          </a:p>
          <a:p>
            <a:pPr>
              <a:buNone/>
            </a:pPr>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261849_main.jpg"/>
          <p:cNvPicPr>
            <a:picLocks noChangeAspect="1"/>
          </p:cNvPicPr>
          <p:nvPr/>
        </p:nvPicPr>
        <p:blipFill>
          <a:blip r:embed="rId2"/>
          <a:stretch>
            <a:fillRect/>
          </a:stretch>
        </p:blipFill>
        <p:spPr>
          <a:xfrm>
            <a:off x="285720" y="357166"/>
            <a:ext cx="3922522" cy="3081359"/>
          </a:xfrm>
          <a:prstGeom prst="rect">
            <a:avLst/>
          </a:prstGeom>
        </p:spPr>
      </p:pic>
      <p:pic>
        <p:nvPicPr>
          <p:cNvPr id="5" name="Рисунок 4" descr="0005-015-.jpg"/>
          <p:cNvPicPr>
            <a:picLocks noChangeAspect="1"/>
          </p:cNvPicPr>
          <p:nvPr/>
        </p:nvPicPr>
        <p:blipFill>
          <a:blip r:embed="rId3"/>
          <a:stretch>
            <a:fillRect/>
          </a:stretch>
        </p:blipFill>
        <p:spPr>
          <a:xfrm>
            <a:off x="714348" y="3857628"/>
            <a:ext cx="3528707" cy="2586038"/>
          </a:xfrm>
          <a:prstGeom prst="rect">
            <a:avLst/>
          </a:prstGeom>
        </p:spPr>
      </p:pic>
      <p:pic>
        <p:nvPicPr>
          <p:cNvPr id="6" name="Рисунок 5" descr="severokavkazskie-induki.jpg"/>
          <p:cNvPicPr>
            <a:picLocks noChangeAspect="1"/>
          </p:cNvPicPr>
          <p:nvPr/>
        </p:nvPicPr>
        <p:blipFill>
          <a:blip r:embed="rId4"/>
          <a:stretch>
            <a:fillRect/>
          </a:stretch>
        </p:blipFill>
        <p:spPr>
          <a:xfrm>
            <a:off x="4572000" y="1071546"/>
            <a:ext cx="4572000" cy="28575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03_sparrows.jpg"/>
          <p:cNvPicPr>
            <a:picLocks noGrp="1" noChangeAspect="1"/>
          </p:cNvPicPr>
          <p:nvPr>
            <p:ph idx="1"/>
          </p:nvPr>
        </p:nvPicPr>
        <p:blipFill>
          <a:blip r:embed="rId2"/>
          <a:stretch>
            <a:fillRect/>
          </a:stretch>
        </p:blipFill>
        <p:spPr>
          <a:xfrm>
            <a:off x="285720" y="285728"/>
            <a:ext cx="4039577" cy="2625725"/>
          </a:xfrm>
        </p:spPr>
      </p:pic>
      <p:pic>
        <p:nvPicPr>
          <p:cNvPr id="5" name="Рисунок 4" descr="5472183.jpg"/>
          <p:cNvPicPr>
            <a:picLocks noChangeAspect="1"/>
          </p:cNvPicPr>
          <p:nvPr/>
        </p:nvPicPr>
        <p:blipFill>
          <a:blip r:embed="rId3"/>
          <a:stretch>
            <a:fillRect/>
          </a:stretch>
        </p:blipFill>
        <p:spPr>
          <a:xfrm>
            <a:off x="5286380" y="1857364"/>
            <a:ext cx="2744166" cy="4108555"/>
          </a:xfrm>
          <a:prstGeom prst="rect">
            <a:avLst/>
          </a:prstGeom>
        </p:spPr>
      </p:pic>
      <p:pic>
        <p:nvPicPr>
          <p:cNvPr id="6" name="Рисунок 5" descr="lebed_na_vode.jpg"/>
          <p:cNvPicPr>
            <a:picLocks noChangeAspect="1"/>
          </p:cNvPicPr>
          <p:nvPr/>
        </p:nvPicPr>
        <p:blipFill>
          <a:blip r:embed="rId4" cstate="print"/>
          <a:stretch>
            <a:fillRect/>
          </a:stretch>
        </p:blipFill>
        <p:spPr>
          <a:xfrm>
            <a:off x="428596" y="3714752"/>
            <a:ext cx="4267200" cy="2398776"/>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00011068501.jpg"/>
          <p:cNvPicPr>
            <a:picLocks noChangeAspect="1"/>
          </p:cNvPicPr>
          <p:nvPr/>
        </p:nvPicPr>
        <p:blipFill>
          <a:blip r:embed="rId2" cstate="print"/>
          <a:stretch>
            <a:fillRect/>
          </a:stretch>
        </p:blipFill>
        <p:spPr>
          <a:xfrm>
            <a:off x="214282" y="285728"/>
            <a:ext cx="3905277" cy="2928958"/>
          </a:xfrm>
          <a:prstGeom prst="rect">
            <a:avLst/>
          </a:prstGeom>
        </p:spPr>
      </p:pic>
      <p:pic>
        <p:nvPicPr>
          <p:cNvPr id="5" name="Рисунок 4" descr="hello_html_m6444e001.jpg"/>
          <p:cNvPicPr>
            <a:picLocks noChangeAspect="1"/>
          </p:cNvPicPr>
          <p:nvPr/>
        </p:nvPicPr>
        <p:blipFill>
          <a:blip r:embed="rId3"/>
          <a:stretch>
            <a:fillRect/>
          </a:stretch>
        </p:blipFill>
        <p:spPr>
          <a:xfrm>
            <a:off x="4572000" y="500042"/>
            <a:ext cx="4071966" cy="2730496"/>
          </a:xfrm>
          <a:prstGeom prst="rect">
            <a:avLst/>
          </a:prstGeom>
        </p:spPr>
      </p:pic>
      <p:pic>
        <p:nvPicPr>
          <p:cNvPr id="6" name="Рисунок 5" descr="261849_main.jpg"/>
          <p:cNvPicPr>
            <a:picLocks noChangeAspect="1"/>
          </p:cNvPicPr>
          <p:nvPr/>
        </p:nvPicPr>
        <p:blipFill>
          <a:blip r:embed="rId4"/>
          <a:stretch>
            <a:fillRect/>
          </a:stretch>
        </p:blipFill>
        <p:spPr>
          <a:xfrm>
            <a:off x="214282" y="3643314"/>
            <a:ext cx="3819427" cy="3000372"/>
          </a:xfrm>
          <a:prstGeom prst="rect">
            <a:avLst/>
          </a:prstGeom>
        </p:spPr>
      </p:pic>
      <p:pic>
        <p:nvPicPr>
          <p:cNvPr id="7" name="Рисунок 6" descr="0008-019-.jpg"/>
          <p:cNvPicPr>
            <a:picLocks noChangeAspect="1"/>
          </p:cNvPicPr>
          <p:nvPr/>
        </p:nvPicPr>
        <p:blipFill>
          <a:blip r:embed="rId5" cstate="print"/>
          <a:stretch>
            <a:fillRect/>
          </a:stretch>
        </p:blipFill>
        <p:spPr>
          <a:xfrm>
            <a:off x="4572000" y="3500438"/>
            <a:ext cx="4132344" cy="3099258"/>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971600" y="1534242"/>
            <a:ext cx="7589890" cy="4832092"/>
          </a:xfrm>
          <a:prstGeom prst="rect">
            <a:avLst/>
          </a:prstGeom>
          <a:noFill/>
        </p:spPr>
        <p:txBody>
          <a:bodyPr wrap="square" lIns="91440" tIns="45720" rIns="91440" bIns="45720">
            <a:spAutoFit/>
          </a:bodyPr>
          <a:lstStyle/>
          <a:p>
            <a:r>
              <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rPr>
              <a:t>Зимующие птицы не боятся морозов и ухитряются добывать еду даже в самую холодную погоду. Они отыскивают насекомых, спрятавшихся в трещины коры, в щели домов и заборов, отыскивают плоды и семена лиственных растений, шишки хвойных деревьев с семенами. Но во время снегопадов, метелей и сильных морозов птицы голодают и даже погибают. Они прилетают к нашим жилищам за   </a:t>
            </a:r>
          </a:p>
          <a:p>
            <a:r>
              <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rPr>
              <a:t>  помощью. И мы с вами должны помочь  </a:t>
            </a:r>
          </a:p>
          <a:p>
            <a:r>
              <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rPr>
              <a:t>    пережить зиму пернатым друзьям.</a:t>
            </a:r>
          </a:p>
        </p:txBody>
      </p:sp>
      <p:sp>
        <p:nvSpPr>
          <p:cNvPr id="8" name="Прямоугольник 7"/>
          <p:cNvSpPr/>
          <p:nvPr/>
        </p:nvSpPr>
        <p:spPr>
          <a:xfrm>
            <a:off x="539552" y="692694"/>
            <a:ext cx="6077113" cy="830997"/>
          </a:xfrm>
          <a:prstGeom prst="rect">
            <a:avLst/>
          </a:prstGeom>
          <a:noFill/>
        </p:spPr>
        <p:txBody>
          <a:bodyPr wrap="none" lIns="91440" tIns="45720" rIns="91440" bIns="45720">
            <a:spAutoFit/>
          </a:bodyPr>
          <a:lstStyle/>
          <a:p>
            <a:pPr algn="ctr"/>
            <a:r>
              <a:rPr lang="ru-RU" sz="48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Помогайте птицам!</a:t>
            </a:r>
          </a:p>
        </p:txBody>
      </p:sp>
    </p:spTree>
    <p:extLst>
      <p:ext uri="{BB962C8B-B14F-4D97-AF65-F5344CB8AC3E}">
        <p14:creationId xmlns:p14="http://schemas.microsoft.com/office/powerpoint/2010/main" val="746444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500034" y="214290"/>
            <a:ext cx="6819817" cy="830997"/>
          </a:xfrm>
          <a:prstGeom prst="rect">
            <a:avLst/>
          </a:prstGeom>
          <a:noFill/>
        </p:spPr>
        <p:txBody>
          <a:bodyPr wrap="none" lIns="91440" tIns="45720" rIns="91440" bIns="45720">
            <a:spAutoFit/>
          </a:bodyPr>
          <a:lstStyle/>
          <a:p>
            <a:pPr algn="ctr"/>
            <a:r>
              <a:rPr lang="ru-RU" sz="48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Постройте кормушки!</a:t>
            </a:r>
          </a:p>
        </p:txBody>
      </p:sp>
      <p:pic>
        <p:nvPicPr>
          <p:cNvPr id="5122" name="Picture 2" descr="http://www.barbariki.ru/images/feeder/22.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14282" y="1142984"/>
            <a:ext cx="2592288" cy="1990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24" name="Picture 4" descr="http://4gazon.ru/wp-content/uploads/2013/07/kormushka-dlya-ptic.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143240" y="1428736"/>
            <a:ext cx="2254651" cy="24949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26" name="Picture 6" descr="http://img0.liveinternet.ru/images/attach/c/4/82/447/82447664_0006278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14282" y="4714884"/>
            <a:ext cx="2669021" cy="19529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30" name="Picture 10" descr="http://500ptiz.ru/wp-content/uploads/2011/11/kormushki_birds.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57554" y="4572008"/>
            <a:ext cx="2306949" cy="20431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28" name="Picture 8" descr="http://xn----8sbiecm6bhdx8i.xn--p1ai/sites/default/files/kormushka_butilka.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2910" y="3143248"/>
            <a:ext cx="2297661" cy="15591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Прямоугольник 9"/>
          <p:cNvSpPr/>
          <p:nvPr/>
        </p:nvSpPr>
        <p:spPr>
          <a:xfrm>
            <a:off x="5724128" y="1534242"/>
            <a:ext cx="2837362" cy="4401205"/>
          </a:xfrm>
          <a:prstGeom prst="rect">
            <a:avLst/>
          </a:prstGeom>
          <a:noFill/>
        </p:spPr>
        <p:txBody>
          <a:bodyPr wrap="square" lIns="91440" tIns="45720" rIns="91440" bIns="45720">
            <a:spAutoFit/>
          </a:bodyPr>
          <a:lstStyle/>
          <a:p>
            <a:r>
              <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rPr>
              <a:t>В морозы птицы с радостью полакомятся кормом, оставленным людьми в кормушках. Это поможет им пережить сильные холода.</a:t>
            </a:r>
          </a:p>
        </p:txBody>
      </p:sp>
    </p:spTree>
    <p:extLst>
      <p:ext uri="{BB962C8B-B14F-4D97-AF65-F5344CB8AC3E}">
        <p14:creationId xmlns:p14="http://schemas.microsoft.com/office/powerpoint/2010/main" val="1410615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128"/>
                                        </p:tgtEl>
                                        <p:attrNameLst>
                                          <p:attrName>style.visibility</p:attrName>
                                        </p:attrNameLst>
                                      </p:cBhvr>
                                      <p:to>
                                        <p:strVal val="visible"/>
                                      </p:to>
                                    </p:set>
                                    <p:animEffect transition="in" filter="randombar(horizontal)">
                                      <p:cBhvr>
                                        <p:cTn id="12" dur="500"/>
                                        <p:tgtEl>
                                          <p:spTgt spid="5128"/>
                                        </p:tgtEl>
                                      </p:cBhvr>
                                    </p:animEffect>
                                  </p:childTnLst>
                                </p:cTn>
                              </p:par>
                              <p:par>
                                <p:cTn id="13" presetID="14" presetClass="entr" presetSubtype="10" fill="hold" nodeType="withEffect">
                                  <p:stCondLst>
                                    <p:cond delay="0"/>
                                  </p:stCondLst>
                                  <p:childTnLst>
                                    <p:set>
                                      <p:cBhvr>
                                        <p:cTn id="14" dur="1" fill="hold">
                                          <p:stCondLst>
                                            <p:cond delay="0"/>
                                          </p:stCondLst>
                                        </p:cTn>
                                        <p:tgtEl>
                                          <p:spTgt spid="5124"/>
                                        </p:tgtEl>
                                        <p:attrNameLst>
                                          <p:attrName>style.visibility</p:attrName>
                                        </p:attrNameLst>
                                      </p:cBhvr>
                                      <p:to>
                                        <p:strVal val="visible"/>
                                      </p:to>
                                    </p:set>
                                    <p:animEffect transition="in" filter="randombar(horizontal)">
                                      <p:cBhvr>
                                        <p:cTn id="15" dur="500"/>
                                        <p:tgtEl>
                                          <p:spTgt spid="5124"/>
                                        </p:tgtEl>
                                      </p:cBhvr>
                                    </p:animEffect>
                                  </p:childTnLst>
                                </p:cTn>
                              </p:par>
                              <p:par>
                                <p:cTn id="16" presetID="14" presetClass="entr" presetSubtype="10" fill="hold" nodeType="with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randombar(horizontal)">
                                      <p:cBhvr>
                                        <p:cTn id="18" dur="500"/>
                                        <p:tgtEl>
                                          <p:spTgt spid="5122"/>
                                        </p:tgtEl>
                                      </p:cBhvr>
                                    </p:animEffect>
                                  </p:childTnLst>
                                </p:cTn>
                              </p:par>
                              <p:par>
                                <p:cTn id="19" presetID="14" presetClass="entr" presetSubtype="10" fill="hold" nodeType="withEffect">
                                  <p:stCondLst>
                                    <p:cond delay="0"/>
                                  </p:stCondLst>
                                  <p:childTnLst>
                                    <p:set>
                                      <p:cBhvr>
                                        <p:cTn id="20" dur="1" fill="hold">
                                          <p:stCondLst>
                                            <p:cond delay="0"/>
                                          </p:stCondLst>
                                        </p:cTn>
                                        <p:tgtEl>
                                          <p:spTgt spid="5126"/>
                                        </p:tgtEl>
                                        <p:attrNameLst>
                                          <p:attrName>style.visibility</p:attrName>
                                        </p:attrNameLst>
                                      </p:cBhvr>
                                      <p:to>
                                        <p:strVal val="visible"/>
                                      </p:to>
                                    </p:set>
                                    <p:animEffect transition="in" filter="randombar(horizontal)">
                                      <p:cBhvr>
                                        <p:cTn id="21" dur="500"/>
                                        <p:tgtEl>
                                          <p:spTgt spid="5126"/>
                                        </p:tgtEl>
                                      </p:cBhvr>
                                    </p:animEffect>
                                  </p:childTnLst>
                                </p:cTn>
                              </p:par>
                              <p:par>
                                <p:cTn id="22" presetID="14" presetClass="entr" presetSubtype="10" fill="hold" nodeType="withEffect">
                                  <p:stCondLst>
                                    <p:cond delay="0"/>
                                  </p:stCondLst>
                                  <p:childTnLst>
                                    <p:set>
                                      <p:cBhvr>
                                        <p:cTn id="23" dur="1" fill="hold">
                                          <p:stCondLst>
                                            <p:cond delay="0"/>
                                          </p:stCondLst>
                                        </p:cTn>
                                        <p:tgtEl>
                                          <p:spTgt spid="5130"/>
                                        </p:tgtEl>
                                        <p:attrNameLst>
                                          <p:attrName>style.visibility</p:attrName>
                                        </p:attrNameLst>
                                      </p:cBhvr>
                                      <p:to>
                                        <p:strVal val="visible"/>
                                      </p:to>
                                    </p:set>
                                    <p:animEffect transition="in" filter="randombar(horizontal)">
                                      <p:cBhvr>
                                        <p:cTn id="24" dur="500"/>
                                        <p:tgtEl>
                                          <p:spTgt spid="5130"/>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229600" cy="571504"/>
          </a:xfrm>
        </p:spPr>
        <p:txBody>
          <a:bodyPr>
            <a:normAutofit fontScale="90000"/>
          </a:bodyPr>
          <a:lstStyle/>
          <a:p>
            <a:r>
              <a:rPr lang="ru-RU" dirty="0">
                <a:solidFill>
                  <a:schemeClr val="bg1"/>
                </a:solidFill>
                <a:latin typeface="Times New Roman" pitchFamily="18" charset="0"/>
                <a:cs typeface="Times New Roman" pitchFamily="18" charset="0"/>
              </a:rPr>
              <a:t>Чем питаются?</a:t>
            </a:r>
          </a:p>
        </p:txBody>
      </p:sp>
      <p:pic>
        <p:nvPicPr>
          <p:cNvPr id="4" name="Содержимое 3" descr="img6.jpg"/>
          <p:cNvPicPr>
            <a:picLocks noGrp="1" noChangeAspect="1"/>
          </p:cNvPicPr>
          <p:nvPr>
            <p:ph idx="1"/>
          </p:nvPr>
        </p:nvPicPr>
        <p:blipFill>
          <a:blip r:embed="rId2"/>
          <a:stretch>
            <a:fillRect/>
          </a:stretch>
        </p:blipFill>
        <p:spPr>
          <a:xfrm>
            <a:off x="357158" y="571480"/>
            <a:ext cx="8643997" cy="6072230"/>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delayfoto.ru/wp-content/uploads/2012/11/%D0%B7%D0%B8%D0%BC%D0%B0-2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12191999" cy="6882990"/>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1851618" y="4929198"/>
            <a:ext cx="7292382" cy="923330"/>
          </a:xfrm>
          <a:prstGeom prst="rect">
            <a:avLst/>
          </a:prstGeom>
          <a:noFill/>
        </p:spPr>
        <p:txBody>
          <a:bodyPr wrap="square" lIns="91440" tIns="45720" rIns="91440" bIns="45720">
            <a:spAutoFit/>
          </a:bodyPr>
          <a:lstStyle/>
          <a:p>
            <a:pPr algn="ctr"/>
            <a:r>
              <a:rPr lang="ru-RU" sz="54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Спасибо за внимание!</a:t>
            </a:r>
          </a:p>
        </p:txBody>
      </p:sp>
    </p:spTree>
    <p:extLst>
      <p:ext uri="{BB962C8B-B14F-4D97-AF65-F5344CB8AC3E}">
        <p14:creationId xmlns:p14="http://schemas.microsoft.com/office/powerpoint/2010/main" val="515883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928662" y="3571876"/>
            <a:ext cx="7704266" cy="2862322"/>
          </a:xfrm>
          <a:prstGeom prst="rect">
            <a:avLst/>
          </a:prstGeom>
          <a:noFill/>
        </p:spPr>
        <p:txBody>
          <a:bodyPr wrap="square" lIns="91440" tIns="45720" rIns="91440" bIns="45720">
            <a:spAutoFit/>
          </a:bodyPr>
          <a:lstStyle/>
          <a:p>
            <a:r>
              <a:rPr lang="ru-RU" sz="2000" b="1" dirty="0"/>
              <a:t>Воробей </a:t>
            </a:r>
            <a:r>
              <a:rPr lang="ru-RU" sz="2000" dirty="0"/>
              <a:t>– это одна из самых известных птиц, обитающих по соседству с жилищем человека. Здесь он находит хорошие условия для устройства гнезд и много корма, гнездится отдельными парами, иногда колониями. Воробьиные гнезда можно встретить в щелях зданий, в норках в глинистых оврагах, в дуплах деревьев. Птица также может занять скворечник и нору ласточки. Питаются воробьи семенами. Обожают коноплю, подсолнечник, пшеничные зерна, но будут клевать и хлебные крошки. Понаблюдайте, как умело воюют они во дворе с голубями за свой кусок хлеба.</a:t>
            </a:r>
            <a:endParaRPr lang="ru-RU" sz="2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 name="Прямоугольник 7"/>
          <p:cNvSpPr/>
          <p:nvPr/>
        </p:nvSpPr>
        <p:spPr>
          <a:xfrm>
            <a:off x="642910" y="214290"/>
            <a:ext cx="5526193" cy="830997"/>
          </a:xfrm>
          <a:prstGeom prst="rect">
            <a:avLst/>
          </a:prstGeom>
          <a:noFill/>
        </p:spPr>
        <p:txBody>
          <a:bodyPr wrap="none" lIns="91440" tIns="45720" rIns="91440" bIns="45720">
            <a:spAutoFit/>
          </a:bodyPr>
          <a:lstStyle/>
          <a:p>
            <a:pPr algn="ctr"/>
            <a:r>
              <a:rPr lang="ru-RU" sz="48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Зимующие птицы</a:t>
            </a:r>
          </a:p>
        </p:txBody>
      </p:sp>
      <p:pic>
        <p:nvPicPr>
          <p:cNvPr id="7" name="Рисунок 6" descr="03_sparrows.jpg"/>
          <p:cNvPicPr>
            <a:picLocks noChangeAspect="1"/>
          </p:cNvPicPr>
          <p:nvPr/>
        </p:nvPicPr>
        <p:blipFill>
          <a:blip r:embed="rId2"/>
          <a:stretch>
            <a:fillRect/>
          </a:stretch>
        </p:blipFill>
        <p:spPr>
          <a:xfrm>
            <a:off x="928662" y="1000108"/>
            <a:ext cx="3714776" cy="2414604"/>
          </a:xfrm>
          <a:prstGeom prst="rect">
            <a:avLst/>
          </a:prstGeom>
        </p:spPr>
      </p:pic>
    </p:spTree>
    <p:extLst>
      <p:ext uri="{BB962C8B-B14F-4D97-AF65-F5344CB8AC3E}">
        <p14:creationId xmlns:p14="http://schemas.microsoft.com/office/powerpoint/2010/main" val="2388829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ello_html_m10b6dcff.jpg"/>
          <p:cNvPicPr>
            <a:picLocks noChangeAspect="1"/>
          </p:cNvPicPr>
          <p:nvPr/>
        </p:nvPicPr>
        <p:blipFill>
          <a:blip r:embed="rId2"/>
          <a:stretch>
            <a:fillRect/>
          </a:stretch>
        </p:blipFill>
        <p:spPr>
          <a:xfrm>
            <a:off x="142844" y="428604"/>
            <a:ext cx="4513811" cy="2666046"/>
          </a:xfrm>
          <a:prstGeom prst="rect">
            <a:avLst/>
          </a:prstGeom>
        </p:spPr>
      </p:pic>
      <p:pic>
        <p:nvPicPr>
          <p:cNvPr id="5" name="Рисунок 4" descr="LK5zF2I4wbWi2fW5Ymw8mPFdCsSGTLsv.jpg"/>
          <p:cNvPicPr>
            <a:picLocks noChangeAspect="1"/>
          </p:cNvPicPr>
          <p:nvPr/>
        </p:nvPicPr>
        <p:blipFill>
          <a:blip r:embed="rId3" cstate="print"/>
          <a:stretch>
            <a:fillRect/>
          </a:stretch>
        </p:blipFill>
        <p:spPr>
          <a:xfrm>
            <a:off x="4714876" y="500042"/>
            <a:ext cx="4223100" cy="2594072"/>
          </a:xfrm>
          <a:prstGeom prst="rect">
            <a:avLst/>
          </a:prstGeom>
        </p:spPr>
      </p:pic>
      <p:pic>
        <p:nvPicPr>
          <p:cNvPr id="7" name="Рисунок 6" descr="03_sparrows.jpg"/>
          <p:cNvPicPr>
            <a:picLocks noChangeAspect="1"/>
          </p:cNvPicPr>
          <p:nvPr/>
        </p:nvPicPr>
        <p:blipFill>
          <a:blip r:embed="rId4"/>
          <a:stretch>
            <a:fillRect/>
          </a:stretch>
        </p:blipFill>
        <p:spPr>
          <a:xfrm>
            <a:off x="2214546" y="3214686"/>
            <a:ext cx="5024446" cy="326589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C00000"/>
                </a:solidFill>
                <a:latin typeface="Times New Roman" pitchFamily="18" charset="0"/>
                <a:cs typeface="Times New Roman" pitchFamily="18" charset="0"/>
              </a:rPr>
              <a:t>Загадка</a:t>
            </a:r>
            <a:endParaRPr lang="ru-RU" dirty="0"/>
          </a:p>
        </p:txBody>
      </p:sp>
      <p:sp>
        <p:nvSpPr>
          <p:cNvPr id="3" name="Содержимое 2"/>
          <p:cNvSpPr>
            <a:spLocks noGrp="1"/>
          </p:cNvSpPr>
          <p:nvPr>
            <p:ph idx="1"/>
          </p:nvPr>
        </p:nvSpPr>
        <p:spPr/>
        <p:txBody>
          <a:bodyPr/>
          <a:lstStyle/>
          <a:p>
            <a:pPr algn="ctr">
              <a:buNone/>
            </a:pPr>
            <a:r>
              <a:rPr lang="ru-RU" dirty="0">
                <a:solidFill>
                  <a:schemeClr val="bg1"/>
                </a:solidFill>
                <a:latin typeface="Times New Roman" pitchFamily="18" charset="0"/>
                <a:cs typeface="Times New Roman" pitchFamily="18" charset="0"/>
              </a:rPr>
              <a:t>В тёплый край не улетают,</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На морозе распевают,</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Эти птички-невелички</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Называются …</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(синички)</a:t>
            </a:r>
          </a:p>
          <a:p>
            <a:pPr>
              <a:buNone/>
            </a:pP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11560" y="692694"/>
            <a:ext cx="5526193" cy="830997"/>
          </a:xfrm>
          <a:prstGeom prst="rect">
            <a:avLst/>
          </a:prstGeom>
          <a:noFill/>
        </p:spPr>
        <p:txBody>
          <a:bodyPr wrap="none" lIns="91440" tIns="45720" rIns="91440" bIns="45720">
            <a:spAutoFit/>
          </a:bodyPr>
          <a:lstStyle/>
          <a:p>
            <a:pPr algn="ctr"/>
            <a:r>
              <a:rPr lang="ru-RU" sz="48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Зимующие птицы</a:t>
            </a:r>
          </a:p>
        </p:txBody>
      </p:sp>
      <p:pic>
        <p:nvPicPr>
          <p:cNvPr id="3074" name="Picture 2" descr="http://grib-oxota.ru/wp-content/uploads/2013/04/si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621" y="1700808"/>
            <a:ext cx="3743689" cy="30140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Прямоугольник 5"/>
          <p:cNvSpPr/>
          <p:nvPr/>
        </p:nvSpPr>
        <p:spPr>
          <a:xfrm>
            <a:off x="4211960" y="1700808"/>
            <a:ext cx="4535070" cy="4093428"/>
          </a:xfrm>
          <a:prstGeom prst="rect">
            <a:avLst/>
          </a:prstGeom>
          <a:noFill/>
        </p:spPr>
        <p:txBody>
          <a:bodyPr wrap="square" lIns="91440" tIns="45720" rIns="91440" bIns="45720">
            <a:spAutoFit/>
          </a:bodyPr>
          <a:lstStyle/>
          <a:p>
            <a:r>
              <a:rPr lang="ru-RU" sz="2000" dirty="0">
                <a:latin typeface="Times New Roman" pitchFamily="18" charset="0"/>
                <a:cs typeface="Times New Roman" pitchFamily="18" charset="0"/>
              </a:rPr>
              <a:t>Синица – очень подвижная и вертлявая птичка: не усидит на месте. Клюв у неё острый и сильный, а лапки очень цепкие, что позволяет птице цепляться за ветку и висеть вниз головой.   Свои гнезда синицы устраивают в дуплах, мышиных норах, различных щёлках и пустотах. Живут  синицы повсеместно: в лесах, горах, селениях, парках и садах. Зимой синицы летят поближе к человеку. Едят  эти птицы всё подряд: зёрна, крупу, крошки хлеба, кусочки мяса, сало и даже творог.</a:t>
            </a:r>
            <a:endParaRPr lang="ru-RU" sz="2000" dirty="0">
              <a:ln w="18415" cmpd="sng">
                <a:solidFill>
                  <a:srgbClr val="FFFFFF"/>
                </a:solidFill>
                <a:prstDash val="solid"/>
              </a:ln>
              <a:effectLst>
                <a:outerShdw blurRad="63500" dir="3600000" algn="tl" rotWithShape="0">
                  <a:srgbClr val="000000">
                    <a:alpha val="70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263789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1000"/>
                                        <p:tgtEl>
                                          <p:spTgt spid="3074"/>
                                        </p:tgtEl>
                                      </p:cBhvr>
                                    </p:animEffect>
                                    <p:anim calcmode="lin" valueType="num">
                                      <p:cBhvr>
                                        <p:cTn id="13" dur="1000" fill="hold"/>
                                        <p:tgtEl>
                                          <p:spTgt spid="3074"/>
                                        </p:tgtEl>
                                        <p:attrNameLst>
                                          <p:attrName>ppt_x</p:attrName>
                                        </p:attrNameLst>
                                      </p:cBhvr>
                                      <p:tavLst>
                                        <p:tav tm="0">
                                          <p:val>
                                            <p:strVal val="#ppt_x"/>
                                          </p:val>
                                        </p:tav>
                                        <p:tav tm="100000">
                                          <p:val>
                                            <p:strVal val="#ppt_x"/>
                                          </p:val>
                                        </p:tav>
                                      </p:tavLst>
                                    </p:anim>
                                    <p:anim calcmode="lin" valueType="num">
                                      <p:cBhvr>
                                        <p:cTn id="1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image-min-1.jpg"/>
          <p:cNvPicPr>
            <a:picLocks noChangeAspect="1"/>
          </p:cNvPicPr>
          <p:nvPr/>
        </p:nvPicPr>
        <p:blipFill>
          <a:blip r:embed="rId2"/>
          <a:stretch>
            <a:fillRect/>
          </a:stretch>
        </p:blipFill>
        <p:spPr>
          <a:xfrm>
            <a:off x="285720" y="1142984"/>
            <a:ext cx="3857632" cy="4461994"/>
          </a:xfrm>
          <a:prstGeom prst="rect">
            <a:avLst/>
          </a:prstGeom>
        </p:spPr>
      </p:pic>
      <p:pic>
        <p:nvPicPr>
          <p:cNvPr id="6" name="Рисунок 5" descr="00970000101.jpg"/>
          <p:cNvPicPr>
            <a:picLocks noChangeAspect="1"/>
          </p:cNvPicPr>
          <p:nvPr/>
        </p:nvPicPr>
        <p:blipFill>
          <a:blip r:embed="rId3"/>
          <a:stretch>
            <a:fillRect/>
          </a:stretch>
        </p:blipFill>
        <p:spPr>
          <a:xfrm>
            <a:off x="4357686" y="285728"/>
            <a:ext cx="4464843" cy="2976562"/>
          </a:xfrm>
          <a:prstGeom prst="rect">
            <a:avLst/>
          </a:prstGeom>
        </p:spPr>
      </p:pic>
      <p:pic>
        <p:nvPicPr>
          <p:cNvPr id="7" name="Рисунок 6" descr="hello_html_m6444e001.jpg"/>
          <p:cNvPicPr>
            <a:picLocks noChangeAspect="1"/>
          </p:cNvPicPr>
          <p:nvPr/>
        </p:nvPicPr>
        <p:blipFill>
          <a:blip r:embed="rId4"/>
          <a:stretch>
            <a:fillRect/>
          </a:stretch>
        </p:blipFill>
        <p:spPr>
          <a:xfrm>
            <a:off x="4357686" y="3429000"/>
            <a:ext cx="4572032" cy="307183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C00000"/>
                </a:solidFill>
                <a:latin typeface="Times New Roman" pitchFamily="18" charset="0"/>
                <a:cs typeface="Times New Roman" pitchFamily="18" charset="0"/>
              </a:rPr>
              <a:t>Загадка</a:t>
            </a:r>
            <a:endParaRPr lang="ru-RU" dirty="0"/>
          </a:p>
        </p:txBody>
      </p:sp>
      <p:sp>
        <p:nvSpPr>
          <p:cNvPr id="3" name="Содержимое 2"/>
          <p:cNvSpPr>
            <a:spLocks noGrp="1"/>
          </p:cNvSpPr>
          <p:nvPr>
            <p:ph idx="1"/>
          </p:nvPr>
        </p:nvSpPr>
        <p:spPr/>
        <p:txBody>
          <a:bodyPr/>
          <a:lstStyle/>
          <a:p>
            <a:pPr algn="ctr">
              <a:buNone/>
            </a:pPr>
            <a:r>
              <a:rPr lang="ru-RU" dirty="0">
                <a:solidFill>
                  <a:schemeClr val="bg1"/>
                </a:solidFill>
                <a:latin typeface="Times New Roman" pitchFamily="18" charset="0"/>
                <a:cs typeface="Times New Roman" pitchFamily="18" charset="0"/>
              </a:rPr>
              <a:t>Красногрудый, чернокрылый,</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Любит зёрнышки клевать,</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С первым снегом на рябине</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Он появится опять.</a:t>
            </a:r>
            <a:br>
              <a:rPr lang="ru-RU" dirty="0">
                <a:solidFill>
                  <a:schemeClr val="bg1"/>
                </a:solidFill>
                <a:latin typeface="Times New Roman" pitchFamily="18" charset="0"/>
                <a:cs typeface="Times New Roman" pitchFamily="18" charset="0"/>
              </a:rPr>
            </a:br>
            <a:r>
              <a:rPr lang="ru-RU" dirty="0">
                <a:solidFill>
                  <a:schemeClr val="bg1"/>
                </a:solidFill>
                <a:latin typeface="Times New Roman" pitchFamily="18" charset="0"/>
                <a:cs typeface="Times New Roman" pitchFamily="18" charset="0"/>
              </a:rPr>
              <a:t>(Снегирь)</a:t>
            </a:r>
          </a:p>
          <a:p>
            <a:pPr>
              <a:buNone/>
            </a:pPr>
            <a:endParaRPr 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399</TotalTime>
  <Words>1151</Words>
  <Application>Microsoft Office PowerPoint</Application>
  <PresentationFormat>Экран (4:3)</PresentationFormat>
  <Paragraphs>63</Paragraphs>
  <Slides>36</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36</vt:i4>
      </vt:variant>
    </vt:vector>
  </HeadingPairs>
  <TitlesOfParts>
    <vt:vector size="40" baseType="lpstr">
      <vt:lpstr>Arial</vt:lpstr>
      <vt:lpstr>Calibri</vt:lpstr>
      <vt:lpstr>Times New Roman</vt:lpstr>
      <vt:lpstr>Тема Office</vt:lpstr>
      <vt:lpstr>Презентация PowerPoint</vt:lpstr>
      <vt:lpstr>Презентация PowerPoint</vt:lpstr>
      <vt:lpstr>Загадка</vt:lpstr>
      <vt:lpstr>Презентация PowerPoint</vt:lpstr>
      <vt:lpstr>Презентация PowerPoint</vt:lpstr>
      <vt:lpstr>Загадка</vt:lpstr>
      <vt:lpstr>Презентация PowerPoint</vt:lpstr>
      <vt:lpstr>Презентация PowerPoint</vt:lpstr>
      <vt:lpstr>Загадка</vt:lpstr>
      <vt:lpstr>Презентация PowerPoint</vt:lpstr>
      <vt:lpstr>Презентация PowerPoint</vt:lpstr>
      <vt:lpstr>Загадка</vt:lpstr>
      <vt:lpstr>Презентация PowerPoint</vt:lpstr>
      <vt:lpstr>Презентация PowerPoint</vt:lpstr>
      <vt:lpstr>Загадка</vt:lpstr>
      <vt:lpstr>Презентация PowerPoint</vt:lpstr>
      <vt:lpstr>Презентация PowerPoint</vt:lpstr>
      <vt:lpstr>Загадка</vt:lpstr>
      <vt:lpstr>Презентация PowerPoint</vt:lpstr>
      <vt:lpstr>Презентация PowerPoint</vt:lpstr>
      <vt:lpstr>Загадка</vt:lpstr>
      <vt:lpstr>Зимующие птицы </vt:lpstr>
      <vt:lpstr>Презентация PowerPoint</vt:lpstr>
      <vt:lpstr>Загадка</vt:lpstr>
      <vt:lpstr>Зимующие птицы </vt:lpstr>
      <vt:lpstr>Презентация PowerPoint</vt:lpstr>
      <vt:lpstr>Физминутка</vt:lpstr>
      <vt:lpstr>Что лишнее?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Чем питаются?</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Sergei</dc:creator>
  <cp:lastModifiedBy>Ярослав Кокташев</cp:lastModifiedBy>
  <cp:revision>53</cp:revision>
  <dcterms:created xsi:type="dcterms:W3CDTF">2013-11-30T07:31:00Z</dcterms:created>
  <dcterms:modified xsi:type="dcterms:W3CDTF">2024-01-07T14:03:02Z</dcterms:modified>
</cp:coreProperties>
</file>