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81" r:id="rId5"/>
    <p:sldId id="273" r:id="rId6"/>
    <p:sldId id="274" r:id="rId7"/>
    <p:sldId id="275" r:id="rId8"/>
    <p:sldId id="276" r:id="rId9"/>
    <p:sldId id="277" r:id="rId10"/>
    <p:sldId id="278" r:id="rId11"/>
    <p:sldId id="262" r:id="rId12"/>
    <p:sldId id="263" r:id="rId13"/>
    <p:sldId id="282" r:id="rId14"/>
    <p:sldId id="265" r:id="rId15"/>
    <p:sldId id="266" r:id="rId16"/>
    <p:sldId id="279" r:id="rId17"/>
    <p:sldId id="267" r:id="rId18"/>
    <p:sldId id="268" r:id="rId19"/>
    <p:sldId id="270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0A69B-B581-4B50-886F-68805656225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87010A-8369-49C8-92BB-FC8979BFDBC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5B4F9B7-7135-4E4F-BD08-04AA568B60EA}" type="parTrans" cxnId="{B38ABEFE-F699-40D6-80BF-4EFC370088C8}">
      <dgm:prSet/>
      <dgm:spPr/>
      <dgm:t>
        <a:bodyPr/>
        <a:lstStyle/>
        <a:p>
          <a:endParaRPr lang="ru-RU"/>
        </a:p>
      </dgm:t>
    </dgm:pt>
    <dgm:pt modelId="{38C32E1F-D853-4AFA-9FE5-2EA31910BFDF}" type="sibTrans" cxnId="{B38ABEFE-F699-40D6-80BF-4EFC370088C8}">
      <dgm:prSet/>
      <dgm:spPr/>
      <dgm:t>
        <a:bodyPr/>
        <a:lstStyle/>
        <a:p>
          <a:endParaRPr lang="ru-RU"/>
        </a:p>
      </dgm:t>
    </dgm:pt>
    <dgm:pt modelId="{65D37A0A-8721-4FEA-BD18-E5AC150F21D7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F56F667-F2AE-45C5-AE2E-632362E30F95}" type="parTrans" cxnId="{025308F6-CD14-4480-B213-B40020CE339A}">
      <dgm:prSet/>
      <dgm:spPr/>
      <dgm:t>
        <a:bodyPr/>
        <a:lstStyle/>
        <a:p>
          <a:endParaRPr lang="ru-RU"/>
        </a:p>
      </dgm:t>
    </dgm:pt>
    <dgm:pt modelId="{C7F139A0-95C5-421A-9AAF-AA7C189D8E10}" type="sibTrans" cxnId="{025308F6-CD14-4480-B213-B40020CE339A}">
      <dgm:prSet/>
      <dgm:spPr/>
      <dgm:t>
        <a:bodyPr/>
        <a:lstStyle/>
        <a:p>
          <a:endParaRPr lang="ru-RU"/>
        </a:p>
      </dgm:t>
    </dgm:pt>
    <dgm:pt modelId="{C6EA26E0-39E9-4403-9758-8CB75851183A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DBED5A9-15D9-45DF-B75A-E66B98DC075B}" type="parTrans" cxnId="{B46AE2D6-F3EA-49FB-9356-599731DB92A7}">
      <dgm:prSet/>
      <dgm:spPr/>
      <dgm:t>
        <a:bodyPr/>
        <a:lstStyle/>
        <a:p>
          <a:endParaRPr lang="ru-RU"/>
        </a:p>
      </dgm:t>
    </dgm:pt>
    <dgm:pt modelId="{F8DA03A0-8693-4105-B929-F90782CDBB02}" type="sibTrans" cxnId="{B46AE2D6-F3EA-49FB-9356-599731DB92A7}">
      <dgm:prSet/>
      <dgm:spPr/>
      <dgm:t>
        <a:bodyPr/>
        <a:lstStyle/>
        <a:p>
          <a:endParaRPr lang="ru-RU"/>
        </a:p>
      </dgm:t>
    </dgm:pt>
    <dgm:pt modelId="{D43C6DAA-FBC5-466D-B443-9082EF04C6CF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05907FD-7FAF-4BB3-93EE-42861686E33A}" type="parTrans" cxnId="{6F1671C0-933B-4AEE-9CC5-0409C45870E1}">
      <dgm:prSet/>
      <dgm:spPr/>
      <dgm:t>
        <a:bodyPr/>
        <a:lstStyle/>
        <a:p>
          <a:endParaRPr lang="ru-RU"/>
        </a:p>
      </dgm:t>
    </dgm:pt>
    <dgm:pt modelId="{66C19E51-4BDA-4B86-BF39-4F505AC2B5F7}" type="sibTrans" cxnId="{6F1671C0-933B-4AEE-9CC5-0409C45870E1}">
      <dgm:prSet/>
      <dgm:spPr/>
      <dgm:t>
        <a:bodyPr/>
        <a:lstStyle/>
        <a:p>
          <a:endParaRPr lang="ru-RU"/>
        </a:p>
      </dgm:t>
    </dgm:pt>
    <dgm:pt modelId="{6ABCAB2D-ACBF-4099-9639-9DB4FD7DC4F1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E79F836-F30A-4626-ADAF-22FD31249CAF}" type="parTrans" cxnId="{3447A731-D931-4FDD-9FDF-090842021114}">
      <dgm:prSet/>
      <dgm:spPr/>
      <dgm:t>
        <a:bodyPr/>
        <a:lstStyle/>
        <a:p>
          <a:endParaRPr lang="ru-RU"/>
        </a:p>
      </dgm:t>
    </dgm:pt>
    <dgm:pt modelId="{E9E49F0A-91CC-4A18-871B-935C13FADBC8}" type="sibTrans" cxnId="{3447A731-D931-4FDD-9FDF-090842021114}">
      <dgm:prSet/>
      <dgm:spPr/>
      <dgm:t>
        <a:bodyPr/>
        <a:lstStyle/>
        <a:p>
          <a:endParaRPr lang="ru-RU"/>
        </a:p>
      </dgm:t>
    </dgm:pt>
    <dgm:pt modelId="{FAA35E5B-12A2-46C4-B49A-3A3D3306F1C3}" type="pres">
      <dgm:prSet presAssocID="{C340A69B-B581-4B50-886F-68805656225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477F6E-8302-4CFE-8F4F-21C99A9FD2B5}" type="pres">
      <dgm:prSet presAssocID="{F087010A-8369-49C8-92BB-FC8979BFDBCF}" presName="node" presStyleLbl="node1" presStyleIdx="0" presStyleCnt="5" custScaleX="126290" custScaleY="121957" custLinFactNeighborX="-23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DA38E0-8035-466E-BA69-BBC9B25BCE84}" type="pres">
      <dgm:prSet presAssocID="{38C32E1F-D853-4AFA-9FE5-2EA31910BFDF}" presName="sibTrans" presStyleCnt="0"/>
      <dgm:spPr/>
    </dgm:pt>
    <dgm:pt modelId="{8C2DCE7F-FCA3-4855-9BDD-232DD5990687}" type="pres">
      <dgm:prSet presAssocID="{65D37A0A-8721-4FEA-BD18-E5AC150F21D7}" presName="node" presStyleLbl="node1" presStyleIdx="1" presStyleCnt="5" custScaleX="130091" custScaleY="134161" custLinFactNeighborX="14892" custLinFactNeighborY="-5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5A6A6-396B-4172-A247-151D7789FB01}" type="pres">
      <dgm:prSet presAssocID="{C7F139A0-95C5-421A-9AAF-AA7C189D8E10}" presName="sibTrans" presStyleCnt="0"/>
      <dgm:spPr/>
    </dgm:pt>
    <dgm:pt modelId="{4638141D-3BD4-4DFA-B066-A6506F08F0E0}" type="pres">
      <dgm:prSet presAssocID="{C6EA26E0-39E9-4403-9758-8CB75851183A}" presName="node" presStyleLbl="node1" presStyleIdx="2" presStyleCnt="5" custScaleX="116705" custScaleY="130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DB00C-61F6-49C3-8264-39553B5D6C45}" type="pres">
      <dgm:prSet presAssocID="{F8DA03A0-8693-4105-B929-F90782CDBB02}" presName="sibTrans" presStyleCnt="0"/>
      <dgm:spPr/>
    </dgm:pt>
    <dgm:pt modelId="{A47F3A0E-3640-4E35-B147-81F777CCFB9D}" type="pres">
      <dgm:prSet presAssocID="{D43C6DAA-FBC5-466D-B443-9082EF04C6CF}" presName="node" presStyleLbl="node1" presStyleIdx="3" presStyleCnt="5" custScaleX="119099" custScaleY="99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0520F-46FE-4C27-BCA3-36421DEFB0C5}" type="pres">
      <dgm:prSet presAssocID="{66C19E51-4BDA-4B86-BF39-4F505AC2B5F7}" presName="sibTrans" presStyleCnt="0"/>
      <dgm:spPr/>
    </dgm:pt>
    <dgm:pt modelId="{3169DC77-D3DE-41A4-8F8D-8BE354233324}" type="pres">
      <dgm:prSet presAssocID="{6ABCAB2D-ACBF-4099-9639-9DB4FD7DC4F1}" presName="node" presStyleLbl="node1" presStyleIdx="4" presStyleCnt="5" custScaleX="115574" custScaleY="119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038860-47B1-46E0-AF6B-2FDF1F2EB205}" type="presOf" srcId="{F087010A-8369-49C8-92BB-FC8979BFDBCF}" destId="{9E477F6E-8302-4CFE-8F4F-21C99A9FD2B5}" srcOrd="0" destOrd="0" presId="urn:microsoft.com/office/officeart/2005/8/layout/default"/>
    <dgm:cxn modelId="{921B4C3C-EB11-45CE-9BA3-AC8B7E276FAD}" type="presOf" srcId="{D43C6DAA-FBC5-466D-B443-9082EF04C6CF}" destId="{A47F3A0E-3640-4E35-B147-81F777CCFB9D}" srcOrd="0" destOrd="0" presId="urn:microsoft.com/office/officeart/2005/8/layout/default"/>
    <dgm:cxn modelId="{3447A731-D931-4FDD-9FDF-090842021114}" srcId="{C340A69B-B581-4B50-886F-68805656225F}" destId="{6ABCAB2D-ACBF-4099-9639-9DB4FD7DC4F1}" srcOrd="4" destOrd="0" parTransId="{1E79F836-F30A-4626-ADAF-22FD31249CAF}" sibTransId="{E9E49F0A-91CC-4A18-871B-935C13FADBC8}"/>
    <dgm:cxn modelId="{87A6C15F-E215-48D0-9234-612FABF015B9}" type="presOf" srcId="{65D37A0A-8721-4FEA-BD18-E5AC150F21D7}" destId="{8C2DCE7F-FCA3-4855-9BDD-232DD5990687}" srcOrd="0" destOrd="0" presId="urn:microsoft.com/office/officeart/2005/8/layout/default"/>
    <dgm:cxn modelId="{25C8916F-E15B-49FE-BE99-2F04A33ECAE0}" type="presOf" srcId="{C340A69B-B581-4B50-886F-68805656225F}" destId="{FAA35E5B-12A2-46C4-B49A-3A3D3306F1C3}" srcOrd="0" destOrd="0" presId="urn:microsoft.com/office/officeart/2005/8/layout/default"/>
    <dgm:cxn modelId="{B38ABEFE-F699-40D6-80BF-4EFC370088C8}" srcId="{C340A69B-B581-4B50-886F-68805656225F}" destId="{F087010A-8369-49C8-92BB-FC8979BFDBCF}" srcOrd="0" destOrd="0" parTransId="{15B4F9B7-7135-4E4F-BD08-04AA568B60EA}" sibTransId="{38C32E1F-D853-4AFA-9FE5-2EA31910BFDF}"/>
    <dgm:cxn modelId="{6F1671C0-933B-4AEE-9CC5-0409C45870E1}" srcId="{C340A69B-B581-4B50-886F-68805656225F}" destId="{D43C6DAA-FBC5-466D-B443-9082EF04C6CF}" srcOrd="3" destOrd="0" parTransId="{905907FD-7FAF-4BB3-93EE-42861686E33A}" sibTransId="{66C19E51-4BDA-4B86-BF39-4F505AC2B5F7}"/>
    <dgm:cxn modelId="{025308F6-CD14-4480-B213-B40020CE339A}" srcId="{C340A69B-B581-4B50-886F-68805656225F}" destId="{65D37A0A-8721-4FEA-BD18-E5AC150F21D7}" srcOrd="1" destOrd="0" parTransId="{8F56F667-F2AE-45C5-AE2E-632362E30F95}" sibTransId="{C7F139A0-95C5-421A-9AAF-AA7C189D8E10}"/>
    <dgm:cxn modelId="{992C096E-00DE-4450-88A0-6B0AD6331214}" type="presOf" srcId="{C6EA26E0-39E9-4403-9758-8CB75851183A}" destId="{4638141D-3BD4-4DFA-B066-A6506F08F0E0}" srcOrd="0" destOrd="0" presId="urn:microsoft.com/office/officeart/2005/8/layout/default"/>
    <dgm:cxn modelId="{B46AE2D6-F3EA-49FB-9356-599731DB92A7}" srcId="{C340A69B-B581-4B50-886F-68805656225F}" destId="{C6EA26E0-39E9-4403-9758-8CB75851183A}" srcOrd="2" destOrd="0" parTransId="{CDBED5A9-15D9-45DF-B75A-E66B98DC075B}" sibTransId="{F8DA03A0-8693-4105-B929-F90782CDBB02}"/>
    <dgm:cxn modelId="{94D97A28-1073-4600-9C44-B9915D63FAED}" type="presOf" srcId="{6ABCAB2D-ACBF-4099-9639-9DB4FD7DC4F1}" destId="{3169DC77-D3DE-41A4-8F8D-8BE354233324}" srcOrd="0" destOrd="0" presId="urn:microsoft.com/office/officeart/2005/8/layout/default"/>
    <dgm:cxn modelId="{265B3106-9801-4217-8A08-5F9465F0A386}" type="presParOf" srcId="{FAA35E5B-12A2-46C4-B49A-3A3D3306F1C3}" destId="{9E477F6E-8302-4CFE-8F4F-21C99A9FD2B5}" srcOrd="0" destOrd="0" presId="urn:microsoft.com/office/officeart/2005/8/layout/default"/>
    <dgm:cxn modelId="{3AA2738F-2826-41AF-97BD-EE00DF6F28DC}" type="presParOf" srcId="{FAA35E5B-12A2-46C4-B49A-3A3D3306F1C3}" destId="{3DDA38E0-8035-466E-BA69-BBC9B25BCE84}" srcOrd="1" destOrd="0" presId="urn:microsoft.com/office/officeart/2005/8/layout/default"/>
    <dgm:cxn modelId="{A07C08D2-D6F6-4F18-99B3-61A5FCB5036F}" type="presParOf" srcId="{FAA35E5B-12A2-46C4-B49A-3A3D3306F1C3}" destId="{8C2DCE7F-FCA3-4855-9BDD-232DD5990687}" srcOrd="2" destOrd="0" presId="urn:microsoft.com/office/officeart/2005/8/layout/default"/>
    <dgm:cxn modelId="{D64A3AC2-7FD5-44E2-BC30-9A2B08A74E51}" type="presParOf" srcId="{FAA35E5B-12A2-46C4-B49A-3A3D3306F1C3}" destId="{95C5A6A6-396B-4172-A247-151D7789FB01}" srcOrd="3" destOrd="0" presId="urn:microsoft.com/office/officeart/2005/8/layout/default"/>
    <dgm:cxn modelId="{A922FB52-D8CF-42F6-AF2A-03F67BB26E5F}" type="presParOf" srcId="{FAA35E5B-12A2-46C4-B49A-3A3D3306F1C3}" destId="{4638141D-3BD4-4DFA-B066-A6506F08F0E0}" srcOrd="4" destOrd="0" presId="urn:microsoft.com/office/officeart/2005/8/layout/default"/>
    <dgm:cxn modelId="{B794568E-70A1-4C2F-9A6E-894C3CB38312}" type="presParOf" srcId="{FAA35E5B-12A2-46C4-B49A-3A3D3306F1C3}" destId="{576DB00C-61F6-49C3-8264-39553B5D6C45}" srcOrd="5" destOrd="0" presId="urn:microsoft.com/office/officeart/2005/8/layout/default"/>
    <dgm:cxn modelId="{B9A0DA08-42D8-41B8-B22F-9063B2F42B1C}" type="presParOf" srcId="{FAA35E5B-12A2-46C4-B49A-3A3D3306F1C3}" destId="{A47F3A0E-3640-4E35-B147-81F777CCFB9D}" srcOrd="6" destOrd="0" presId="urn:microsoft.com/office/officeart/2005/8/layout/default"/>
    <dgm:cxn modelId="{CAEA90E3-F341-46D7-A0DE-31DEFC5D7ABE}" type="presParOf" srcId="{FAA35E5B-12A2-46C4-B49A-3A3D3306F1C3}" destId="{B7C0520F-46FE-4C27-BCA3-36421DEFB0C5}" srcOrd="7" destOrd="0" presId="urn:microsoft.com/office/officeart/2005/8/layout/default"/>
    <dgm:cxn modelId="{DC5C7EF2-7CE0-43EA-8441-C799ACECB1F1}" type="presParOf" srcId="{FAA35E5B-12A2-46C4-B49A-3A3D3306F1C3}" destId="{3169DC77-D3DE-41A4-8F8D-8BE35423332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477F6E-8302-4CFE-8F4F-21C99A9FD2B5}">
      <dsp:nvSpPr>
        <dsp:cNvPr id="0" name=""/>
        <dsp:cNvSpPr/>
      </dsp:nvSpPr>
      <dsp:spPr>
        <a:xfrm>
          <a:off x="287485" y="100662"/>
          <a:ext cx="3462131" cy="2006007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7485" y="100662"/>
        <a:ext cx="3462131" cy="2006007"/>
      </dsp:txXfrm>
    </dsp:sp>
    <dsp:sp modelId="{8C2DCE7F-FCA3-4855-9BDD-232DD5990687}">
      <dsp:nvSpPr>
        <dsp:cNvPr id="0" name=""/>
        <dsp:cNvSpPr/>
      </dsp:nvSpPr>
      <dsp:spPr>
        <a:xfrm>
          <a:off x="5065221" y="0"/>
          <a:ext cx="3566332" cy="2206745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5065221" y="0"/>
        <a:ext cx="3566332" cy="2206745"/>
      </dsp:txXfrm>
    </dsp:sp>
    <dsp:sp modelId="{4638141D-3BD4-4DFA-B066-A6506F08F0E0}">
      <dsp:nvSpPr>
        <dsp:cNvPr id="0" name=""/>
        <dsp:cNvSpPr/>
      </dsp:nvSpPr>
      <dsp:spPr>
        <a:xfrm>
          <a:off x="1202747" y="2481180"/>
          <a:ext cx="3199367" cy="2142201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202747" y="2481180"/>
        <a:ext cx="3199367" cy="2142201"/>
      </dsp:txXfrm>
    </dsp:sp>
    <dsp:sp modelId="{A47F3A0E-3640-4E35-B147-81F777CCFB9D}">
      <dsp:nvSpPr>
        <dsp:cNvPr id="0" name=""/>
        <dsp:cNvSpPr/>
      </dsp:nvSpPr>
      <dsp:spPr>
        <a:xfrm>
          <a:off x="4676255" y="2733064"/>
          <a:ext cx="3264996" cy="1638433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676255" y="2733064"/>
        <a:ext cx="3264996" cy="1638433"/>
      </dsp:txXfrm>
    </dsp:sp>
    <dsp:sp modelId="{3169DC77-D3DE-41A4-8F8D-8BE354233324}">
      <dsp:nvSpPr>
        <dsp:cNvPr id="0" name=""/>
        <dsp:cNvSpPr/>
      </dsp:nvSpPr>
      <dsp:spPr>
        <a:xfrm>
          <a:off x="2987819" y="4897523"/>
          <a:ext cx="3168361" cy="1960182"/>
        </a:xfrm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987819" y="4897523"/>
        <a:ext cx="3168361" cy="1960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5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Самостоятельная работа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928" y="83671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/>
              <a:t>На контурной карте отметить реки и озера, которые учитель показывает на карте, либо называет.</a:t>
            </a:r>
            <a:endParaRPr lang="ru-RU" sz="1800" dirty="0"/>
          </a:p>
        </p:txBody>
      </p:sp>
      <p:sp>
        <p:nvSpPr>
          <p:cNvPr id="5" name="AutoShape 2" descr="https://i.artfile.me/wallpaper/08-09-2012/1920x1080/raznoe-globusy-karty-karta-6596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i.artfile.me/wallpaper/08-09-2012/1920x1080/raznoe-globusy-karty-karta-65965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s://i.artfile.me/wallpaper/08-09-2012/1920x1080/raznoe-globusy-karty-karta-65965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" t="16035" r="206" b="10011"/>
          <a:stretch/>
        </p:blipFill>
        <p:spPr bwMode="auto">
          <a:xfrm>
            <a:off x="765175" y="2060848"/>
            <a:ext cx="7565107" cy="4203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93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759174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73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764705"/>
            <a:ext cx="4546848" cy="187220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1800" dirty="0"/>
              <a:t>Почва всегда имела большое значение для человека, но изучать почву стали только с XIX века, так родилась наука почвоведение, у истоков которой стоял русский ученый В.В. Докучаев. Его знаменитый труд – «Русский чернозем».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0607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65007" y="4338599"/>
            <a:ext cx="14930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</a:rPr>
              <a:t>В.В. Докучаев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5013176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Почва </a:t>
            </a:r>
            <a:r>
              <a:rPr lang="ru-RU" sz="2000" dirty="0"/>
              <a:t>– верхний рыхлый слой земной коры на суше, образованный в результате взаимодействия живой и неживой природы. </a:t>
            </a:r>
          </a:p>
        </p:txBody>
      </p:sp>
    </p:spTree>
    <p:extLst>
      <p:ext uri="{BB962C8B-B14F-4D97-AF65-F5344CB8AC3E}">
        <p14:creationId xmlns:p14="http://schemas.microsoft.com/office/powerpoint/2010/main" val="24380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Свойства почвы</a:t>
            </a:r>
            <a:endParaRPr lang="ru-RU" sz="2800" b="1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182563" algn="ctr">
              <a:buNone/>
            </a:pPr>
            <a:r>
              <a:rPr lang="ru-RU" sz="2000" dirty="0">
                <a:solidFill>
                  <a:srgbClr val="C00000"/>
                </a:solidFill>
              </a:rPr>
              <a:t>Главное свойство почвы – </a:t>
            </a:r>
            <a:r>
              <a:rPr lang="ru-RU" sz="2000" b="1" dirty="0" smtClean="0">
                <a:solidFill>
                  <a:srgbClr val="C00000"/>
                </a:solidFill>
              </a:rPr>
              <a:t>ПЛОДОРОДИЕ </a:t>
            </a:r>
            <a:r>
              <a:rPr lang="ru-RU" sz="2000" dirty="0" smtClean="0">
                <a:solidFill>
                  <a:srgbClr val="C00000"/>
                </a:solidFill>
              </a:rPr>
              <a:t>– </a:t>
            </a:r>
            <a:r>
              <a:rPr lang="ru-RU" sz="2000" dirty="0">
                <a:solidFill>
                  <a:srgbClr val="C00000"/>
                </a:solidFill>
              </a:rPr>
              <a:t>способность производить урожай</a:t>
            </a:r>
            <a:r>
              <a:rPr lang="ru-RU" sz="2000" dirty="0" smtClean="0"/>
              <a:t>.</a:t>
            </a:r>
          </a:p>
          <a:p>
            <a:pPr marL="0" indent="182563" algn="just">
              <a:buNone/>
            </a:pPr>
            <a:endParaRPr lang="ru-RU" sz="2000" dirty="0" smtClean="0"/>
          </a:p>
          <a:p>
            <a:pPr marL="0" indent="182563" algn="just">
              <a:buNone/>
            </a:pPr>
            <a:endParaRPr lang="ru-RU" sz="2000" dirty="0"/>
          </a:p>
          <a:p>
            <a:pPr marL="0" indent="182563" algn="just">
              <a:buNone/>
            </a:pPr>
            <a:endParaRPr lang="ru-RU" sz="2000" dirty="0"/>
          </a:p>
          <a:p>
            <a:pPr marL="0" indent="182563" algn="just">
              <a:buNone/>
            </a:pPr>
            <a:r>
              <a:rPr lang="ru-RU" sz="1800" dirty="0" smtClean="0"/>
              <a:t>1</a:t>
            </a:r>
            <a:r>
              <a:rPr lang="ru-RU" sz="1800" dirty="0"/>
              <a:t>.	Минеральные вещества</a:t>
            </a:r>
          </a:p>
          <a:p>
            <a:pPr marL="0" indent="182563" algn="just">
              <a:buNone/>
            </a:pPr>
            <a:r>
              <a:rPr lang="ru-RU" sz="1800" dirty="0"/>
              <a:t>2.	Гумус (перегной)</a:t>
            </a:r>
          </a:p>
          <a:p>
            <a:pPr marL="0" indent="182563" algn="just">
              <a:buNone/>
            </a:pPr>
            <a:r>
              <a:rPr lang="ru-RU" sz="1800" dirty="0"/>
              <a:t>3.	Животные и растения</a:t>
            </a:r>
          </a:p>
          <a:p>
            <a:pPr marL="0" indent="182563" algn="just">
              <a:buNone/>
            </a:pPr>
            <a:r>
              <a:rPr lang="ru-RU" sz="1800" dirty="0"/>
              <a:t>4.	Почвенная влага</a:t>
            </a:r>
          </a:p>
          <a:p>
            <a:pPr marL="0" indent="182563" algn="just">
              <a:buNone/>
            </a:pPr>
            <a:r>
              <a:rPr lang="ru-RU" sz="1800" dirty="0"/>
              <a:t>5.	Почвенный воздух </a:t>
            </a:r>
          </a:p>
          <a:p>
            <a:pPr marL="0" indent="182563"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7148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Почвенные горизонты</a:t>
            </a:r>
            <a:endParaRPr lang="ru-RU" sz="2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5760640" cy="559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690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695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Зональность почв</a:t>
            </a:r>
            <a:endParaRPr lang="ru-RU" sz="24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55360" cy="5004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81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Таблица «Типы почв»</a:t>
            </a:r>
            <a:endParaRPr lang="ru-RU" sz="28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96"/>
          <a:stretch/>
        </p:blipFill>
        <p:spPr bwMode="auto">
          <a:xfrm>
            <a:off x="827584" y="980728"/>
            <a:ext cx="7632848" cy="559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6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1318714"/>
              </p:ext>
            </p:extLst>
          </p:nvPr>
        </p:nvGraphicFramePr>
        <p:xfrm>
          <a:off x="0" y="1"/>
          <a:ext cx="9144001" cy="6941992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2848132"/>
                <a:gridCol w="2923082"/>
                <a:gridCol w="3372787"/>
              </a:tblGrid>
              <a:tr h="24768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Природная зона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Тип почвы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Характеристика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24768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Арктические пустыни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Арктические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Маломощные, скудные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57165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Тундра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Тундрово-глеевые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Малая мощность, бедность питательными веществами, низкая агрономическая ценность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81288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Тайга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Подзолистые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Скудный гумусовый горизонт, мощный нижележащий горизонт (по цвету напоминающий золу), осадки промывают верхний горизонт и выносят гумус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57165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Смешанные леса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Дерново-подзолистые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Умеренно плодородные, содержание гумуса возрастает, промывание почвы значительное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632595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Широколиственные леса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Серые лесные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Мощный гумусовый горизонт, ежегодный значительный растительный </a:t>
                      </a:r>
                      <a:r>
                        <a:rPr lang="ru-RU" sz="1100" dirty="0" err="1">
                          <a:effectLst/>
                        </a:rPr>
                        <a:t>опад</a:t>
                      </a:r>
                      <a:r>
                        <a:rPr lang="ru-RU" sz="1100" dirty="0">
                          <a:effectLst/>
                        </a:rPr>
                        <a:t>, высокое плодородие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57165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Жестколистные вечнозелёные леса и кустарники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Коричневые, серо-коричневые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органических веществ (гумуса) в верхнем горизонте превышает 5 %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632595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Лесостепи и степи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Чернозёмы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Самые плодородные почвы, обильный растительный опад, промывание слабое, мощный гумусовый горизонт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440137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Сухие степи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Каштановые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Мощность гумусового горизонта 20–50 см, относятся к наиболее плодородным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24768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Полупустыни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Бурые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Мало перегноя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24768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Пустыни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Серо-бурые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Мало перегноя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735257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Саванны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Красно-бурые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Относительно плодородные, во влажный период сильно вымываются питательные вещества, в сухой период растительный </a:t>
                      </a:r>
                      <a:r>
                        <a:rPr lang="ru-RU" sz="1100" dirty="0" err="1">
                          <a:effectLst/>
                        </a:rPr>
                        <a:t>опад</a:t>
                      </a:r>
                      <a:r>
                        <a:rPr lang="ru-RU" sz="1100" dirty="0">
                          <a:effectLst/>
                        </a:rPr>
                        <a:t> разлагается не полностью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  <a:tr h="898862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Постоянно влажные и переменно-влажные леса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Красные, красно-жёлтые ферраллитные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обладают высоким плодородием, содержат соединения железа (что придаёт красноватый оттенок) и алюминия, органические вещества до конца разлагаются, сильно промываются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59" marR="27659" marT="27659" marB="27659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458087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4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408"/>
            <a:ext cx="8229600" cy="72494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Влияние человека на почву</a:t>
            </a:r>
            <a:endParaRPr lang="ru-RU" sz="2400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47"/>
          <a:stretch/>
        </p:blipFill>
        <p:spPr bwMode="auto">
          <a:xfrm>
            <a:off x="-1" y="705252"/>
            <a:ext cx="4846769" cy="257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76"/>
          <a:stretch/>
        </p:blipFill>
        <p:spPr bwMode="auto">
          <a:xfrm>
            <a:off x="3779912" y="2996952"/>
            <a:ext cx="5112568" cy="372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973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Рефлексия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Назовите тему урока.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Что такое </a:t>
            </a:r>
            <a:r>
              <a:rPr lang="ru-RU" sz="2400" dirty="0" smtClean="0">
                <a:solidFill>
                  <a:prstClr val="black"/>
                </a:solidFill>
                <a:ea typeface="Calibri"/>
                <a:cs typeface="Times New Roman"/>
              </a:rPr>
              <a:t>почва?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 smtClean="0">
                <a:solidFill>
                  <a:prstClr val="black"/>
                </a:solidFill>
                <a:ea typeface="Calibri"/>
                <a:cs typeface="Times New Roman"/>
              </a:rPr>
              <a:t>Назовите главное свойство почв.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С </a:t>
            </a:r>
            <a:r>
              <a:rPr lang="ru-RU" sz="2400" dirty="0" smtClean="0">
                <a:solidFill>
                  <a:prstClr val="black"/>
                </a:solidFill>
                <a:ea typeface="Calibri"/>
                <a:cs typeface="Times New Roman"/>
              </a:rPr>
              <a:t>какими типами почв вы познакомились?</a:t>
            </a:r>
            <a:endParaRPr lang="ru-RU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Чему научились?</a:t>
            </a:r>
            <a:endParaRPr lang="ru-RU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Что лучше всего получилось?</a:t>
            </a:r>
            <a:endParaRPr lang="ru-RU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ea typeface="Calibri"/>
                <a:cs typeface="Times New Roman"/>
              </a:rPr>
              <a:t>Оцените свою работу. </a:t>
            </a:r>
            <a:endParaRPr lang="ru-RU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0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pPr marL="0" indent="0" algn="ctr">
              <a:spcAft>
                <a:spcPts val="1350"/>
              </a:spcAft>
              <a:buNone/>
            </a:pPr>
            <a:r>
              <a:rPr lang="ru-RU" sz="1800" dirty="0">
                <a:ea typeface="Times New Roman"/>
              </a:rPr>
              <a:t>Сказала лопата:</a:t>
            </a:r>
            <a:br>
              <a:rPr lang="ru-RU" sz="1800" dirty="0">
                <a:ea typeface="Times New Roman"/>
              </a:rPr>
            </a:br>
            <a:r>
              <a:rPr lang="ru-RU" sz="1800" dirty="0">
                <a:ea typeface="Times New Roman"/>
              </a:rPr>
              <a:t>Земля - чтобы рыть.</a:t>
            </a:r>
            <a:br>
              <a:rPr lang="ru-RU" sz="1800" dirty="0">
                <a:ea typeface="Times New Roman"/>
              </a:rPr>
            </a:br>
            <a:r>
              <a:rPr lang="ru-RU" sz="1800" dirty="0">
                <a:ea typeface="Times New Roman"/>
              </a:rPr>
              <a:t>Ботинки сказали:</a:t>
            </a:r>
            <a:br>
              <a:rPr lang="ru-RU" sz="1800" dirty="0">
                <a:ea typeface="Times New Roman"/>
              </a:rPr>
            </a:br>
            <a:r>
              <a:rPr lang="ru-RU" sz="1800" dirty="0">
                <a:ea typeface="Times New Roman"/>
              </a:rPr>
              <a:t>Земля - чтоб ходить.</a:t>
            </a:r>
            <a:br>
              <a:rPr lang="ru-RU" sz="1800" dirty="0">
                <a:ea typeface="Times New Roman"/>
              </a:rPr>
            </a:br>
            <a:r>
              <a:rPr lang="ru-RU" sz="1800" dirty="0">
                <a:ea typeface="Times New Roman"/>
              </a:rPr>
              <a:t>А люди сказали:</a:t>
            </a:r>
            <a:br>
              <a:rPr lang="ru-RU" sz="1800" dirty="0">
                <a:ea typeface="Times New Roman"/>
              </a:rPr>
            </a:br>
            <a:r>
              <a:rPr lang="ru-RU" sz="1800" dirty="0">
                <a:ea typeface="Times New Roman"/>
              </a:rPr>
              <a:t>Земля - чтобы жить.  </a:t>
            </a:r>
            <a:endParaRPr lang="ru-RU" sz="1800" dirty="0" smtClean="0">
              <a:ea typeface="Times New Roman"/>
            </a:endParaRPr>
          </a:p>
          <a:p>
            <a:pPr marL="0" indent="0" algn="r">
              <a:spcAft>
                <a:spcPts val="1350"/>
              </a:spcAft>
              <a:buNone/>
            </a:pPr>
            <a:r>
              <a:rPr lang="ru-RU" sz="1800" i="1" dirty="0" smtClean="0">
                <a:ea typeface="Times New Roman"/>
              </a:rPr>
              <a:t>А</a:t>
            </a:r>
            <a:r>
              <a:rPr lang="ru-RU" sz="1800" i="1" dirty="0">
                <a:ea typeface="Times New Roman"/>
              </a:rPr>
              <a:t>. Тетивкин</a:t>
            </a:r>
            <a:endParaRPr lang="ru-RU" sz="1800" dirty="0">
              <a:ea typeface="Times New Roman"/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59799"/>
            <a:ext cx="5150024" cy="449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16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Домашнее задание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Параграф 19.</a:t>
            </a:r>
          </a:p>
          <a:p>
            <a:pPr marL="0" indent="0" algn="ctr">
              <a:buNone/>
            </a:pPr>
            <a:r>
              <a:rPr lang="ru-RU" sz="2400" dirty="0" smtClean="0"/>
              <a:t>Сделать макет «Почвенный профиль»</a:t>
            </a:r>
          </a:p>
          <a:p>
            <a:pPr marL="0" indent="0" algn="ctr">
              <a:buNone/>
            </a:pPr>
            <a:r>
              <a:rPr lang="ru-RU" sz="2400" dirty="0" smtClean="0"/>
              <a:t>1 вариант – каштановые почвы</a:t>
            </a:r>
          </a:p>
          <a:p>
            <a:pPr marL="0" indent="0" algn="ctr">
              <a:buNone/>
            </a:pPr>
            <a:r>
              <a:rPr lang="ru-RU" sz="2400" dirty="0" smtClean="0"/>
              <a:t>2 вариант – серые лесные почвы</a:t>
            </a:r>
          </a:p>
          <a:p>
            <a:pPr marL="0" indent="0" algn="ctr">
              <a:buNone/>
            </a:pPr>
            <a:r>
              <a:rPr lang="ru-RU" sz="2400" dirty="0" smtClean="0"/>
              <a:t>3 вариант – арктические почвы</a:t>
            </a:r>
          </a:p>
          <a:p>
            <a:pPr marL="0" indent="0" algn="ctr">
              <a:buNone/>
            </a:pPr>
            <a:r>
              <a:rPr lang="ru-RU" sz="2400" dirty="0" smtClean="0"/>
              <a:t>4 вариант – подзолистые почвы</a:t>
            </a:r>
          </a:p>
          <a:p>
            <a:pPr marL="0" indent="0" algn="ctr">
              <a:buNone/>
            </a:pPr>
            <a:r>
              <a:rPr lang="ru-RU" sz="2400" dirty="0" smtClean="0"/>
              <a:t>5 вариант – таежные почвы</a:t>
            </a:r>
          </a:p>
          <a:p>
            <a:pPr marL="0" indent="0" algn="ctr">
              <a:buNone/>
            </a:pPr>
            <a:r>
              <a:rPr lang="ru-RU" sz="2400" dirty="0" smtClean="0"/>
              <a:t>6 вариант – бурые лесные почвы</a:t>
            </a:r>
          </a:p>
        </p:txBody>
      </p:sp>
    </p:spTree>
    <p:extLst>
      <p:ext uri="{BB962C8B-B14F-4D97-AF65-F5344CB8AC3E}">
        <p14:creationId xmlns:p14="http://schemas.microsoft.com/office/powerpoint/2010/main" val="32621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9" b="5324"/>
          <a:stretch/>
        </p:blipFill>
        <p:spPr bwMode="auto">
          <a:xfrm>
            <a:off x="0" y="-99764"/>
            <a:ext cx="9144000" cy="695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 </a:t>
            </a:r>
            <a:r>
              <a:rPr lang="ru-RU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Почва </a:t>
            </a:r>
            <a:endParaRPr lang="ru-RU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914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11029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17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452420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6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0305993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6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62213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6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1238089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4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Кроссворд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7516365"/>
              </p:ext>
            </p:extLst>
          </p:nvPr>
        </p:nvGraphicFramePr>
        <p:xfrm>
          <a:off x="1907704" y="1628800"/>
          <a:ext cx="5152210" cy="4859832"/>
        </p:xfrm>
        <a:graphic>
          <a:graphicData uri="http://schemas.openxmlformats.org/drawingml/2006/table">
            <a:tbl>
              <a:tblPr firstRow="1" firstCol="1" bandRow="1"/>
              <a:tblGrid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  <a:gridCol w="515221"/>
              </a:tblGrid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п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г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й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л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ь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ы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49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63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477</Words>
  <Application>Microsoft Office PowerPoint</Application>
  <PresentationFormat>Экран (4:3)</PresentationFormat>
  <Paragraphs>924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Самостоятельная работа </vt:lpstr>
      <vt:lpstr>Презентация PowerPoint</vt:lpstr>
      <vt:lpstr>Тема урока:  Почва </vt:lpstr>
      <vt:lpstr>Кроссворд </vt:lpstr>
      <vt:lpstr>Кроссворд </vt:lpstr>
      <vt:lpstr>Кроссворд </vt:lpstr>
      <vt:lpstr>Кроссворд </vt:lpstr>
      <vt:lpstr>Кроссворд </vt:lpstr>
      <vt:lpstr>Кроссворд </vt:lpstr>
      <vt:lpstr>Кроссворд </vt:lpstr>
      <vt:lpstr>Презентация PowerPoint</vt:lpstr>
      <vt:lpstr>Свойства почвы</vt:lpstr>
      <vt:lpstr>Почвенные горизонты</vt:lpstr>
      <vt:lpstr>Зональность почв</vt:lpstr>
      <vt:lpstr>Таблица «Типы почв»</vt:lpstr>
      <vt:lpstr>Презентация PowerPoint</vt:lpstr>
      <vt:lpstr>Презентация PowerPoint</vt:lpstr>
      <vt:lpstr>Влияние человека на почву</vt:lpstr>
      <vt:lpstr>Рефлексия </vt:lpstr>
      <vt:lpstr>Домашнее задание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Самостоятельная работа </dc:title>
  <dc:creator>USER</dc:creator>
  <cp:lastModifiedBy>user</cp:lastModifiedBy>
  <cp:revision>14</cp:revision>
  <dcterms:created xsi:type="dcterms:W3CDTF">2023-12-15T06:39:37Z</dcterms:created>
  <dcterms:modified xsi:type="dcterms:W3CDTF">2023-12-17T12:22:40Z</dcterms:modified>
</cp:coreProperties>
</file>