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77" r:id="rId2"/>
    <p:sldId id="256" r:id="rId3"/>
    <p:sldId id="257" r:id="rId4"/>
    <p:sldId id="276" r:id="rId5"/>
    <p:sldId id="266" r:id="rId6"/>
    <p:sldId id="258" r:id="rId7"/>
    <p:sldId id="272" r:id="rId8"/>
    <p:sldId id="263" r:id="rId9"/>
    <p:sldId id="264" r:id="rId10"/>
    <p:sldId id="271" r:id="rId11"/>
    <p:sldId id="260" r:id="rId12"/>
    <p:sldId id="267" r:id="rId13"/>
    <p:sldId id="269" r:id="rId14"/>
    <p:sldId id="268" r:id="rId15"/>
    <p:sldId id="270" r:id="rId16"/>
    <p:sldId id="273" r:id="rId17"/>
    <p:sldId id="274" r:id="rId18"/>
    <p:sldId id="275" r:id="rId19"/>
    <p:sldId id="261"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EF0761E1-6C5F-487C-BFB9-C0AB8276D99D}" type="datetimeFigureOut">
              <a:rPr lang="ru-RU" smtClean="0"/>
              <a:t>08.01.2024</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C4B78AD-E74E-4883-B226-FDA02C1F6B5E}" type="slidenum">
              <a:rPr lang="ru-RU" smtClean="0"/>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F0761E1-6C5F-487C-BFB9-C0AB8276D99D}"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C4B78AD-E74E-4883-B226-FDA02C1F6B5E}"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1C4B78AD-E74E-4883-B226-FDA02C1F6B5E}" type="slidenum">
              <a:rPr lang="ru-RU" smtClean="0"/>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F0761E1-6C5F-487C-BFB9-C0AB8276D99D}"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EF0761E1-6C5F-487C-BFB9-C0AB8276D99D}"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1C4B78AD-E74E-4883-B226-FDA02C1F6B5E}" type="slidenum">
              <a:rPr lang="ru-RU" smtClean="0"/>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EF0761E1-6C5F-487C-BFB9-C0AB8276D99D}" type="datetimeFigureOut">
              <a:rPr lang="ru-RU" smtClean="0"/>
              <a:t>08.01.2024</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C4B78AD-E74E-4883-B226-FDA02C1F6B5E}" type="slidenum">
              <a:rPr lang="ru-RU" smtClean="0"/>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EF0761E1-6C5F-487C-BFB9-C0AB8276D99D}"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C4B78AD-E74E-4883-B226-FDA02C1F6B5E}" type="slidenum">
              <a:rPr lang="ru-RU" smtClean="0"/>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EF0761E1-6C5F-487C-BFB9-C0AB8276D99D}" type="datetimeFigureOut">
              <a:rPr lang="ru-RU" smtClean="0"/>
              <a:t>08.01.2024</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1C4B78AD-E74E-4883-B226-FDA02C1F6B5E}" type="slidenum">
              <a:rPr lang="ru-RU" smtClean="0"/>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F0761E1-6C5F-487C-BFB9-C0AB8276D99D}" type="datetimeFigureOut">
              <a:rPr lang="ru-RU" smtClean="0"/>
              <a:t>08.01.2024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1C4B78AD-E74E-4883-B226-FDA02C1F6B5E}"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EF0761E1-6C5F-487C-BFB9-C0AB8276D99D}" type="datetimeFigureOut">
              <a:rPr lang="ru-RU" smtClean="0"/>
              <a:t>08.01.2024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C4B78AD-E74E-4883-B226-FDA02C1F6B5E}"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C4B78AD-E74E-4883-B226-FDA02C1F6B5E}" type="slidenum">
              <a:rPr lang="ru-RU" smtClean="0"/>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EF0761E1-6C5F-487C-BFB9-C0AB8276D99D}" type="datetimeFigureOut">
              <a:rPr lang="ru-RU" smtClean="0"/>
              <a:t>08.01.2024</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1C4B78AD-E74E-4883-B226-FDA02C1F6B5E}" type="slidenum">
              <a:rPr lang="ru-RU" smtClean="0"/>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EF0761E1-6C5F-487C-BFB9-C0AB8276D99D}" type="datetimeFigureOut">
              <a:rPr lang="ru-RU" smtClean="0"/>
              <a:t>08.01.2024</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F0761E1-6C5F-487C-BFB9-C0AB8276D99D}" type="datetimeFigureOut">
              <a:rPr lang="ru-RU" smtClean="0"/>
              <a:t>08.01.2024</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C4B78AD-E74E-4883-B226-FDA02C1F6B5E}" type="slidenum">
              <a:rPr lang="ru-RU" smtClean="0"/>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p:txBody>
          <a:bodyPr>
            <a:normAutofit/>
          </a:bodyPr>
          <a:lstStyle/>
          <a:p>
            <a:endParaRPr lang="ru-RU" dirty="0" smtClean="0"/>
          </a:p>
          <a:p>
            <a:endParaRPr lang="ru-RU" dirty="0"/>
          </a:p>
          <a:p>
            <a:endParaRPr lang="ru-RU" dirty="0" smtClean="0"/>
          </a:p>
          <a:p>
            <a:r>
              <a:rPr lang="ru-RU" dirty="0" smtClean="0"/>
              <a:t>Учитель истории: Архипенко Анна </a:t>
            </a:r>
            <a:r>
              <a:rPr lang="ru-RU" dirty="0" smtClean="0"/>
              <a:t>Евгеньевна</a:t>
            </a:r>
            <a:endParaRPr lang="ru-RU" dirty="0" smtClean="0"/>
          </a:p>
        </p:txBody>
      </p:sp>
      <p:sp>
        <p:nvSpPr>
          <p:cNvPr id="3" name="Заголовок 2"/>
          <p:cNvSpPr>
            <a:spLocks noGrp="1"/>
          </p:cNvSpPr>
          <p:nvPr>
            <p:ph type="ctrTitle"/>
          </p:nvPr>
        </p:nvSpPr>
        <p:spPr/>
        <p:txBody>
          <a:bodyPr>
            <a:normAutofit/>
          </a:bodyPr>
          <a:lstStyle/>
          <a:p>
            <a:r>
              <a:rPr lang="ru-RU" sz="4400" dirty="0" smtClean="0">
                <a:solidFill>
                  <a:srgbClr val="000000"/>
                </a:solidFill>
                <a:latin typeface="Times New Roman"/>
                <a:ea typeface="Arial Unicode MS"/>
              </a:rPr>
              <a:t>«</a:t>
            </a:r>
            <a:r>
              <a:rPr lang="ru-RU" sz="4400" dirty="0">
                <a:solidFill>
                  <a:srgbClr val="000000"/>
                </a:solidFill>
                <a:latin typeface="Times New Roman"/>
                <a:ea typeface="Arial Unicode MS"/>
              </a:rPr>
              <a:t>Гражданская война на территории России» </a:t>
            </a:r>
            <a:endParaRPr lang="ru-RU" dirty="0"/>
          </a:p>
        </p:txBody>
      </p:sp>
    </p:spTree>
    <p:extLst>
      <p:ext uri="{BB962C8B-B14F-4D97-AF65-F5344CB8AC3E}">
        <p14:creationId xmlns:p14="http://schemas.microsoft.com/office/powerpoint/2010/main" val="2699065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28600"/>
            <a:ext cx="8656640" cy="758952"/>
          </a:xfrm>
        </p:spPr>
        <p:txBody>
          <a:bodyPr>
            <a:normAutofit fontScale="90000"/>
          </a:bodyPr>
          <a:lstStyle/>
          <a:p>
            <a:r>
              <a:rPr lang="ru-RU" dirty="0" smtClean="0"/>
              <a:t>Работа с контурной картой. Учебник стр. 68-69</a:t>
            </a:r>
            <a:endParaRPr lang="ru-RU" dirty="0"/>
          </a:p>
        </p:txBody>
      </p:sp>
      <p:pic>
        <p:nvPicPr>
          <p:cNvPr id="28674" name="Picture 2" descr="http://ic.pics.livejournal.com/sobiainnen/6146988/233404/233404_original.jpg"/>
          <p:cNvPicPr>
            <a:picLocks noChangeAspect="1" noChangeArrowheads="1"/>
          </p:cNvPicPr>
          <p:nvPr/>
        </p:nvPicPr>
        <p:blipFill rotWithShape="1">
          <a:blip r:embed="rId2"/>
          <a:srcRect l="2206" t="7851" r="3494" b="6262"/>
          <a:stretch/>
        </p:blipFill>
        <p:spPr bwMode="auto">
          <a:xfrm>
            <a:off x="1115616" y="1484783"/>
            <a:ext cx="6901904" cy="4844531"/>
          </a:xfrm>
          <a:prstGeom prst="rect">
            <a:avLst/>
          </a:prstGeom>
          <a:ln>
            <a:noFill/>
          </a:ln>
          <a:effectLst>
            <a:softEdge rad="112500"/>
          </a:effectLst>
        </p:spPr>
      </p:pic>
      <p:sp>
        <p:nvSpPr>
          <p:cNvPr id="6" name="Овал 5"/>
          <p:cNvSpPr/>
          <p:nvPr/>
        </p:nvSpPr>
        <p:spPr>
          <a:xfrm>
            <a:off x="1214414" y="3429000"/>
            <a:ext cx="357190" cy="2714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1928794" y="2071678"/>
            <a:ext cx="285752"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a:off x="2071670" y="3714752"/>
            <a:ext cx="428628" cy="2857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Овал 8"/>
          <p:cNvSpPr/>
          <p:nvPr/>
        </p:nvSpPr>
        <p:spPr>
          <a:xfrm>
            <a:off x="5786446" y="4714884"/>
            <a:ext cx="428628" cy="4286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57166"/>
            <a:ext cx="8784976" cy="758952"/>
          </a:xfrm>
        </p:spPr>
        <p:txBody>
          <a:bodyPr>
            <a:noAutofit/>
          </a:bodyPr>
          <a:lstStyle/>
          <a:p>
            <a:r>
              <a:rPr lang="en-US" sz="2400" i="1" dirty="0" smtClean="0"/>
              <a:t>I </a:t>
            </a:r>
            <a:r>
              <a:rPr lang="ru-RU" sz="2400" i="1" dirty="0" smtClean="0"/>
              <a:t>период войны</a:t>
            </a:r>
            <a:r>
              <a:rPr lang="en-US" sz="2400" i="1" dirty="0" smtClean="0"/>
              <a:t/>
            </a:r>
            <a:br>
              <a:rPr lang="en-US" sz="2400" i="1" dirty="0" smtClean="0"/>
            </a:br>
            <a:r>
              <a:rPr lang="ru-RU" sz="2400" dirty="0">
                <a:solidFill>
                  <a:srgbClr val="8CADAE">
                    <a:shade val="75000"/>
                  </a:srgbClr>
                </a:solidFill>
              </a:rPr>
              <a:t>Работа с контурной картой. Учебник стр. 68-69</a:t>
            </a:r>
            <a:endParaRPr lang="ru-RU" sz="2400" dirty="0"/>
          </a:p>
        </p:txBody>
      </p:sp>
      <p:sp>
        <p:nvSpPr>
          <p:cNvPr id="3" name="Содержимое 2"/>
          <p:cNvSpPr>
            <a:spLocks noGrp="1"/>
          </p:cNvSpPr>
          <p:nvPr>
            <p:ph sz="quarter" idx="1"/>
          </p:nvPr>
        </p:nvSpPr>
        <p:spPr>
          <a:xfrm>
            <a:off x="301752" y="1527048"/>
            <a:ext cx="4984628" cy="4572000"/>
          </a:xfrm>
        </p:spPr>
        <p:txBody>
          <a:bodyPr>
            <a:normAutofit fontScale="85000" lnSpcReduction="10000"/>
          </a:bodyPr>
          <a:lstStyle/>
          <a:p>
            <a:pPr>
              <a:buNone/>
            </a:pPr>
            <a:r>
              <a:rPr lang="ru-RU" dirty="0" smtClean="0">
                <a:solidFill>
                  <a:srgbClr val="FF0000"/>
                </a:solidFill>
              </a:rPr>
              <a:t>А. Ф. Керенский </a:t>
            </a:r>
            <a:r>
              <a:rPr lang="ru-RU" dirty="0" smtClean="0"/>
              <a:t>возглавил поход корпуса генерала </a:t>
            </a:r>
            <a:r>
              <a:rPr lang="ru-RU" dirty="0" smtClean="0">
                <a:solidFill>
                  <a:srgbClr val="FF0000"/>
                </a:solidFill>
              </a:rPr>
              <a:t>П. Н. Краснова </a:t>
            </a:r>
            <a:r>
              <a:rPr lang="ru-RU" dirty="0" smtClean="0"/>
              <a:t>на Петроград. 27 и 28 октября казаки захватили Гатчину и Царское Село, создав непосредственную угрозу Петрограду, однако 30 октября отряды Краснова были разбиты. Керенский бежал. П. Н. Краснов был арестован своими же казаками, но затем отпущен под честное слово, что он не будет сражаться против новой власти.</a:t>
            </a:r>
          </a:p>
        </p:txBody>
      </p:sp>
      <p:pic>
        <p:nvPicPr>
          <p:cNvPr id="22530" name="Picture 2" descr="http://ahuman.ru/wp-content/uploads/2014/12/19_2.jpg"/>
          <p:cNvPicPr>
            <a:picLocks noChangeAspect="1" noChangeArrowheads="1"/>
          </p:cNvPicPr>
          <p:nvPr/>
        </p:nvPicPr>
        <p:blipFill>
          <a:blip r:embed="rId2"/>
          <a:srcRect/>
          <a:stretch>
            <a:fillRect/>
          </a:stretch>
        </p:blipFill>
        <p:spPr bwMode="auto">
          <a:xfrm>
            <a:off x="6643701" y="1412776"/>
            <a:ext cx="2355151" cy="3119406"/>
          </a:xfrm>
          <a:prstGeom prst="rect">
            <a:avLst/>
          </a:prstGeom>
          <a:ln>
            <a:noFill/>
          </a:ln>
          <a:effectLst>
            <a:softEdge rad="112500"/>
          </a:effectLst>
        </p:spPr>
      </p:pic>
      <p:pic>
        <p:nvPicPr>
          <p:cNvPr id="22532" name="Picture 4" descr="http://www.rhistory.ru/img/059.jpg"/>
          <p:cNvPicPr>
            <a:picLocks noChangeAspect="1" noChangeArrowheads="1"/>
          </p:cNvPicPr>
          <p:nvPr/>
        </p:nvPicPr>
        <p:blipFill>
          <a:blip r:embed="rId3"/>
          <a:srcRect/>
          <a:stretch>
            <a:fillRect/>
          </a:stretch>
        </p:blipFill>
        <p:spPr bwMode="auto">
          <a:xfrm>
            <a:off x="5286380" y="3143248"/>
            <a:ext cx="2214578" cy="3352343"/>
          </a:xfrm>
          <a:prstGeom prst="rect">
            <a:avLst/>
          </a:prstGeom>
          <a:ln>
            <a:noFill/>
          </a:ln>
          <a:effectLst>
            <a:softEdge rad="1125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1527048"/>
            <a:ext cx="4392488" cy="4854280"/>
          </a:xfrm>
        </p:spPr>
        <p:txBody>
          <a:bodyPr>
            <a:normAutofit fontScale="77500" lnSpcReduction="20000"/>
          </a:bodyPr>
          <a:lstStyle/>
          <a:p>
            <a:r>
              <a:rPr lang="ru-RU" dirty="0" smtClean="0"/>
              <a:t>Во главе антибольшевистского движения на Дону встал атаман </a:t>
            </a:r>
            <a:r>
              <a:rPr lang="ru-RU" dirty="0" smtClean="0">
                <a:solidFill>
                  <a:srgbClr val="FF0000"/>
                </a:solidFill>
              </a:rPr>
              <a:t>А. М. </a:t>
            </a:r>
            <a:r>
              <a:rPr lang="ru-RU" dirty="0" err="1" smtClean="0">
                <a:solidFill>
                  <a:srgbClr val="FF0000"/>
                </a:solidFill>
              </a:rPr>
              <a:t>Каледин</a:t>
            </a:r>
            <a:r>
              <a:rPr lang="ru-RU" dirty="0" smtClean="0"/>
              <a:t>. Он заявил о неподчинении Войска Донского советскому правительству. </a:t>
            </a:r>
          </a:p>
          <a:p>
            <a:r>
              <a:rPr lang="ru-RU" dirty="0" smtClean="0"/>
              <a:t>В конце ноября 1917 г. генерал </a:t>
            </a:r>
            <a:r>
              <a:rPr lang="ru-RU" dirty="0" smtClean="0">
                <a:solidFill>
                  <a:srgbClr val="FF0000"/>
                </a:solidFill>
              </a:rPr>
              <a:t>М. В. Алексеев </a:t>
            </a:r>
            <a:r>
              <a:rPr lang="ru-RU" dirty="0" smtClean="0"/>
              <a:t>начал формирование Добровольческой армии для борьбы с советской властью.</a:t>
            </a:r>
          </a:p>
          <a:p>
            <a:r>
              <a:rPr lang="ru-RU" dirty="0" smtClean="0">
                <a:solidFill>
                  <a:srgbClr val="FF0000"/>
                </a:solidFill>
              </a:rPr>
              <a:t>17 апреля 1918 </a:t>
            </a:r>
            <a:r>
              <a:rPr lang="ru-RU" dirty="0" smtClean="0"/>
              <a:t>г. под </a:t>
            </a:r>
            <a:r>
              <a:rPr lang="ru-RU" dirty="0" err="1" smtClean="0"/>
              <a:t>Екатеринодаром</a:t>
            </a:r>
            <a:r>
              <a:rPr lang="ru-RU" dirty="0" smtClean="0"/>
              <a:t> был убит командующий Добровольческой армией генерал Л. Г. Корнилов. Командование принял генерал А. И. Деникин.</a:t>
            </a:r>
          </a:p>
        </p:txBody>
      </p:sp>
      <p:pic>
        <p:nvPicPr>
          <p:cNvPr id="3074" name="Picture 2" descr="http://cherenova.ru/img/img_history1/kaledin.jpg"/>
          <p:cNvPicPr>
            <a:picLocks noChangeAspect="1" noChangeArrowheads="1"/>
          </p:cNvPicPr>
          <p:nvPr/>
        </p:nvPicPr>
        <p:blipFill>
          <a:blip r:embed="rId2"/>
          <a:srcRect/>
          <a:stretch>
            <a:fillRect/>
          </a:stretch>
        </p:blipFill>
        <p:spPr bwMode="auto">
          <a:xfrm>
            <a:off x="6429388" y="142852"/>
            <a:ext cx="2573749" cy="3143273"/>
          </a:xfrm>
          <a:prstGeom prst="rect">
            <a:avLst/>
          </a:prstGeom>
          <a:ln>
            <a:noFill/>
          </a:ln>
          <a:effectLst>
            <a:softEdge rad="112500"/>
          </a:effectLst>
        </p:spPr>
      </p:pic>
      <p:pic>
        <p:nvPicPr>
          <p:cNvPr id="3076" name="Picture 4" descr="http://1914ww.ru/img/alexeew.jpg"/>
          <p:cNvPicPr>
            <a:picLocks noChangeAspect="1" noChangeArrowheads="1"/>
          </p:cNvPicPr>
          <p:nvPr/>
        </p:nvPicPr>
        <p:blipFill>
          <a:blip r:embed="rId3"/>
          <a:srcRect/>
          <a:stretch>
            <a:fillRect/>
          </a:stretch>
        </p:blipFill>
        <p:spPr bwMode="auto">
          <a:xfrm>
            <a:off x="4357686" y="2000240"/>
            <a:ext cx="2328867" cy="3460408"/>
          </a:xfrm>
          <a:prstGeom prst="rect">
            <a:avLst/>
          </a:prstGeom>
          <a:ln>
            <a:noFill/>
          </a:ln>
          <a:effectLst>
            <a:softEdge rad="112500"/>
          </a:effectLst>
        </p:spPr>
      </p:pic>
      <p:pic>
        <p:nvPicPr>
          <p:cNvPr id="3078" name="Picture 6" descr="http://bookz.ru/authors/armen-gasparan/rossia-v_290/i_001.jpg"/>
          <p:cNvPicPr>
            <a:picLocks noChangeAspect="1" noChangeArrowheads="1"/>
          </p:cNvPicPr>
          <p:nvPr/>
        </p:nvPicPr>
        <p:blipFill>
          <a:blip r:embed="rId4"/>
          <a:srcRect/>
          <a:stretch>
            <a:fillRect/>
          </a:stretch>
        </p:blipFill>
        <p:spPr bwMode="auto">
          <a:xfrm>
            <a:off x="6643702" y="3643314"/>
            <a:ext cx="2359644" cy="3067032"/>
          </a:xfrm>
          <a:prstGeom prst="rect">
            <a:avLst/>
          </a:prstGeom>
          <a:ln>
            <a:noFill/>
          </a:ln>
          <a:effectLst>
            <a:softEdge rad="112500"/>
          </a:effectLst>
        </p:spPr>
      </p:pic>
      <p:sp>
        <p:nvSpPr>
          <p:cNvPr id="4" name="Заголовок 3"/>
          <p:cNvSpPr>
            <a:spLocks noGrp="1"/>
          </p:cNvSpPr>
          <p:nvPr>
            <p:ph type="title"/>
          </p:nvPr>
        </p:nvSpPr>
        <p:spPr>
          <a:xfrm>
            <a:off x="356065" y="476672"/>
            <a:ext cx="6070448" cy="758952"/>
          </a:xfrm>
        </p:spPr>
        <p:txBody>
          <a:bodyPr>
            <a:normAutofit fontScale="90000"/>
          </a:bodyPr>
          <a:lstStyle/>
          <a:p>
            <a:r>
              <a:rPr lang="en-US" sz="2400" i="1" dirty="0">
                <a:solidFill>
                  <a:srgbClr val="8CADAE">
                    <a:shade val="75000"/>
                  </a:srgbClr>
                </a:solidFill>
              </a:rPr>
              <a:t>I </a:t>
            </a:r>
            <a:r>
              <a:rPr lang="ru-RU" sz="2400" i="1" dirty="0">
                <a:solidFill>
                  <a:srgbClr val="8CADAE">
                    <a:shade val="75000"/>
                  </a:srgbClr>
                </a:solidFill>
              </a:rPr>
              <a:t>период войны</a:t>
            </a:r>
            <a:r>
              <a:rPr lang="en-US" sz="2400" i="1" dirty="0">
                <a:solidFill>
                  <a:srgbClr val="8CADAE">
                    <a:shade val="75000"/>
                  </a:srgbClr>
                </a:solidFill>
              </a:rPr>
              <a:t/>
            </a:r>
            <a:br>
              <a:rPr lang="en-US" sz="2400" i="1" dirty="0">
                <a:solidFill>
                  <a:srgbClr val="8CADAE">
                    <a:shade val="75000"/>
                  </a:srgbClr>
                </a:solidFill>
              </a:rPr>
            </a:br>
            <a:r>
              <a:rPr lang="ru-RU" sz="2400" dirty="0">
                <a:solidFill>
                  <a:srgbClr val="8CADAE">
                    <a:shade val="75000"/>
                  </a:srgbClr>
                </a:solidFill>
              </a:rPr>
              <a:t>Работа с контурной картой. Учебник стр. 68-69</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Кто?</a:t>
            </a:r>
            <a:endParaRPr lang="ru-RU" dirty="0"/>
          </a:p>
        </p:txBody>
      </p:sp>
      <p:pic>
        <p:nvPicPr>
          <p:cNvPr id="4" name="Picture 2" descr="http://cherenova.ru/img/img_history1/kaledin.jpg"/>
          <p:cNvPicPr>
            <a:picLocks noChangeAspect="1" noChangeArrowheads="1"/>
          </p:cNvPicPr>
          <p:nvPr/>
        </p:nvPicPr>
        <p:blipFill>
          <a:blip r:embed="rId2"/>
          <a:srcRect/>
          <a:stretch>
            <a:fillRect/>
          </a:stretch>
        </p:blipFill>
        <p:spPr bwMode="auto">
          <a:xfrm>
            <a:off x="6286512" y="214290"/>
            <a:ext cx="2573749" cy="3143273"/>
          </a:xfrm>
          <a:prstGeom prst="rect">
            <a:avLst/>
          </a:prstGeom>
          <a:ln>
            <a:noFill/>
          </a:ln>
          <a:effectLst>
            <a:softEdge rad="112500"/>
          </a:effectLst>
        </p:spPr>
      </p:pic>
      <p:pic>
        <p:nvPicPr>
          <p:cNvPr id="5" name="Picture 4" descr="http://1914ww.ru/img/alexeew.jpg"/>
          <p:cNvPicPr>
            <a:picLocks noChangeAspect="1" noChangeArrowheads="1"/>
          </p:cNvPicPr>
          <p:nvPr/>
        </p:nvPicPr>
        <p:blipFill>
          <a:blip r:embed="rId3"/>
          <a:srcRect/>
          <a:stretch>
            <a:fillRect/>
          </a:stretch>
        </p:blipFill>
        <p:spPr bwMode="auto">
          <a:xfrm>
            <a:off x="4500562" y="3214686"/>
            <a:ext cx="2184633" cy="3246094"/>
          </a:xfrm>
          <a:prstGeom prst="rect">
            <a:avLst/>
          </a:prstGeom>
          <a:ln>
            <a:noFill/>
          </a:ln>
          <a:effectLst>
            <a:softEdge rad="112500"/>
          </a:effectLst>
        </p:spPr>
      </p:pic>
      <p:pic>
        <p:nvPicPr>
          <p:cNvPr id="7" name="Picture 2" descr="http://www.istpravda.ru/upload/medialibrary/006/0066da38c0aeecdd898771203a4f1c5f.jpg"/>
          <p:cNvPicPr>
            <a:picLocks noChangeAspect="1" noChangeArrowheads="1"/>
          </p:cNvPicPr>
          <p:nvPr/>
        </p:nvPicPr>
        <p:blipFill>
          <a:blip r:embed="rId4"/>
          <a:srcRect/>
          <a:stretch>
            <a:fillRect/>
          </a:stretch>
        </p:blipFill>
        <p:spPr bwMode="auto">
          <a:xfrm>
            <a:off x="142844" y="142852"/>
            <a:ext cx="2643206" cy="3810026"/>
          </a:xfrm>
          <a:prstGeom prst="rect">
            <a:avLst/>
          </a:prstGeom>
          <a:ln>
            <a:noFill/>
          </a:ln>
          <a:effectLst>
            <a:softEdge rad="112500"/>
          </a:effectLst>
        </p:spPr>
      </p:pic>
      <p:pic>
        <p:nvPicPr>
          <p:cNvPr id="6" name="Picture 6" descr="http://bookz.ru/authors/armen-gasparan/rossia-v_290/i_001.jpg"/>
          <p:cNvPicPr>
            <a:picLocks noChangeAspect="1" noChangeArrowheads="1"/>
          </p:cNvPicPr>
          <p:nvPr/>
        </p:nvPicPr>
        <p:blipFill>
          <a:blip r:embed="rId5"/>
          <a:srcRect/>
          <a:stretch>
            <a:fillRect/>
          </a:stretch>
        </p:blipFill>
        <p:spPr bwMode="auto">
          <a:xfrm>
            <a:off x="1857356" y="3143248"/>
            <a:ext cx="2524528" cy="3281346"/>
          </a:xfrm>
          <a:prstGeom prst="rect">
            <a:avLst/>
          </a:prstGeom>
          <a:ln>
            <a:noFill/>
          </a:ln>
          <a:effectLst>
            <a:softEdge rad="1125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400" i="1" dirty="0">
                <a:solidFill>
                  <a:srgbClr val="8CADAE">
                    <a:shade val="75000"/>
                  </a:srgbClr>
                </a:solidFill>
              </a:rPr>
              <a:t>I </a:t>
            </a:r>
            <a:r>
              <a:rPr lang="ru-RU" sz="2400" i="1" dirty="0">
                <a:solidFill>
                  <a:srgbClr val="8CADAE">
                    <a:shade val="75000"/>
                  </a:srgbClr>
                </a:solidFill>
              </a:rPr>
              <a:t>период войны</a:t>
            </a:r>
            <a:r>
              <a:rPr lang="en-US" sz="2400" i="1" dirty="0">
                <a:solidFill>
                  <a:srgbClr val="8CADAE">
                    <a:shade val="75000"/>
                  </a:srgbClr>
                </a:solidFill>
              </a:rPr>
              <a:t/>
            </a:r>
            <a:br>
              <a:rPr lang="en-US" sz="2400" i="1" dirty="0">
                <a:solidFill>
                  <a:srgbClr val="8CADAE">
                    <a:shade val="75000"/>
                  </a:srgbClr>
                </a:solidFill>
              </a:rPr>
            </a:br>
            <a:r>
              <a:rPr lang="ru-RU" sz="2400" dirty="0">
                <a:solidFill>
                  <a:srgbClr val="8CADAE">
                    <a:shade val="75000"/>
                  </a:srgbClr>
                </a:solidFill>
              </a:rPr>
              <a:t>Работа с контурной картой. Учебник стр. 68-69</a:t>
            </a:r>
            <a:endParaRPr lang="ru-RU" dirty="0"/>
          </a:p>
        </p:txBody>
      </p:sp>
      <p:sp>
        <p:nvSpPr>
          <p:cNvPr id="3" name="Содержимое 2"/>
          <p:cNvSpPr>
            <a:spLocks noGrp="1"/>
          </p:cNvSpPr>
          <p:nvPr>
            <p:ph sz="quarter" idx="1"/>
          </p:nvPr>
        </p:nvSpPr>
        <p:spPr>
          <a:xfrm>
            <a:off x="301752" y="1527048"/>
            <a:ext cx="4413124" cy="4572000"/>
          </a:xfrm>
        </p:spPr>
        <p:txBody>
          <a:bodyPr>
            <a:normAutofit fontScale="92500" lnSpcReduction="10000"/>
          </a:bodyPr>
          <a:lstStyle/>
          <a:p>
            <a:r>
              <a:rPr lang="ru-RU" dirty="0" smtClean="0"/>
              <a:t>Одновременно с антисоветскими выступлениями на Дону началось движение казачества на Южном Урале. Во главе его встал атаман оренбургского казачьего войска </a:t>
            </a:r>
            <a:r>
              <a:rPr lang="ru-RU" dirty="0" smtClean="0">
                <a:solidFill>
                  <a:srgbClr val="FF0000"/>
                </a:solidFill>
              </a:rPr>
              <a:t>А. И. </a:t>
            </a:r>
            <a:r>
              <a:rPr lang="ru-RU" dirty="0" err="1" smtClean="0">
                <a:solidFill>
                  <a:srgbClr val="FF0000"/>
                </a:solidFill>
              </a:rPr>
              <a:t>Дутов</a:t>
            </a:r>
            <a:r>
              <a:rPr lang="ru-RU" dirty="0" smtClean="0">
                <a:solidFill>
                  <a:srgbClr val="FF0000"/>
                </a:solidFill>
              </a:rPr>
              <a:t>. </a:t>
            </a:r>
          </a:p>
          <a:p>
            <a:r>
              <a:rPr lang="ru-RU" dirty="0" smtClean="0"/>
              <a:t>В Забайкалье борьбу с новой властью вел атаман </a:t>
            </a:r>
            <a:r>
              <a:rPr lang="ru-RU" dirty="0" smtClean="0">
                <a:solidFill>
                  <a:srgbClr val="FF0000"/>
                </a:solidFill>
              </a:rPr>
              <a:t>Г. М. Семенов.</a:t>
            </a:r>
          </a:p>
          <a:p>
            <a:endParaRPr lang="ru-RU" dirty="0"/>
          </a:p>
        </p:txBody>
      </p:sp>
      <p:pic>
        <p:nvPicPr>
          <p:cNvPr id="1026" name="Picture 2" descr="http://os1.i.ua/3/1/11894272_c997653b.jpg"/>
          <p:cNvPicPr>
            <a:picLocks noChangeAspect="1" noChangeArrowheads="1"/>
          </p:cNvPicPr>
          <p:nvPr/>
        </p:nvPicPr>
        <p:blipFill>
          <a:blip r:embed="rId2"/>
          <a:srcRect/>
          <a:stretch>
            <a:fillRect/>
          </a:stretch>
        </p:blipFill>
        <p:spPr bwMode="auto">
          <a:xfrm>
            <a:off x="6089423" y="1412776"/>
            <a:ext cx="2884353" cy="3952861"/>
          </a:xfrm>
          <a:prstGeom prst="rect">
            <a:avLst/>
          </a:prstGeom>
          <a:ln>
            <a:noFill/>
          </a:ln>
          <a:effectLst>
            <a:softEdge rad="112500"/>
          </a:effectLst>
        </p:spPr>
      </p:pic>
      <p:pic>
        <p:nvPicPr>
          <p:cNvPr id="1028" name="Picture 4" descr="http://asiarussia.ru/upload/iblock/fd7/fd7f52d0d2ec4861738d0f6ab6fa64fb.jpg"/>
          <p:cNvPicPr>
            <a:picLocks noChangeAspect="1" noChangeArrowheads="1"/>
          </p:cNvPicPr>
          <p:nvPr/>
        </p:nvPicPr>
        <p:blipFill>
          <a:blip r:embed="rId3"/>
          <a:srcRect/>
          <a:stretch>
            <a:fillRect/>
          </a:stretch>
        </p:blipFill>
        <p:spPr bwMode="auto">
          <a:xfrm>
            <a:off x="4429124" y="2928934"/>
            <a:ext cx="2545012" cy="3560734"/>
          </a:xfrm>
          <a:prstGeom prst="rect">
            <a:avLst/>
          </a:prstGeom>
          <a:ln>
            <a:noFill/>
          </a:ln>
          <a:effectLst>
            <a:softEdge rad="112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Кто?</a:t>
            </a:r>
            <a:endParaRPr lang="ru-RU" dirty="0"/>
          </a:p>
        </p:txBody>
      </p:sp>
      <p:pic>
        <p:nvPicPr>
          <p:cNvPr id="4" name="Picture 2" descr="http://www.istpravda.ru/upload/medialibrary/006/0066da38c0aeecdd898771203a4f1c5f.jpg"/>
          <p:cNvPicPr>
            <a:picLocks noChangeAspect="1" noChangeArrowheads="1"/>
          </p:cNvPicPr>
          <p:nvPr/>
        </p:nvPicPr>
        <p:blipFill>
          <a:blip r:embed="rId2"/>
          <a:srcRect/>
          <a:stretch>
            <a:fillRect/>
          </a:stretch>
        </p:blipFill>
        <p:spPr bwMode="auto">
          <a:xfrm>
            <a:off x="6357950" y="142852"/>
            <a:ext cx="2643206" cy="3810026"/>
          </a:xfrm>
          <a:prstGeom prst="rect">
            <a:avLst/>
          </a:prstGeom>
          <a:ln>
            <a:noFill/>
          </a:ln>
          <a:effectLst>
            <a:softEdge rad="112500"/>
          </a:effectLst>
        </p:spPr>
      </p:pic>
      <p:pic>
        <p:nvPicPr>
          <p:cNvPr id="5" name="Picture 2" descr="http://os1.i.ua/3/1/11894272_c997653b.jpg"/>
          <p:cNvPicPr>
            <a:picLocks noChangeAspect="1" noChangeArrowheads="1"/>
          </p:cNvPicPr>
          <p:nvPr/>
        </p:nvPicPr>
        <p:blipFill>
          <a:blip r:embed="rId3"/>
          <a:srcRect/>
          <a:stretch>
            <a:fillRect/>
          </a:stretch>
        </p:blipFill>
        <p:spPr bwMode="auto">
          <a:xfrm>
            <a:off x="3214678" y="2500306"/>
            <a:ext cx="2884353" cy="3952861"/>
          </a:xfrm>
          <a:prstGeom prst="rect">
            <a:avLst/>
          </a:prstGeom>
          <a:ln>
            <a:noFill/>
          </a:ln>
          <a:effectLst>
            <a:softEdge rad="112500"/>
          </a:effectLst>
        </p:spPr>
      </p:pic>
      <p:pic>
        <p:nvPicPr>
          <p:cNvPr id="27650" name="Picture 2" descr="http://ic.pics.livejournal.com/str_albatros/30358824/177851/177851_original.jpg"/>
          <p:cNvPicPr>
            <a:picLocks noChangeAspect="1" noChangeArrowheads="1"/>
          </p:cNvPicPr>
          <p:nvPr/>
        </p:nvPicPr>
        <p:blipFill>
          <a:blip r:embed="rId4"/>
          <a:srcRect/>
          <a:stretch>
            <a:fillRect/>
          </a:stretch>
        </p:blipFill>
        <p:spPr bwMode="auto">
          <a:xfrm>
            <a:off x="214282" y="285728"/>
            <a:ext cx="2832638" cy="3714776"/>
          </a:xfrm>
          <a:prstGeom prst="rect">
            <a:avLst/>
          </a:prstGeom>
          <a:ln>
            <a:noFill/>
          </a:ln>
          <a:effectLst>
            <a:softEdge rad="112500"/>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FF0000"/>
                </a:solidFill>
              </a:rPr>
              <a:t>Красные. Политика Военного коммунизма</a:t>
            </a:r>
            <a:endParaRPr lang="ru-RU" dirty="0">
              <a:solidFill>
                <a:srgbClr val="FF0000"/>
              </a:solidFill>
            </a:endParaRPr>
          </a:p>
        </p:txBody>
      </p:sp>
      <p:sp>
        <p:nvSpPr>
          <p:cNvPr id="3" name="Объект 2"/>
          <p:cNvSpPr>
            <a:spLocks noGrp="1"/>
          </p:cNvSpPr>
          <p:nvPr>
            <p:ph sz="quarter" idx="1"/>
          </p:nvPr>
        </p:nvSpPr>
        <p:spPr>
          <a:xfrm>
            <a:off x="307937" y="1504516"/>
            <a:ext cx="8503920" cy="2550024"/>
          </a:xfrm>
        </p:spPr>
        <p:txBody>
          <a:bodyPr/>
          <a:lstStyle/>
          <a:p>
            <a:r>
              <a:rPr lang="ru-RU" dirty="0" smtClean="0"/>
              <a:t>Стр.63-64 работа с текстом учебника</a:t>
            </a:r>
          </a:p>
          <a:p>
            <a:pPr marL="0" indent="0">
              <a:buNone/>
            </a:pPr>
            <a:r>
              <a:rPr lang="ru-RU" dirty="0" smtClean="0"/>
              <a:t>По плану:</a:t>
            </a:r>
          </a:p>
          <a:p>
            <a:pPr marL="514350" indent="-514350">
              <a:buFont typeface="+mj-lt"/>
              <a:buAutoNum type="arabicPeriod"/>
            </a:pPr>
            <a:r>
              <a:rPr lang="ru-RU" dirty="0" smtClean="0"/>
              <a:t>Цель</a:t>
            </a:r>
          </a:p>
          <a:p>
            <a:pPr marL="514350" indent="-514350">
              <a:buFont typeface="+mj-lt"/>
              <a:buAutoNum type="arabicPeriod"/>
            </a:pPr>
            <a:r>
              <a:rPr lang="ru-RU" dirty="0" smtClean="0"/>
              <a:t>Мероприятия</a:t>
            </a:r>
          </a:p>
          <a:p>
            <a:pPr marL="514350" indent="-514350">
              <a:buFont typeface="+mj-lt"/>
              <a:buAutoNum type="arabicPeriod"/>
            </a:pPr>
            <a:r>
              <a:rPr lang="ru-RU" dirty="0" smtClean="0"/>
              <a:t>Результаты</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3560" y="4293096"/>
            <a:ext cx="3153490" cy="230204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descr="http://d3mlntcv38ck9k.cloudfront.net/content/lesson_material_image/1324/2a189ce3df684c1a9eb72a318f6600d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65200" y="4062715"/>
            <a:ext cx="2764761" cy="22431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7857" y="3933056"/>
            <a:ext cx="2949159" cy="216763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2182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Практика</a:t>
            </a:r>
            <a:endParaRPr lang="ru-RU" dirty="0"/>
          </a:p>
        </p:txBody>
      </p:sp>
      <p:sp>
        <p:nvSpPr>
          <p:cNvPr id="3" name="Объект 2"/>
          <p:cNvSpPr>
            <a:spLocks noGrp="1"/>
          </p:cNvSpPr>
          <p:nvPr>
            <p:ph sz="quarter" idx="1"/>
          </p:nvPr>
        </p:nvSpPr>
        <p:spPr/>
        <p:txBody>
          <a:bodyPr>
            <a:normAutofit fontScale="92500" lnSpcReduction="10000"/>
          </a:bodyPr>
          <a:lstStyle/>
          <a:p>
            <a:pPr marL="0" indent="0">
              <a:buNone/>
            </a:pPr>
            <a:r>
              <a:rPr lang="ru-RU" b="1" dirty="0" smtClean="0"/>
              <a:t>1. Политика </a:t>
            </a:r>
            <a:r>
              <a:rPr lang="ru-RU" b="1" dirty="0"/>
              <a:t>“военного коммунизма” характеризуется</a:t>
            </a:r>
            <a:endParaRPr lang="ru-RU" dirty="0"/>
          </a:p>
          <a:p>
            <a:pPr marL="0" indent="0">
              <a:buNone/>
            </a:pPr>
            <a:r>
              <a:rPr lang="ru-RU" dirty="0"/>
              <a:t>1</a:t>
            </a:r>
            <a:r>
              <a:rPr lang="ru-RU" dirty="0" smtClean="0"/>
              <a:t>) </a:t>
            </a:r>
            <a:r>
              <a:rPr lang="ru-RU" dirty="0"/>
              <a:t>введением самоокупаемости и самофинансирования;</a:t>
            </a:r>
            <a:br>
              <a:rPr lang="ru-RU" dirty="0"/>
            </a:br>
            <a:r>
              <a:rPr lang="ru-RU" dirty="0" smtClean="0"/>
              <a:t>2) </a:t>
            </a:r>
            <a:r>
              <a:rPr lang="ru-RU" dirty="0"/>
              <a:t>национализацией промышленности;</a:t>
            </a:r>
            <a:br>
              <a:rPr lang="ru-RU" dirty="0"/>
            </a:br>
            <a:r>
              <a:rPr lang="ru-RU" dirty="0" smtClean="0"/>
              <a:t>3) </a:t>
            </a:r>
            <a:r>
              <a:rPr lang="ru-RU" dirty="0"/>
              <a:t>поощрением свободной торговли;</a:t>
            </a:r>
            <a:br>
              <a:rPr lang="ru-RU" dirty="0"/>
            </a:br>
            <a:r>
              <a:rPr lang="ru-RU" dirty="0" smtClean="0"/>
              <a:t>4) </a:t>
            </a:r>
            <a:r>
              <a:rPr lang="ru-RU" dirty="0"/>
              <a:t>быстрым экономическим ростом.</a:t>
            </a:r>
          </a:p>
          <a:p>
            <a:pPr marL="0" indent="0">
              <a:buNone/>
            </a:pPr>
            <a:r>
              <a:rPr lang="ru-RU" b="1" dirty="0" smtClean="0"/>
              <a:t>2. Цели </a:t>
            </a:r>
            <a:r>
              <a:rPr lang="ru-RU" b="1" dirty="0"/>
              <a:t>белых в гражданской войне:</a:t>
            </a:r>
            <a:endParaRPr lang="ru-RU" dirty="0"/>
          </a:p>
          <a:p>
            <a:pPr marL="0" indent="0">
              <a:buNone/>
            </a:pPr>
            <a:r>
              <a:rPr lang="ru-RU" dirty="0" smtClean="0"/>
              <a:t>1) </a:t>
            </a:r>
            <a:r>
              <a:rPr lang="ru-RU" dirty="0"/>
              <a:t>Возвращение самодержавия, целостность и неделимость России.</a:t>
            </a:r>
            <a:br>
              <a:rPr lang="ru-RU" dirty="0"/>
            </a:br>
            <a:r>
              <a:rPr lang="ru-RU" dirty="0" smtClean="0"/>
              <a:t>2) </a:t>
            </a:r>
            <a:r>
              <a:rPr lang="ru-RU" dirty="0"/>
              <a:t>Демократическая Россия, выборы в Учредительное собрание.</a:t>
            </a:r>
            <a:br>
              <a:rPr lang="ru-RU" dirty="0"/>
            </a:br>
            <a:r>
              <a:rPr lang="ru-RU" dirty="0" smtClean="0"/>
              <a:t>3) </a:t>
            </a:r>
            <a:r>
              <a:rPr lang="ru-RU" dirty="0"/>
              <a:t>Диктатура пролетариата.</a:t>
            </a:r>
          </a:p>
          <a:p>
            <a:endParaRPr lang="ru-RU" dirty="0"/>
          </a:p>
        </p:txBody>
      </p:sp>
    </p:spTree>
    <p:extLst>
      <p:ext uri="{BB962C8B-B14F-4D97-AF65-F5344CB8AC3E}">
        <p14:creationId xmlns:p14="http://schemas.microsoft.com/office/powerpoint/2010/main" val="3430146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8CADAE">
                    <a:shade val="75000"/>
                  </a:srgbClr>
                </a:solidFill>
              </a:rPr>
              <a:t>Практика</a:t>
            </a:r>
            <a:endParaRPr lang="ru-RU" dirty="0"/>
          </a:p>
        </p:txBody>
      </p:sp>
      <p:sp>
        <p:nvSpPr>
          <p:cNvPr id="3" name="Объект 2"/>
          <p:cNvSpPr>
            <a:spLocks noGrp="1"/>
          </p:cNvSpPr>
          <p:nvPr>
            <p:ph sz="quarter" idx="1"/>
          </p:nvPr>
        </p:nvSpPr>
        <p:spPr>
          <a:xfrm>
            <a:off x="179512" y="1412776"/>
            <a:ext cx="8712968" cy="4968552"/>
          </a:xfrm>
        </p:spPr>
        <p:txBody>
          <a:bodyPr>
            <a:normAutofit fontScale="70000" lnSpcReduction="20000"/>
          </a:bodyPr>
          <a:lstStyle/>
          <a:p>
            <a:pPr marL="0" indent="0" fontAlgn="base">
              <a:buNone/>
            </a:pPr>
            <a:r>
              <a:rPr lang="ru-RU" b="1" dirty="0"/>
              <a:t>3</a:t>
            </a:r>
            <a:r>
              <a:rPr lang="ru-RU" b="1" dirty="0" smtClean="0"/>
              <a:t>.Комитеты </a:t>
            </a:r>
            <a:r>
              <a:rPr lang="ru-RU" b="1" dirty="0"/>
              <a:t>бедноты (комбеды) были созданы с целью</a:t>
            </a:r>
          </a:p>
          <a:p>
            <a:pPr marL="0" indent="0" fontAlgn="base">
              <a:buNone/>
            </a:pPr>
            <a:r>
              <a:rPr lang="ru-RU" dirty="0" smtClean="0"/>
              <a:t>1)организовать </a:t>
            </a:r>
            <a:r>
              <a:rPr lang="ru-RU" dirty="0"/>
              <a:t>контроль пролетариата за производством на мелких и средних промышленных предприятиях</a:t>
            </a:r>
            <a:br>
              <a:rPr lang="ru-RU" dirty="0"/>
            </a:br>
            <a:r>
              <a:rPr lang="ru-RU" dirty="0"/>
              <a:t>2) помочь продовольственным отрядам реквизировать хлеб у крестьян</a:t>
            </a:r>
            <a:br>
              <a:rPr lang="ru-RU" dirty="0"/>
            </a:br>
            <a:r>
              <a:rPr lang="ru-RU" dirty="0"/>
              <a:t>3) помочь местным органам советской власти в проведе­нии мобилизации в Красную Армию</a:t>
            </a:r>
            <a:br>
              <a:rPr lang="ru-RU" dirty="0"/>
            </a:br>
            <a:r>
              <a:rPr lang="ru-RU" dirty="0"/>
              <a:t>4) борьбы с </a:t>
            </a:r>
            <a:r>
              <a:rPr lang="ru-RU" dirty="0" smtClean="0"/>
              <a:t>контрреволюцией</a:t>
            </a:r>
          </a:p>
          <a:p>
            <a:pPr marL="0" indent="0" algn="just">
              <a:buNone/>
            </a:pPr>
            <a:r>
              <a:rPr lang="ru-RU" sz="2800" b="1" dirty="0" smtClean="0">
                <a:solidFill>
                  <a:srgbClr val="000000"/>
                </a:solidFill>
                <a:latin typeface="Times New Roman"/>
              </a:rPr>
              <a:t>4.Принятый </a:t>
            </a:r>
            <a:r>
              <a:rPr lang="ru-RU" sz="2800" b="1" dirty="0">
                <a:solidFill>
                  <a:srgbClr val="000000"/>
                </a:solidFill>
                <a:latin typeface="Times New Roman"/>
              </a:rPr>
              <a:t>10 декабря 1918 года кодекс законов о труде (КЗоТ) установил:</a:t>
            </a:r>
            <a:endParaRPr lang="ru-RU" sz="4000" b="1" dirty="0">
              <a:solidFill>
                <a:srgbClr val="000000"/>
              </a:solidFill>
              <a:latin typeface="Calibri"/>
            </a:endParaRPr>
          </a:p>
          <a:p>
            <a:pPr marL="182880" indent="0">
              <a:buNone/>
            </a:pPr>
            <a:r>
              <a:rPr lang="ru-RU" sz="2800" dirty="0" smtClean="0">
                <a:solidFill>
                  <a:srgbClr val="000000"/>
                </a:solidFill>
              </a:rPr>
              <a:t>1)Принудительную </a:t>
            </a:r>
            <a:r>
              <a:rPr lang="ru-RU" sz="2800" dirty="0">
                <a:solidFill>
                  <a:srgbClr val="000000"/>
                </a:solidFill>
              </a:rPr>
              <a:t>трудовую повинность  для «нетрудовых классов».</a:t>
            </a:r>
            <a:endParaRPr lang="ru-RU" sz="4000" dirty="0">
              <a:solidFill>
                <a:srgbClr val="000000"/>
              </a:solidFill>
            </a:endParaRPr>
          </a:p>
          <a:p>
            <a:pPr marL="182880" indent="0">
              <a:buNone/>
            </a:pPr>
            <a:r>
              <a:rPr lang="ru-RU" sz="2800" dirty="0" smtClean="0">
                <a:solidFill>
                  <a:srgbClr val="000000"/>
                </a:solidFill>
              </a:rPr>
              <a:t>2)Трудовую </a:t>
            </a:r>
            <a:r>
              <a:rPr lang="ru-RU" sz="2800" dirty="0">
                <a:solidFill>
                  <a:srgbClr val="000000"/>
                </a:solidFill>
              </a:rPr>
              <a:t>повинность для всех граждан РСФСР.</a:t>
            </a:r>
            <a:endParaRPr lang="ru-RU" sz="4000" dirty="0">
              <a:solidFill>
                <a:srgbClr val="000000"/>
              </a:solidFill>
            </a:endParaRPr>
          </a:p>
          <a:p>
            <a:pPr marL="182880" indent="0">
              <a:buNone/>
            </a:pPr>
            <a:r>
              <a:rPr lang="ru-RU" sz="2800" dirty="0" smtClean="0">
                <a:solidFill>
                  <a:srgbClr val="000000"/>
                </a:solidFill>
              </a:rPr>
              <a:t>3)Запрещение </a:t>
            </a:r>
            <a:r>
              <a:rPr lang="ru-RU" sz="2800" dirty="0">
                <a:solidFill>
                  <a:srgbClr val="000000"/>
                </a:solidFill>
              </a:rPr>
              <a:t> самовольного перехода на новую работу и прогулы, устанавливал суровую трудовую дисциплину на предприятиях.</a:t>
            </a:r>
            <a:endParaRPr lang="ru-RU" sz="4000" dirty="0">
              <a:solidFill>
                <a:srgbClr val="000000"/>
              </a:solidFill>
            </a:endParaRPr>
          </a:p>
          <a:p>
            <a:pPr marL="182880" indent="0">
              <a:buNone/>
            </a:pPr>
            <a:r>
              <a:rPr lang="ru-RU" sz="2800" dirty="0" smtClean="0">
                <a:solidFill>
                  <a:srgbClr val="000000"/>
                </a:solidFill>
              </a:rPr>
              <a:t>4)Всё </a:t>
            </a:r>
            <a:r>
              <a:rPr lang="ru-RU" sz="2800" dirty="0">
                <a:solidFill>
                  <a:srgbClr val="000000"/>
                </a:solidFill>
              </a:rPr>
              <a:t>трудоспособное население, независимо от постоянной работы, привлекалось к выполнению различных трудовых заданий.</a:t>
            </a:r>
            <a:endParaRPr lang="ru-RU" sz="4000" dirty="0">
              <a:solidFill>
                <a:srgbClr val="000000"/>
              </a:solidFill>
            </a:endParaRPr>
          </a:p>
          <a:p>
            <a:pPr marL="182880" indent="0">
              <a:buNone/>
            </a:pPr>
            <a:r>
              <a:rPr lang="ru-RU" sz="2800" dirty="0" smtClean="0">
                <a:solidFill>
                  <a:srgbClr val="000000"/>
                </a:solidFill>
              </a:rPr>
              <a:t>5)В </a:t>
            </a:r>
            <a:r>
              <a:rPr lang="ru-RU" sz="2800" dirty="0">
                <a:solidFill>
                  <a:srgbClr val="000000"/>
                </a:solidFill>
              </a:rPr>
              <a:t>условиях, когда демобилизация высвободившихся частей РККА представлялась преждевременной, некоторые армии были временно преобразованы в трудовые</a:t>
            </a:r>
            <a:r>
              <a:rPr lang="ru-RU" sz="2800" dirty="0" smtClean="0">
                <a:solidFill>
                  <a:srgbClr val="000000"/>
                </a:solidFill>
              </a:rPr>
              <a:t>.</a:t>
            </a:r>
            <a:endParaRPr lang="ru-RU" sz="4000" dirty="0">
              <a:solidFill>
                <a:srgbClr val="000000"/>
              </a:solidFill>
            </a:endParaRPr>
          </a:p>
        </p:txBody>
      </p:sp>
    </p:spTree>
    <p:extLst>
      <p:ext uri="{BB962C8B-B14F-4D97-AF65-F5344CB8AC3E}">
        <p14:creationId xmlns:p14="http://schemas.microsoft.com/office/powerpoint/2010/main" val="98673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r>
              <a:rPr lang="ru-RU" dirty="0"/>
              <a:t>История России, начало XX-начало XXI века, 10 класс, Волобуев О.В., </a:t>
            </a:r>
            <a:r>
              <a:rPr lang="ru-RU" dirty="0" err="1"/>
              <a:t>Карпачёв</a:t>
            </a:r>
            <a:r>
              <a:rPr lang="ru-RU" dirty="0"/>
              <a:t> С.П., 2016.</a:t>
            </a:r>
            <a:endParaRPr lang="ru-RU" dirty="0" smtClean="0"/>
          </a:p>
          <a:p>
            <a:r>
              <a:rPr lang="en-US" dirty="0" smtClean="0"/>
              <a:t>http</a:t>
            </a:r>
            <a:r>
              <a:rPr lang="en-US" dirty="0"/>
              <a:t>://stih.su/cvetaeva/stikhi-cvetaevoy-o-revolyucii/</a:t>
            </a:r>
            <a:r>
              <a:rPr lang="ru-RU" dirty="0"/>
              <a:t> - стихи Цветаевой М.</a:t>
            </a:r>
          </a:p>
          <a:p>
            <a:r>
              <a:rPr lang="en-US" dirty="0"/>
              <a:t>https://</a:t>
            </a:r>
            <a:r>
              <a:rPr lang="en-US" dirty="0" smtClean="0"/>
              <a:t>ru.wikiquote.org/</a:t>
            </a:r>
            <a:r>
              <a:rPr lang="ru-RU" dirty="0" smtClean="0"/>
              <a:t> - причины Гражданской войны</a:t>
            </a:r>
            <a:endParaRPr lang="ru-RU" dirty="0"/>
          </a:p>
          <a:p>
            <a:r>
              <a:rPr lang="en-US" dirty="0"/>
              <a:t>https://</a:t>
            </a:r>
            <a:r>
              <a:rPr lang="en-US" dirty="0" smtClean="0"/>
              <a:t>istorikonline.ru/</a:t>
            </a:r>
            <a:r>
              <a:rPr lang="ru-RU" dirty="0" smtClean="0"/>
              <a:t> - Гражданская война</a:t>
            </a:r>
          </a:p>
          <a:p>
            <a:r>
              <a:rPr lang="en-US" dirty="0"/>
              <a:t>https://yandex.ru/images</a:t>
            </a:r>
            <a:r>
              <a:rPr lang="en-US" dirty="0" smtClean="0"/>
              <a:t>/</a:t>
            </a:r>
            <a:r>
              <a:rPr lang="ru-RU" dirty="0" smtClean="0"/>
              <a:t> - иллюстрации</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371600" y="2857496"/>
            <a:ext cx="6400800" cy="3500462"/>
          </a:xfrm>
        </p:spPr>
        <p:txBody>
          <a:bodyPr>
            <a:normAutofit/>
          </a:bodyPr>
          <a:lstStyle/>
          <a:p>
            <a:r>
              <a:rPr lang="ru-RU" sz="1800" dirty="0">
                <a:solidFill>
                  <a:srgbClr val="FF0000"/>
                </a:solidFill>
                <a:latin typeface="Meiryo UI" pitchFamily="34" charset="-128"/>
                <a:ea typeface="Meiryo UI" pitchFamily="34" charset="-128"/>
                <a:cs typeface="Meiryo UI" pitchFamily="34" charset="-128"/>
              </a:rPr>
              <a:t>Все рядком лежат –</a:t>
            </a:r>
          </a:p>
          <a:p>
            <a:r>
              <a:rPr lang="ru-RU" sz="1800" dirty="0">
                <a:solidFill>
                  <a:srgbClr val="FF0000"/>
                </a:solidFill>
                <a:latin typeface="Meiryo UI" pitchFamily="34" charset="-128"/>
                <a:ea typeface="Meiryo UI" pitchFamily="34" charset="-128"/>
                <a:cs typeface="Meiryo UI" pitchFamily="34" charset="-128"/>
              </a:rPr>
              <a:t>Не </a:t>
            </a:r>
            <a:r>
              <a:rPr lang="ru-RU" sz="1800" dirty="0" err="1">
                <a:solidFill>
                  <a:srgbClr val="FF0000"/>
                </a:solidFill>
                <a:latin typeface="Meiryo UI" pitchFamily="34" charset="-128"/>
                <a:ea typeface="Meiryo UI" pitchFamily="34" charset="-128"/>
                <a:cs typeface="Meiryo UI" pitchFamily="34" charset="-128"/>
              </a:rPr>
              <a:t>развесть</a:t>
            </a:r>
            <a:r>
              <a:rPr lang="ru-RU" sz="1800" dirty="0">
                <a:solidFill>
                  <a:srgbClr val="FF0000"/>
                </a:solidFill>
                <a:latin typeface="Meiryo UI" pitchFamily="34" charset="-128"/>
                <a:ea typeface="Meiryo UI" pitchFamily="34" charset="-128"/>
                <a:cs typeface="Meiryo UI" pitchFamily="34" charset="-128"/>
              </a:rPr>
              <a:t> межой.</a:t>
            </a:r>
          </a:p>
          <a:p>
            <a:r>
              <a:rPr lang="ru-RU" sz="1800" dirty="0">
                <a:solidFill>
                  <a:srgbClr val="FF0000"/>
                </a:solidFill>
                <a:latin typeface="Meiryo UI" pitchFamily="34" charset="-128"/>
                <a:ea typeface="Meiryo UI" pitchFamily="34" charset="-128"/>
                <a:cs typeface="Meiryo UI" pitchFamily="34" charset="-128"/>
              </a:rPr>
              <a:t>Поглядеть: солдат!</a:t>
            </a:r>
          </a:p>
          <a:p>
            <a:r>
              <a:rPr lang="ru-RU" sz="1800" dirty="0">
                <a:solidFill>
                  <a:srgbClr val="FF0000"/>
                </a:solidFill>
                <a:latin typeface="Meiryo UI" pitchFamily="34" charset="-128"/>
                <a:ea typeface="Meiryo UI" pitchFamily="34" charset="-128"/>
                <a:cs typeface="Meiryo UI" pitchFamily="34" charset="-128"/>
              </a:rPr>
              <a:t>Где свой, где чужой?</a:t>
            </a:r>
          </a:p>
          <a:p>
            <a:r>
              <a:rPr lang="ru-RU" sz="1800" dirty="0">
                <a:solidFill>
                  <a:srgbClr val="FF0000"/>
                </a:solidFill>
                <a:latin typeface="Meiryo UI" pitchFamily="34" charset="-128"/>
                <a:ea typeface="Meiryo UI" pitchFamily="34" charset="-128"/>
                <a:cs typeface="Meiryo UI" pitchFamily="34" charset="-128"/>
              </a:rPr>
              <a:t>Белым был – красным стал:</a:t>
            </a:r>
          </a:p>
          <a:p>
            <a:r>
              <a:rPr lang="ru-RU" sz="1800" dirty="0">
                <a:solidFill>
                  <a:srgbClr val="FF0000"/>
                </a:solidFill>
                <a:latin typeface="Meiryo UI" pitchFamily="34" charset="-128"/>
                <a:ea typeface="Meiryo UI" pitchFamily="34" charset="-128"/>
                <a:cs typeface="Meiryo UI" pitchFamily="34" charset="-128"/>
              </a:rPr>
              <a:t>Кровь обагрила.</a:t>
            </a:r>
          </a:p>
          <a:p>
            <a:r>
              <a:rPr lang="ru-RU" sz="1800" dirty="0">
                <a:solidFill>
                  <a:srgbClr val="FF0000"/>
                </a:solidFill>
                <a:latin typeface="Meiryo UI" pitchFamily="34" charset="-128"/>
                <a:ea typeface="Meiryo UI" pitchFamily="34" charset="-128"/>
                <a:cs typeface="Meiryo UI" pitchFamily="34" charset="-128"/>
              </a:rPr>
              <a:t>Красным был – белым стал:</a:t>
            </a:r>
          </a:p>
          <a:p>
            <a:r>
              <a:rPr lang="ru-RU" sz="1800" dirty="0">
                <a:solidFill>
                  <a:srgbClr val="FF0000"/>
                </a:solidFill>
                <a:latin typeface="Meiryo UI" pitchFamily="34" charset="-128"/>
                <a:ea typeface="Meiryo UI" pitchFamily="34" charset="-128"/>
                <a:cs typeface="Meiryo UI" pitchFamily="34" charset="-128"/>
              </a:rPr>
              <a:t>Смерть побелила</a:t>
            </a:r>
            <a:r>
              <a:rPr lang="ru-RU" sz="1800" dirty="0" smtClean="0">
                <a:solidFill>
                  <a:srgbClr val="FF0000"/>
                </a:solidFill>
                <a:latin typeface="Meiryo UI" pitchFamily="34" charset="-128"/>
                <a:ea typeface="Meiryo UI" pitchFamily="34" charset="-128"/>
                <a:cs typeface="Meiryo UI" pitchFamily="34" charset="-128"/>
              </a:rPr>
              <a:t>.</a:t>
            </a:r>
          </a:p>
          <a:p>
            <a:pPr algn="r"/>
            <a:r>
              <a:rPr lang="ru-RU" sz="1800" dirty="0" smtClean="0">
                <a:solidFill>
                  <a:srgbClr val="FF0000"/>
                </a:solidFill>
                <a:latin typeface="Meiryo UI" pitchFamily="34" charset="-128"/>
                <a:ea typeface="Meiryo UI" pitchFamily="34" charset="-128"/>
                <a:cs typeface="Meiryo UI" pitchFamily="34" charset="-128"/>
              </a:rPr>
              <a:t>М.Цветаева</a:t>
            </a:r>
            <a:endParaRPr lang="ru-RU" sz="1800" dirty="0">
              <a:solidFill>
                <a:srgbClr val="FF0000"/>
              </a:solidFill>
              <a:latin typeface="Meiryo UI" pitchFamily="34" charset="-128"/>
              <a:ea typeface="Meiryo UI" pitchFamily="34" charset="-128"/>
              <a:cs typeface="Meiryo UI" pitchFamily="34" charset="-128"/>
            </a:endParaRPr>
          </a:p>
          <a:p>
            <a:endParaRPr lang="ru-RU" dirty="0"/>
          </a:p>
        </p:txBody>
      </p:sp>
      <p:sp>
        <p:nvSpPr>
          <p:cNvPr id="2" name="Заголовок 1"/>
          <p:cNvSpPr>
            <a:spLocks noGrp="1"/>
          </p:cNvSpPr>
          <p:nvPr>
            <p:ph type="ctrTitle"/>
          </p:nvPr>
        </p:nvSpPr>
        <p:spPr>
          <a:xfrm>
            <a:off x="642910" y="428604"/>
            <a:ext cx="7772400" cy="1470025"/>
          </a:xfrm>
        </p:spPr>
        <p:txBody>
          <a:bodyPr/>
          <a:lstStyle/>
          <a:p>
            <a:r>
              <a:rPr lang="ru-RU" dirty="0" smtClean="0"/>
              <a:t>Гражданская война</a:t>
            </a:r>
            <a:br>
              <a:rPr lang="ru-RU" dirty="0" smtClean="0"/>
            </a:br>
            <a:r>
              <a:rPr lang="ru-RU" dirty="0" smtClean="0"/>
              <a:t>1 урок</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Гражданская война это?</a:t>
            </a:r>
            <a:endParaRPr lang="ru-RU" dirty="0"/>
          </a:p>
        </p:txBody>
      </p:sp>
      <p:sp>
        <p:nvSpPr>
          <p:cNvPr id="3" name="Содержимое 2"/>
          <p:cNvSpPr>
            <a:spLocks noGrp="1"/>
          </p:cNvSpPr>
          <p:nvPr>
            <p:ph sz="quarter" idx="1"/>
          </p:nvPr>
        </p:nvSpPr>
        <p:spPr>
          <a:xfrm>
            <a:off x="301752" y="1527048"/>
            <a:ext cx="8503920" cy="3918176"/>
          </a:xfrm>
        </p:spPr>
        <p:txBody>
          <a:bodyPr>
            <a:normAutofit fontScale="77500" lnSpcReduction="20000"/>
          </a:bodyPr>
          <a:lstStyle/>
          <a:p>
            <a:r>
              <a:rPr lang="ru-RU" b="1" dirty="0" smtClean="0"/>
              <a:t>Гражданская война </a:t>
            </a:r>
            <a:r>
              <a:rPr lang="ru-RU" dirty="0" smtClean="0"/>
              <a:t>– это война между гражданами одного государства. Столкновение различных сил  внутри одной страны.</a:t>
            </a:r>
          </a:p>
          <a:p>
            <a:r>
              <a:rPr lang="ru-RU" b="1" dirty="0" smtClean="0"/>
              <a:t>Гражданская война</a:t>
            </a:r>
            <a:r>
              <a:rPr lang="ru-RU" dirty="0" smtClean="0"/>
              <a:t> – период острых классовых столкновений, и начинается она с октября 1917 года, а заканчивается осенью 1922 года, когда белая армия была разгромлена на Дальнем Востоке.</a:t>
            </a:r>
          </a:p>
          <a:p>
            <a:r>
              <a:rPr lang="ru-RU" b="1" dirty="0" smtClean="0"/>
              <a:t>Гражданская</a:t>
            </a:r>
            <a:r>
              <a:rPr lang="ru-RU" dirty="0" smtClean="0"/>
              <a:t> </a:t>
            </a:r>
            <a:r>
              <a:rPr lang="ru-RU" b="1" dirty="0" smtClean="0"/>
              <a:t>война</a:t>
            </a:r>
            <a:r>
              <a:rPr lang="ru-RU" dirty="0" smtClean="0"/>
              <a:t> – способ разрешения противоречий между сторонами с помощью вооруженных сил – начинается с середины 1918 года и продолжается до конца 1920 года, хотя военные действия продолжались и после 1920 года.</a:t>
            </a:r>
          </a:p>
          <a:p>
            <a:r>
              <a:rPr lang="ru-RU" b="1" dirty="0" smtClean="0"/>
              <a:t>Гражданская</a:t>
            </a:r>
            <a:r>
              <a:rPr lang="ru-RU" dirty="0" smtClean="0"/>
              <a:t> </a:t>
            </a:r>
            <a:r>
              <a:rPr lang="ru-RU" b="1" dirty="0" smtClean="0"/>
              <a:t>война</a:t>
            </a:r>
            <a:r>
              <a:rPr lang="ru-RU" dirty="0" smtClean="0"/>
              <a:t> – это противостояние классов и общественных групп, в отличие от обычных войн, она не имеет четких границ – ни временных, ни пространственных.</a:t>
            </a:r>
          </a:p>
          <a:p>
            <a:endParaRPr lang="ru-RU" dirty="0"/>
          </a:p>
        </p:txBody>
      </p:sp>
      <p:sp>
        <p:nvSpPr>
          <p:cNvPr id="4" name="Заголовок 1"/>
          <p:cNvSpPr txBox="1">
            <a:spLocks/>
          </p:cNvSpPr>
          <p:nvPr/>
        </p:nvSpPr>
        <p:spPr>
          <a:xfrm>
            <a:off x="323528" y="5517232"/>
            <a:ext cx="8534400" cy="758952"/>
          </a:xfrm>
          <a:prstGeom prst="rect">
            <a:avLst/>
          </a:prstGeom>
        </p:spPr>
        <p:txBody>
          <a:bodyPr vert="horz" anchor="b">
            <a:normAutofit fontScale="77500" lnSpcReduction="20000"/>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ru-RU" u="sng" dirty="0" smtClean="0">
                <a:solidFill>
                  <a:srgbClr val="FF0000"/>
                </a:solidFill>
                <a:effectLst>
                  <a:outerShdw blurRad="38100" dist="38100" dir="2700000" algn="tl">
                    <a:srgbClr val="000000">
                      <a:alpha val="43137"/>
                    </a:srgbClr>
                  </a:outerShdw>
                </a:effectLst>
              </a:rPr>
              <a:t>Стр.354 – какое определение понятия указывают авторы учебника?</a:t>
            </a:r>
            <a:endParaRPr lang="ru-RU" u="sng" dirty="0">
              <a:solidFill>
                <a:srgbClr val="FF0000"/>
              </a:solidFill>
              <a:effectLst>
                <a:outerShdw blurRad="38100" dist="38100" dir="2700000" algn="tl">
                  <a:srgbClr val="000000">
                    <a:alpha val="43137"/>
                  </a:srgbClr>
                </a:outerShdw>
              </a:effectLst>
            </a:endParaRPr>
          </a:p>
        </p:txBody>
      </p:sp>
      <p:sp>
        <p:nvSpPr>
          <p:cNvPr id="5" name="Прямоугольник 4"/>
          <p:cNvSpPr/>
          <p:nvPr/>
        </p:nvSpPr>
        <p:spPr>
          <a:xfrm>
            <a:off x="142388" y="6381328"/>
            <a:ext cx="8856984" cy="369332"/>
          </a:xfrm>
          <a:prstGeom prst="rect">
            <a:avLst/>
          </a:prstGeom>
        </p:spPr>
        <p:txBody>
          <a:bodyPr wrap="square">
            <a:spAutoFit/>
          </a:bodyPr>
          <a:lstStyle/>
          <a:p>
            <a:r>
              <a:rPr lang="ru-RU" dirty="0"/>
              <a:t>История России. Начало XX - начало XXI века. 10 класс Волобуев О В</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i="1" dirty="0">
                <a:solidFill>
                  <a:srgbClr val="333333"/>
                </a:solidFill>
                <a:latin typeface="Droid Sans"/>
              </a:rPr>
              <a:t>Современная </a:t>
            </a:r>
            <a:r>
              <a:rPr lang="ru-RU" i="1" dirty="0" smtClean="0">
                <a:solidFill>
                  <a:srgbClr val="333333"/>
                </a:solidFill>
                <a:latin typeface="Droid Sans"/>
              </a:rPr>
              <a:t>периодизация</a:t>
            </a:r>
            <a:endParaRPr lang="ru-RU" dirty="0"/>
          </a:p>
        </p:txBody>
      </p:sp>
      <p:sp>
        <p:nvSpPr>
          <p:cNvPr id="3" name="Объект 2"/>
          <p:cNvSpPr>
            <a:spLocks noGrp="1"/>
          </p:cNvSpPr>
          <p:nvPr>
            <p:ph sz="quarter" idx="1"/>
          </p:nvPr>
        </p:nvSpPr>
        <p:spPr>
          <a:xfrm>
            <a:off x="301752" y="1527048"/>
            <a:ext cx="8503920" cy="2694040"/>
          </a:xfrm>
        </p:spPr>
        <p:txBody>
          <a:bodyPr>
            <a:normAutofit fontScale="92500" lnSpcReduction="20000"/>
          </a:bodyPr>
          <a:lstStyle/>
          <a:p>
            <a:pPr marL="0" indent="0" algn="just">
              <a:buNone/>
            </a:pPr>
            <a:r>
              <a:rPr lang="ru-RU" dirty="0" smtClean="0">
                <a:solidFill>
                  <a:srgbClr val="333333"/>
                </a:solidFill>
              </a:rPr>
              <a:t>— </a:t>
            </a:r>
            <a:r>
              <a:rPr lang="ru-RU" dirty="0">
                <a:solidFill>
                  <a:srgbClr val="333333"/>
                </a:solidFill>
              </a:rPr>
              <a:t>начало гражданской войны и военной интервенции Антанты (май — ноябрь 1918);</a:t>
            </a:r>
          </a:p>
          <a:p>
            <a:pPr marL="0" indent="0" algn="just">
              <a:buNone/>
            </a:pPr>
            <a:r>
              <a:rPr lang="ru-RU" dirty="0">
                <a:solidFill>
                  <a:srgbClr val="333333"/>
                </a:solidFill>
              </a:rPr>
              <a:t>— усиление и провал прямой интервенции Антанты (ноябрь 1918 — март 1919);</a:t>
            </a:r>
          </a:p>
          <a:p>
            <a:pPr marL="0" indent="0" algn="just">
              <a:buNone/>
            </a:pPr>
            <a:r>
              <a:rPr lang="ru-RU" dirty="0">
                <a:solidFill>
                  <a:srgbClr val="333333"/>
                </a:solidFill>
              </a:rPr>
              <a:t>— этап решающих битв (весна 1919 — начало 1920);</a:t>
            </a:r>
          </a:p>
          <a:p>
            <a:pPr marL="0" indent="0" algn="just">
              <a:buNone/>
            </a:pPr>
            <a:r>
              <a:rPr lang="ru-RU" dirty="0">
                <a:solidFill>
                  <a:srgbClr val="333333"/>
                </a:solidFill>
              </a:rPr>
              <a:t>— советско‑польская война и разгром войск Врангеля (1920</a:t>
            </a:r>
            <a:r>
              <a:rPr lang="ru-RU" dirty="0" smtClean="0">
                <a:solidFill>
                  <a:srgbClr val="333333"/>
                </a:solidFill>
              </a:rPr>
              <a:t>).</a:t>
            </a:r>
            <a:endParaRPr lang="ru-RU" dirty="0">
              <a:solidFill>
                <a:srgbClr val="333333"/>
              </a:solidFill>
            </a:endParaRPr>
          </a:p>
        </p:txBody>
      </p:sp>
      <p:sp>
        <p:nvSpPr>
          <p:cNvPr id="4" name="Прямоугольник 3"/>
          <p:cNvSpPr/>
          <p:nvPr/>
        </p:nvSpPr>
        <p:spPr>
          <a:xfrm>
            <a:off x="2123728" y="4149080"/>
            <a:ext cx="6840760" cy="2308324"/>
          </a:xfrm>
          <a:prstGeom prst="rect">
            <a:avLst/>
          </a:prstGeom>
        </p:spPr>
        <p:txBody>
          <a:bodyPr wrap="square">
            <a:spAutoFit/>
          </a:bodyPr>
          <a:lstStyle/>
          <a:p>
            <a:pPr algn="r"/>
            <a:r>
              <a:rPr lang="ru-RU" dirty="0"/>
              <a:t>В. И. Ленин рассматривал гражданскую войну в двух аспектах</a:t>
            </a:r>
            <a:r>
              <a:rPr lang="ru-RU" dirty="0" smtClean="0"/>
              <a:t>:</a:t>
            </a:r>
            <a:endParaRPr lang="ru-RU" dirty="0"/>
          </a:p>
          <a:p>
            <a:pPr algn="r"/>
            <a:r>
              <a:rPr lang="ru-RU" dirty="0"/>
              <a:t>— как наиболее острую форму классовой борьбы в России (продолжалась с октября 1917 г. по октябрь 1922 г</a:t>
            </a:r>
            <a:r>
              <a:rPr lang="ru-RU" dirty="0" smtClean="0"/>
              <a:t>.);</a:t>
            </a:r>
            <a:endParaRPr lang="ru-RU" dirty="0"/>
          </a:p>
          <a:p>
            <a:pPr algn="r"/>
            <a:r>
              <a:rPr lang="ru-RU" dirty="0"/>
              <a:t>— как особый период в истории Советского государства, когда военный вопрос выступал в качестве главного, коренного вопроса революции (с лета 1918 г. до конца 1920 г.).</a:t>
            </a:r>
          </a:p>
        </p:txBody>
      </p:sp>
    </p:spTree>
    <p:extLst>
      <p:ext uri="{BB962C8B-B14F-4D97-AF65-F5344CB8AC3E}">
        <p14:creationId xmlns:p14="http://schemas.microsoft.com/office/powerpoint/2010/main" val="1454236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357166"/>
            <a:ext cx="8534400" cy="758952"/>
          </a:xfrm>
        </p:spPr>
        <p:txBody>
          <a:bodyPr>
            <a:noAutofit/>
          </a:bodyPr>
          <a:lstStyle/>
          <a:p>
            <a:r>
              <a:rPr lang="ru-RU" sz="2800" b="1" i="1" dirty="0" smtClean="0"/>
              <a:t>Из книги А.И. Деникина « Очерки русской смуты»</a:t>
            </a:r>
            <a:endParaRPr lang="ru-RU" sz="2800" dirty="0"/>
          </a:p>
        </p:txBody>
      </p:sp>
      <p:sp>
        <p:nvSpPr>
          <p:cNvPr id="3" name="Содержимое 2"/>
          <p:cNvSpPr>
            <a:spLocks noGrp="1"/>
          </p:cNvSpPr>
          <p:nvPr>
            <p:ph sz="quarter" idx="1"/>
          </p:nvPr>
        </p:nvSpPr>
        <p:spPr>
          <a:xfrm>
            <a:off x="301752" y="1527048"/>
            <a:ext cx="5556132" cy="4782272"/>
          </a:xfrm>
        </p:spPr>
        <p:txBody>
          <a:bodyPr>
            <a:normAutofit fontScale="47500" lnSpcReduction="20000"/>
          </a:bodyPr>
          <a:lstStyle/>
          <a:p>
            <a:r>
              <a:rPr lang="ru-RU" dirty="0" smtClean="0"/>
              <a:t>Огромная усталость от войны и смуты; всеобщая неудовлетворённость существующим положением; неизжитая ещё рабья психология масс, инертность большинства и полная безграничного дерзания деятельность организованного, сильного волей и беспринципного меньшинства; пленительные лозунги: власть — пролетариату, земля — крестьянам, предприятия — рабочим и немедленный мир... Вот в широком обобщении основные причины того неожиданного и как будто противного всему ходу исторического развития русского народа факта — восприятия им или, вернее, непротивления воцарению большевизма.</a:t>
            </a:r>
          </a:p>
          <a:p>
            <a:r>
              <a:rPr lang="ru-RU" dirty="0"/>
              <a:t>Развал так называемого «тыла» — понятие, обнимающее в сущности народ, общество, все не воюющее население — становился поистине грозным…</a:t>
            </a:r>
            <a:br>
              <a:rPr lang="ru-RU" dirty="0"/>
            </a:br>
            <a:r>
              <a:rPr lang="ru-RU" dirty="0"/>
              <a:t>Классовый эгоизм процветал пышно повсюду, не склонный не только к жертвам, но и к уступкам. Он одинаково владел и хозяином и работником, и крестьянином и помещиком, и пролетарием и буржуем. Все требовали от власти защиты своих прав и интересов, но очень немногие склонны были оказать ей реальную помощь. Особенно странной была эта черта в отношениях большинства буржуазии к той власти, которая восстанавливала буржуазный строй и собственность. Материальная помощь армии и правительству со стороны имущих классов выражалась ничтожными в полном смысле слова цифрами. И в то же время претензии этих классов были весьма велики…</a:t>
            </a:r>
            <a:br>
              <a:rPr lang="ru-RU" dirty="0"/>
            </a:br>
            <a:r>
              <a:rPr lang="ru-RU" dirty="0"/>
              <a:t>Чувство долга в отношении отправления государственных повинностей проявлялось очень слабо. В частности, дезертирство приняло широкое, повальное распространение…</a:t>
            </a:r>
            <a:endParaRPr lang="ru-RU" dirty="0" smtClean="0"/>
          </a:p>
          <a:p>
            <a:endParaRPr lang="ru-RU" dirty="0"/>
          </a:p>
        </p:txBody>
      </p:sp>
      <p:pic>
        <p:nvPicPr>
          <p:cNvPr id="4098" name="Picture 2" descr="http://www.istpravda.ru/upload/medialibrary/006/0066da38c0aeecdd898771203a4f1c5f.jpg"/>
          <p:cNvPicPr>
            <a:picLocks noChangeAspect="1" noChangeArrowheads="1"/>
          </p:cNvPicPr>
          <p:nvPr/>
        </p:nvPicPr>
        <p:blipFill>
          <a:blip r:embed="rId2"/>
          <a:srcRect/>
          <a:stretch>
            <a:fillRect/>
          </a:stretch>
        </p:blipFill>
        <p:spPr bwMode="auto">
          <a:xfrm>
            <a:off x="5786446" y="1643050"/>
            <a:ext cx="3171848" cy="4572032"/>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Политические? Экономические? Социальные?</a:t>
            </a:r>
            <a:endParaRPr lang="ru-RU" dirty="0"/>
          </a:p>
        </p:txBody>
      </p:sp>
      <p:sp>
        <p:nvSpPr>
          <p:cNvPr id="3" name="Содержимое 2"/>
          <p:cNvSpPr>
            <a:spLocks noGrp="1"/>
          </p:cNvSpPr>
          <p:nvPr>
            <p:ph sz="quarter" idx="1"/>
          </p:nvPr>
        </p:nvSpPr>
        <p:spPr>
          <a:xfrm>
            <a:off x="340548" y="4149080"/>
            <a:ext cx="8503920" cy="2261992"/>
          </a:xfrm>
        </p:spPr>
        <p:txBody>
          <a:bodyPr>
            <a:normAutofit fontScale="70000" lnSpcReduction="20000"/>
          </a:bodyPr>
          <a:lstStyle/>
          <a:p>
            <a:r>
              <a:rPr lang="ru-RU" i="1" dirty="0" smtClean="0"/>
              <a:t> буржуазия, дворянство потеряли власть, право на собственность;</a:t>
            </a:r>
          </a:p>
          <a:p>
            <a:r>
              <a:rPr lang="ru-RU" i="1" dirty="0" smtClean="0"/>
              <a:t> большевики игнорировали нормы демократии в борьбе за власть;</a:t>
            </a:r>
          </a:p>
          <a:p>
            <a:r>
              <a:rPr lang="ru-RU" i="1" dirty="0" smtClean="0"/>
              <a:t>  разгон Учредительного собрания;</a:t>
            </a:r>
          </a:p>
          <a:p>
            <a:r>
              <a:rPr lang="ru-RU" i="1" dirty="0" smtClean="0"/>
              <a:t> заключение Брестского мира;</a:t>
            </a:r>
          </a:p>
          <a:p>
            <a:r>
              <a:rPr lang="ru-RU" i="1" dirty="0" smtClean="0"/>
              <a:t> чрезвычайная политика большевиков в деревне весной – летом 1918г;</a:t>
            </a:r>
          </a:p>
          <a:p>
            <a:r>
              <a:rPr lang="ru-RU" i="1" dirty="0" smtClean="0"/>
              <a:t>  нежелание политических сил идти на компромисс, диалог друг с другом.</a:t>
            </a:r>
          </a:p>
          <a:p>
            <a:endParaRPr lang="ru-RU" dirty="0"/>
          </a:p>
        </p:txBody>
      </p:sp>
      <p:graphicFrame>
        <p:nvGraphicFramePr>
          <p:cNvPr id="9" name="Таблица 8"/>
          <p:cNvGraphicFramePr>
            <a:graphicFrameLocks noGrp="1"/>
          </p:cNvGraphicFramePr>
          <p:nvPr>
            <p:extLst>
              <p:ext uri="{D42A27DB-BD31-4B8C-83A1-F6EECF244321}">
                <p14:modId xmlns:p14="http://schemas.microsoft.com/office/powerpoint/2010/main" val="3490524953"/>
              </p:ext>
            </p:extLst>
          </p:nvPr>
        </p:nvGraphicFramePr>
        <p:xfrm>
          <a:off x="251520" y="1484784"/>
          <a:ext cx="8640960" cy="1332148"/>
        </p:xfrm>
        <a:graphic>
          <a:graphicData uri="http://schemas.openxmlformats.org/drawingml/2006/table">
            <a:tbl>
              <a:tblPr firstRow="1" bandRow="1">
                <a:tableStyleId>{5C22544A-7EE6-4342-B048-85BDC9FD1C3A}</a:tableStyleId>
              </a:tblPr>
              <a:tblGrid>
                <a:gridCol w="2880320"/>
                <a:gridCol w="2880320"/>
                <a:gridCol w="2880320"/>
              </a:tblGrid>
              <a:tr h="576064">
                <a:tc>
                  <a:txBody>
                    <a:bodyPr/>
                    <a:lstStyle/>
                    <a:p>
                      <a:endParaRPr lang="ru-RU" dirty="0"/>
                    </a:p>
                  </a:txBody>
                  <a:tcPr/>
                </a:tc>
                <a:tc>
                  <a:txBody>
                    <a:bodyPr/>
                    <a:lstStyle/>
                    <a:p>
                      <a:endParaRPr lang="ru-RU"/>
                    </a:p>
                  </a:txBody>
                  <a:tcPr/>
                </a:tc>
                <a:tc>
                  <a:txBody>
                    <a:bodyPr/>
                    <a:lstStyle/>
                    <a:p>
                      <a:endParaRPr lang="ru-RU"/>
                    </a:p>
                  </a:txBody>
                  <a:tcPr/>
                </a:tc>
              </a:tr>
              <a:tr h="756084">
                <a:tc>
                  <a:txBody>
                    <a:bodyPr/>
                    <a:lstStyle/>
                    <a:p>
                      <a:endParaRPr lang="ru-RU"/>
                    </a:p>
                  </a:txBody>
                  <a:tcPr/>
                </a:tc>
                <a:tc>
                  <a:txBody>
                    <a:bodyPr/>
                    <a:lstStyle/>
                    <a:p>
                      <a:endParaRPr lang="ru-RU"/>
                    </a:p>
                  </a:txBody>
                  <a:tcPr/>
                </a:tc>
                <a:tc>
                  <a:txBody>
                    <a:bodyPr/>
                    <a:lstStyle/>
                    <a:p>
                      <a:endParaRPr lang="ru-RU" dirty="0"/>
                    </a:p>
                  </a:txBody>
                  <a:tcPr/>
                </a:tc>
              </a:tr>
            </a:tbl>
          </a:graphicData>
        </a:graphic>
      </p:graphicFrame>
      <p:sp>
        <p:nvSpPr>
          <p:cNvPr id="11" name="Заголовок 1"/>
          <p:cNvSpPr txBox="1">
            <a:spLocks/>
          </p:cNvSpPr>
          <p:nvPr/>
        </p:nvSpPr>
        <p:spPr>
          <a:xfrm>
            <a:off x="310068" y="2996952"/>
            <a:ext cx="8534400" cy="758952"/>
          </a:xfrm>
          <a:prstGeom prst="rect">
            <a:avLst/>
          </a:prstGeom>
        </p:spPr>
        <p:txBody>
          <a:bodyPr vert="horz" anchor="b">
            <a:normAutofit fontScale="67500" lnSpcReduction="20000"/>
          </a:bodyPr>
          <a:lstStyle>
            <a:lvl1pPr algn="ctr" rtl="0" eaLnBrk="1" latinLnBrk="0" hangingPunct="1">
              <a:spcBef>
                <a:spcPct val="0"/>
              </a:spcBef>
              <a:buNone/>
              <a:defRPr kumimoji="0" sz="3300" kern="1200">
                <a:solidFill>
                  <a:schemeClr val="accent3">
                    <a:shade val="75000"/>
                  </a:schemeClr>
                </a:solidFill>
                <a:latin typeface="+mj-lt"/>
                <a:ea typeface="+mj-ea"/>
                <a:cs typeface="+mj-cs"/>
              </a:defRPr>
            </a:lvl1pPr>
          </a:lstStyle>
          <a:p>
            <a:r>
              <a:rPr lang="ru-RU" u="sng" dirty="0" smtClean="0">
                <a:solidFill>
                  <a:srgbClr val="FF0000"/>
                </a:solidFill>
                <a:effectLst>
                  <a:outerShdw blurRad="38100" dist="38100" dir="2700000" algn="tl">
                    <a:srgbClr val="000000">
                      <a:alpha val="43137"/>
                    </a:srgbClr>
                  </a:outerShdw>
                </a:effectLst>
              </a:rPr>
              <a:t>По стр. 61-62 заполните таблицу «Причины Гражданской войны». Используйте дополнительную информаци</a:t>
            </a:r>
            <a:r>
              <a:rPr lang="ru-RU" u="sng" dirty="0">
                <a:solidFill>
                  <a:srgbClr val="FF0000"/>
                </a:solidFill>
                <a:effectLst>
                  <a:outerShdw blurRad="38100" dist="38100" dir="2700000" algn="tl">
                    <a:srgbClr val="000000">
                      <a:alpha val="43137"/>
                    </a:srgbClr>
                  </a:outerShdw>
                </a:effectLst>
              </a:rPr>
              <a:t>ю</a:t>
            </a:r>
          </a:p>
        </p:txBody>
      </p:sp>
      <p:sp>
        <p:nvSpPr>
          <p:cNvPr id="12" name="Стрелка вниз 11"/>
          <p:cNvSpPr/>
          <p:nvPr/>
        </p:nvSpPr>
        <p:spPr>
          <a:xfrm>
            <a:off x="8172400" y="3501008"/>
            <a:ext cx="240020"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Белое </a:t>
            </a:r>
            <a:r>
              <a:rPr lang="ru-RU" dirty="0" smtClean="0"/>
              <a:t>движение</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301610"/>
            <a:ext cx="2304256" cy="3317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1396514"/>
            <a:ext cx="2468044" cy="3206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1237711"/>
            <a:ext cx="2189163" cy="324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3284984"/>
            <a:ext cx="2573337" cy="314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92615" y="3356992"/>
            <a:ext cx="2220213" cy="3043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674304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Цели белого движения?</a:t>
            </a:r>
            <a:endParaRPr lang="ru-RU" dirty="0"/>
          </a:p>
        </p:txBody>
      </p:sp>
      <p:sp>
        <p:nvSpPr>
          <p:cNvPr id="3" name="Содержимое 2"/>
          <p:cNvSpPr>
            <a:spLocks noGrp="1"/>
          </p:cNvSpPr>
          <p:nvPr>
            <p:ph sz="quarter" idx="1"/>
          </p:nvPr>
        </p:nvSpPr>
        <p:spPr/>
        <p:txBody>
          <a:bodyPr>
            <a:normAutofit fontScale="77500" lnSpcReduction="20000"/>
          </a:bodyPr>
          <a:lstStyle/>
          <a:p>
            <a:pPr>
              <a:buNone/>
            </a:pPr>
            <a:r>
              <a:rPr lang="ru-RU" b="1" u="sng" dirty="0" smtClean="0"/>
              <a:t>Декларация Северо-Западного правительства к населению.         </a:t>
            </a:r>
            <a:endParaRPr lang="ru-RU" dirty="0" smtClean="0"/>
          </a:p>
          <a:p>
            <a:pPr>
              <a:buNone/>
            </a:pPr>
            <a:r>
              <a:rPr lang="ru-RU" dirty="0" smtClean="0"/>
              <a:t>Призванное к жизни необходимостью решительного и немедленного освобождения русской земли от большевистского ига… Правительство северо-западной области России объявляет русским гражданам начала, которые оно полагает в основу своей предстоящей деятельности:</a:t>
            </a:r>
          </a:p>
          <a:p>
            <a:pPr>
              <a:buNone/>
            </a:pPr>
            <a:r>
              <a:rPr lang="ru-RU" dirty="0" smtClean="0"/>
              <a:t>1. Решительная борьба с большевизмом</a:t>
            </a:r>
          </a:p>
          <a:p>
            <a:pPr>
              <a:buNone/>
            </a:pPr>
            <a:r>
              <a:rPr lang="ru-RU" dirty="0" smtClean="0"/>
              <a:t>2. Все граждане равны в правах и обязанностях перед законом.</a:t>
            </a:r>
          </a:p>
          <a:p>
            <a:pPr>
              <a:buNone/>
            </a:pPr>
            <a:r>
              <a:rPr lang="ru-RU" dirty="0"/>
              <a:t>3. Всероссийская власть должна быть создана на основе </a:t>
            </a:r>
            <a:r>
              <a:rPr lang="ru-RU" dirty="0" smtClean="0"/>
              <a:t>народовластия.</a:t>
            </a:r>
          </a:p>
          <a:p>
            <a:pPr>
              <a:buNone/>
            </a:pPr>
            <a:r>
              <a:rPr lang="ru-RU" dirty="0" smtClean="0"/>
              <a:t>Для </a:t>
            </a:r>
            <a:r>
              <a:rPr lang="ru-RU" dirty="0"/>
              <a:t>сего немедленно должно быть </a:t>
            </a:r>
            <a:r>
              <a:rPr lang="ru-RU" dirty="0" err="1"/>
              <a:t>приступлено</a:t>
            </a:r>
            <a:r>
              <a:rPr lang="ru-RU" dirty="0"/>
              <a:t> к созыву нового Учредительного Собрания на началах всеобщего, прямого, равного и тайного избирательного права</a:t>
            </a:r>
            <a:r>
              <a:rPr lang="ru-RU" dirty="0" smtClean="0"/>
              <a:t>.</a:t>
            </a:r>
            <a:endParaRPr lang="ru-RU" dirty="0"/>
          </a:p>
        </p:txBody>
      </p:sp>
      <p:sp>
        <p:nvSpPr>
          <p:cNvPr id="4" name="Прямоугольник 3"/>
          <p:cNvSpPr/>
          <p:nvPr/>
        </p:nvSpPr>
        <p:spPr>
          <a:xfrm>
            <a:off x="165161" y="6340457"/>
            <a:ext cx="8712968" cy="307777"/>
          </a:xfrm>
          <a:prstGeom prst="rect">
            <a:avLst/>
          </a:prstGeom>
        </p:spPr>
        <p:txBody>
          <a:bodyPr wrap="square">
            <a:spAutoFit/>
          </a:bodyPr>
          <a:lstStyle/>
          <a:p>
            <a:r>
              <a:rPr lang="ru-RU" sz="1400" b="1" u="sng" dirty="0" smtClean="0">
                <a:solidFill>
                  <a:prstClr val="black"/>
                </a:solidFill>
              </a:rPr>
              <a:t>Работа с документом «Декларация </a:t>
            </a:r>
            <a:r>
              <a:rPr lang="ru-RU" sz="1400" b="1" u="sng" dirty="0">
                <a:solidFill>
                  <a:prstClr val="black"/>
                </a:solidFill>
              </a:rPr>
              <a:t>Северо-Западного правительства к </a:t>
            </a:r>
            <a:r>
              <a:rPr lang="ru-RU" sz="1400" b="1" u="sng" dirty="0" smtClean="0">
                <a:solidFill>
                  <a:prstClr val="black"/>
                </a:solidFill>
              </a:rPr>
              <a:t>населению»</a:t>
            </a:r>
            <a:endParaRPr lang="ru-RU"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Цели белого движения?</a:t>
            </a:r>
            <a:endParaRPr lang="ru-RU" dirty="0"/>
          </a:p>
        </p:txBody>
      </p:sp>
      <p:sp>
        <p:nvSpPr>
          <p:cNvPr id="3" name="Содержимое 2"/>
          <p:cNvSpPr>
            <a:spLocks noGrp="1"/>
          </p:cNvSpPr>
          <p:nvPr>
            <p:ph sz="quarter" idx="1"/>
          </p:nvPr>
        </p:nvSpPr>
        <p:spPr>
          <a:xfrm>
            <a:off x="163175" y="1527048"/>
            <a:ext cx="8800497" cy="4782272"/>
          </a:xfrm>
        </p:spPr>
        <p:txBody>
          <a:bodyPr>
            <a:normAutofit fontScale="85000" lnSpcReduction="20000"/>
          </a:bodyPr>
          <a:lstStyle/>
          <a:p>
            <a:pPr>
              <a:buNone/>
            </a:pPr>
            <a:r>
              <a:rPr lang="ru-RU" dirty="0" smtClean="0"/>
              <a:t>4. Территориально отдельные народности, входящие в состав единой новой России, свободно выбирают форму правления для себя – автономную или федеративную.</a:t>
            </a:r>
          </a:p>
          <a:p>
            <a:pPr>
              <a:buNone/>
            </a:pPr>
            <a:r>
              <a:rPr lang="ru-RU" dirty="0"/>
              <a:t>5. Земельный вопрос будет решен согласно с волей народа в Учредительном Собрании. Впредь до решения последнего, земля остается за земледельческим населением и сделки и купли-продажи на внегородские земли воспрещается за исключением особо важных случаев и с особого в этих случаях разрешения Правительства</a:t>
            </a:r>
            <a:r>
              <a:rPr lang="ru-RU" dirty="0" smtClean="0"/>
              <a:t>...</a:t>
            </a:r>
            <a:endParaRPr lang="ru-RU" dirty="0"/>
          </a:p>
          <a:p>
            <a:pPr>
              <a:buNone/>
            </a:pPr>
            <a:r>
              <a:rPr lang="ru-RU" dirty="0"/>
              <a:t>10. Рабочий вопрос разрешается на началах восьмичасового рабочего дня, государственного контроля над производством и всемерной охраны труда.</a:t>
            </a:r>
          </a:p>
          <a:p>
            <a:pPr>
              <a:buNone/>
            </a:pPr>
            <a:r>
              <a:rPr lang="ru-RU" dirty="0"/>
              <a:t>11.Восстановление русской армии, дисциплины, война до победного конца…(«Заря России», № 19, 21 (8) августа 1919 г</a:t>
            </a:r>
            <a:r>
              <a:rPr lang="ru-RU" dirty="0" smtClean="0"/>
              <a:t>.).</a:t>
            </a:r>
            <a:endParaRPr lang="ru-RU" dirty="0"/>
          </a:p>
        </p:txBody>
      </p:sp>
      <p:sp>
        <p:nvSpPr>
          <p:cNvPr id="4" name="Прямоугольник 3"/>
          <p:cNvSpPr/>
          <p:nvPr/>
        </p:nvSpPr>
        <p:spPr>
          <a:xfrm>
            <a:off x="163176" y="6401073"/>
            <a:ext cx="8800497" cy="307777"/>
          </a:xfrm>
          <a:prstGeom prst="rect">
            <a:avLst/>
          </a:prstGeom>
        </p:spPr>
        <p:txBody>
          <a:bodyPr wrap="square">
            <a:spAutoFit/>
          </a:bodyPr>
          <a:lstStyle/>
          <a:p>
            <a:r>
              <a:rPr lang="ru-RU" sz="1400" b="1" u="sng" dirty="0" smtClean="0">
                <a:solidFill>
                  <a:prstClr val="black"/>
                </a:solidFill>
              </a:rPr>
              <a:t>Работа с документом «Декларация </a:t>
            </a:r>
            <a:r>
              <a:rPr lang="ru-RU" sz="1400" b="1" u="sng" dirty="0">
                <a:solidFill>
                  <a:prstClr val="black"/>
                </a:solidFill>
              </a:rPr>
              <a:t>Северо-Западного правительства к </a:t>
            </a:r>
            <a:r>
              <a:rPr lang="ru-RU" sz="1400" b="1" u="sng" dirty="0" smtClean="0">
                <a:solidFill>
                  <a:prstClr val="black"/>
                </a:solidFill>
              </a:rPr>
              <a:t>населению»</a:t>
            </a:r>
            <a:endParaRPr lang="ru-RU" sz="14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96</TotalTime>
  <Words>735</Words>
  <Application>Microsoft Office PowerPoint</Application>
  <PresentationFormat>Экран (4:3)</PresentationFormat>
  <Paragraphs>93</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Официальная</vt:lpstr>
      <vt:lpstr>«Гражданская война на территории России» </vt:lpstr>
      <vt:lpstr>Гражданская война 1 урок</vt:lpstr>
      <vt:lpstr>Гражданская война это?</vt:lpstr>
      <vt:lpstr>Современная периодизация</vt:lpstr>
      <vt:lpstr>Из книги А.И. Деникина « Очерки русской смуты»</vt:lpstr>
      <vt:lpstr>Политические? Экономические? Социальные?</vt:lpstr>
      <vt:lpstr>Белое движение</vt:lpstr>
      <vt:lpstr>Цели белого движения?</vt:lpstr>
      <vt:lpstr>Цели белого движения?</vt:lpstr>
      <vt:lpstr>Работа с контурной картой. Учебник стр. 68-69</vt:lpstr>
      <vt:lpstr>I период войны Работа с контурной картой. Учебник стр. 68-69</vt:lpstr>
      <vt:lpstr>I период войны Работа с контурной картой. Учебник стр. 68-69</vt:lpstr>
      <vt:lpstr>Кто?</vt:lpstr>
      <vt:lpstr>I период войны Работа с контурной картой. Учебник стр. 68-69</vt:lpstr>
      <vt:lpstr>Кто?</vt:lpstr>
      <vt:lpstr>Красные. Политика Военного коммунизма</vt:lpstr>
      <vt:lpstr>Практика</vt:lpstr>
      <vt:lpstr>Практика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Гражданская война</dc:title>
  <dc:creator>Vekus</dc:creator>
  <cp:lastModifiedBy>Vekus</cp:lastModifiedBy>
  <cp:revision>18</cp:revision>
  <dcterms:created xsi:type="dcterms:W3CDTF">2016-12-07T19:52:02Z</dcterms:created>
  <dcterms:modified xsi:type="dcterms:W3CDTF">2024-01-08T14:45:25Z</dcterms:modified>
</cp:coreProperties>
</file>