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3" autoAdjust="0"/>
    <p:restoredTop sz="94660"/>
  </p:normalViewPr>
  <p:slideViewPr>
    <p:cSldViewPr>
      <p:cViewPr>
        <p:scale>
          <a:sx n="40" d="100"/>
          <a:sy n="40" d="100"/>
        </p:scale>
        <p:origin x="-2250" y="-6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245D5-A5D5-43EA-B290-0F80BD48E9C8}" type="datetimeFigureOut">
              <a:rPr lang="ru-RU" smtClean="0"/>
              <a:pPr/>
              <a:t>22.01.2022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342E-5891-492D-AE7C-27FD747870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245D5-A5D5-43EA-B290-0F80BD48E9C8}" type="datetimeFigureOut">
              <a:rPr lang="ru-RU" smtClean="0"/>
              <a:pPr/>
              <a:t>22.01.2022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342E-5891-492D-AE7C-27FD747870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245D5-A5D5-43EA-B290-0F80BD48E9C8}" type="datetimeFigureOut">
              <a:rPr lang="ru-RU" smtClean="0"/>
              <a:pPr/>
              <a:t>22.01.2022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342E-5891-492D-AE7C-27FD747870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245D5-A5D5-43EA-B290-0F80BD48E9C8}" type="datetimeFigureOut">
              <a:rPr lang="ru-RU" smtClean="0"/>
              <a:pPr/>
              <a:t>22.01.2022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342E-5891-492D-AE7C-27FD747870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245D5-A5D5-43EA-B290-0F80BD48E9C8}" type="datetimeFigureOut">
              <a:rPr lang="ru-RU" smtClean="0"/>
              <a:pPr/>
              <a:t>22.01.2022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342E-5891-492D-AE7C-27FD747870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245D5-A5D5-43EA-B290-0F80BD48E9C8}" type="datetimeFigureOut">
              <a:rPr lang="ru-RU" smtClean="0"/>
              <a:pPr/>
              <a:t>22.01.2022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342E-5891-492D-AE7C-27FD747870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245D5-A5D5-43EA-B290-0F80BD48E9C8}" type="datetimeFigureOut">
              <a:rPr lang="ru-RU" smtClean="0"/>
              <a:pPr/>
              <a:t>22.01.2022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342E-5891-492D-AE7C-27FD747870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245D5-A5D5-43EA-B290-0F80BD48E9C8}" type="datetimeFigureOut">
              <a:rPr lang="ru-RU" smtClean="0"/>
              <a:pPr/>
              <a:t>22.01.2022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342E-5891-492D-AE7C-27FD747870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245D5-A5D5-43EA-B290-0F80BD48E9C8}" type="datetimeFigureOut">
              <a:rPr lang="ru-RU" smtClean="0"/>
              <a:pPr/>
              <a:t>22.01.2022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342E-5891-492D-AE7C-27FD747870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245D5-A5D5-43EA-B290-0F80BD48E9C8}" type="datetimeFigureOut">
              <a:rPr lang="ru-RU" smtClean="0"/>
              <a:pPr/>
              <a:t>22.01.2022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342E-5891-492D-AE7C-27FD747870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245D5-A5D5-43EA-B290-0F80BD48E9C8}" type="datetimeFigureOut">
              <a:rPr lang="ru-RU" smtClean="0"/>
              <a:pPr/>
              <a:t>22.01.2022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342E-5891-492D-AE7C-27FD747870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245D5-A5D5-43EA-B290-0F80BD48E9C8}" type="datetimeFigureOut">
              <a:rPr lang="ru-RU" smtClean="0"/>
              <a:pPr/>
              <a:t>22.01.2022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4342E-5891-492D-AE7C-27FD7478705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7" Type="http://schemas.openxmlformats.org/officeDocument/2006/relationships/slide" Target="slide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5" Type="http://schemas.openxmlformats.org/officeDocument/2006/relationships/slide" Target="slide9.xml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8263"/>
            <a:ext cx="11383963" cy="692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Жанры детской литературы 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4149080"/>
            <a:ext cx="4856584" cy="1489720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dirty="0" smtClean="0"/>
              <a:t>Подготовила</a:t>
            </a:r>
          </a:p>
          <a:p>
            <a:pPr algn="r"/>
            <a:r>
              <a:rPr lang="ru-RU" dirty="0" smtClean="0"/>
              <a:t>Студентка 2НК группы</a:t>
            </a:r>
          </a:p>
          <a:p>
            <a:pPr algn="r"/>
            <a:r>
              <a:rPr lang="ru-RU" dirty="0" smtClean="0"/>
              <a:t>Кох Ангелина Сергеевна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383963" cy="692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 smtClean="0"/>
              <a:t>Басня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122912" cy="452596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Литературный </a:t>
            </a:r>
            <a:r>
              <a:rPr lang="ru-RU" dirty="0" smtClean="0"/>
              <a:t>жанр, героями которого являются животные, наделенные чертами характера, присущими людям. Манера повествования сюжета носит характер сатирический, где в аллегорической форме высмеиваются и прямо указываются пороки героев, их неправильное поведение, дурные черты характера, а также результат, к которому это может привести.</a:t>
            </a:r>
          </a:p>
          <a:p>
            <a:endParaRPr lang="ru-RU" dirty="0"/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539552" y="5805264"/>
            <a:ext cx="792088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1772816"/>
            <a:ext cx="3384376" cy="4446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383963" cy="692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Детская литература -- это литература, специально предназначенная для детей до 15-16 лет и осуществляющая языком художественных образов задачи воспитания и образования детей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383963" cy="692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</a:t>
            </a:r>
            <a:r>
              <a:rPr lang="ru-RU" dirty="0"/>
              <a:t>К</a:t>
            </a:r>
            <a:r>
              <a:rPr lang="ru-RU" dirty="0" smtClean="0"/>
              <a:t>руг </a:t>
            </a:r>
            <a:r>
              <a:rPr lang="ru-RU" dirty="0"/>
              <a:t>детского чтения».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</a:t>
            </a:r>
            <a:r>
              <a:rPr lang="ru-RU" dirty="0"/>
              <a:t>его структуре выделяются три группы произведений</a:t>
            </a:r>
          </a:p>
        </p:txBody>
      </p:sp>
      <p:sp>
        <p:nvSpPr>
          <p:cNvPr id="6" name="Пятно 2 5"/>
          <p:cNvSpPr/>
          <p:nvPr/>
        </p:nvSpPr>
        <p:spPr>
          <a:xfrm>
            <a:off x="0" y="1844824"/>
            <a:ext cx="4032448" cy="2520280"/>
          </a:xfrm>
          <a:prstGeom prst="irregularSeal2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Прямо </a:t>
            </a:r>
            <a:r>
              <a:rPr lang="ru-RU" dirty="0">
                <a:solidFill>
                  <a:schemeClr val="tx1"/>
                </a:solidFill>
              </a:rPr>
              <a:t>адресованные детям 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627784" y="3573016"/>
            <a:ext cx="3888432" cy="2836912"/>
          </a:xfrm>
          <a:prstGeom prst="irregularSeal2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47500" lnSpcReduction="20000"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</a:rPr>
              <a:t>Написаны </a:t>
            </a:r>
            <a:r>
              <a:rPr lang="ru-RU" dirty="0">
                <a:solidFill>
                  <a:schemeClr val="tx1"/>
                </a:solidFill>
              </a:rPr>
              <a:t>для взрослых читателей, но нашедшие отклик у детей</a:t>
            </a:r>
          </a:p>
        </p:txBody>
      </p:sp>
      <p:sp>
        <p:nvSpPr>
          <p:cNvPr id="8" name="Содержимое 6"/>
          <p:cNvSpPr txBox="1">
            <a:spLocks/>
          </p:cNvSpPr>
          <p:nvPr/>
        </p:nvSpPr>
        <p:spPr>
          <a:xfrm>
            <a:off x="5436096" y="1412776"/>
            <a:ext cx="3888432" cy="2836912"/>
          </a:xfrm>
          <a:prstGeom prst="irregularSeal2">
            <a:avLst/>
          </a:prstGeom>
          <a:solidFill>
            <a:srgbClr val="FFFF00"/>
          </a:solidFill>
          <a:ln w="25400" cap="flat" cmpd="sng" algn="ctr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3200" dirty="0" smtClean="0">
                <a:solidFill>
                  <a:schemeClr val="tx1"/>
                </a:solidFill>
              </a:rPr>
              <a:t>Произведения</a:t>
            </a:r>
            <a:r>
              <a:rPr lang="ru-RU" sz="3200" dirty="0">
                <a:solidFill>
                  <a:schemeClr val="tx1"/>
                </a:solidFill>
              </a:rPr>
              <a:t>, сочиненные самими детьми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 animBg="1"/>
      <p:bldP spid="7" grpId="0" build="allAtOnce" animBg="1"/>
      <p:bldP spid="8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383963" cy="692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 детской литературе различают, как правило, </a:t>
            </a:r>
            <a:r>
              <a:rPr lang="ru-RU" dirty="0" smtClean="0">
                <a:solidFill>
                  <a:srgbClr val="FF0000"/>
                </a:solidFill>
              </a:rPr>
              <a:t>художественную и научно-познавательную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383962" cy="692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Виды (жанры) детской литературы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вал 5">
            <a:hlinkClick r:id="rId3" action="ppaction://hlinksldjump"/>
          </p:cNvPr>
          <p:cNvSpPr/>
          <p:nvPr/>
        </p:nvSpPr>
        <p:spPr>
          <a:xfrm>
            <a:off x="251520" y="4509120"/>
            <a:ext cx="2736304" cy="172819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Стихотворение </a:t>
            </a:r>
            <a:endParaRPr lang="ru-RU" dirty="0"/>
          </a:p>
        </p:txBody>
      </p:sp>
      <p:sp>
        <p:nvSpPr>
          <p:cNvPr id="8" name="Овал 7">
            <a:hlinkClick r:id="rId4" action="ppaction://hlinksldjump"/>
          </p:cNvPr>
          <p:cNvSpPr/>
          <p:nvPr/>
        </p:nvSpPr>
        <p:spPr>
          <a:xfrm>
            <a:off x="1331640" y="2204864"/>
            <a:ext cx="2736304" cy="172819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Сказка </a:t>
            </a:r>
            <a:endParaRPr lang="ru-RU" dirty="0"/>
          </a:p>
        </p:txBody>
      </p:sp>
      <p:sp>
        <p:nvSpPr>
          <p:cNvPr id="9" name="Овал 8">
            <a:hlinkClick r:id="rId5" action="ppaction://hlinksldjump"/>
          </p:cNvPr>
          <p:cNvSpPr/>
          <p:nvPr/>
        </p:nvSpPr>
        <p:spPr>
          <a:xfrm>
            <a:off x="3419872" y="4005064"/>
            <a:ext cx="2736304" cy="172819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Повесть </a:t>
            </a:r>
            <a:endParaRPr lang="ru-RU" dirty="0"/>
          </a:p>
        </p:txBody>
      </p:sp>
      <p:sp>
        <p:nvSpPr>
          <p:cNvPr id="10" name="Овал 9">
            <a:hlinkClick r:id="rId6" action="ppaction://hlinksldjump"/>
          </p:cNvPr>
          <p:cNvSpPr/>
          <p:nvPr/>
        </p:nvSpPr>
        <p:spPr>
          <a:xfrm>
            <a:off x="6156176" y="3212976"/>
            <a:ext cx="2736304" cy="172819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Басня</a:t>
            </a:r>
            <a:endParaRPr lang="ru-RU" dirty="0"/>
          </a:p>
        </p:txBody>
      </p:sp>
      <p:sp>
        <p:nvSpPr>
          <p:cNvPr id="11" name="Овал 10">
            <a:hlinkClick r:id="rId7" action="ppaction://hlinksldjump"/>
          </p:cNvPr>
          <p:cNvSpPr/>
          <p:nvPr/>
        </p:nvSpPr>
        <p:spPr>
          <a:xfrm>
            <a:off x="4427984" y="1484784"/>
            <a:ext cx="2736304" cy="172819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Рассказ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383963" cy="692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Сказка 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40768"/>
            <a:ext cx="6444208" cy="452596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Сказка учит ребенка сопереживать, жалеть, быть отзывчивым, слушать и познавать, сравнивать и мыслить. Учит доброте и помощи.</a:t>
            </a:r>
          </a:p>
          <a:p>
            <a:r>
              <a:rPr lang="ru-RU" dirty="0" smtClean="0"/>
              <a:t>С помощью сказок ребенок учится самостоятельно анализировать поступки героев, разделяя их на положительные и отрицательные. Сказка - одно из доступных средств, для развития эмоции ребенка, взаимоотношения со всем окружающим миром. Мир сказок - это мир мечты и фантазии</a:t>
            </a:r>
            <a:endParaRPr lang="ru-RU" dirty="0"/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539552" y="5805264"/>
            <a:ext cx="792088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1340768"/>
            <a:ext cx="3100501" cy="443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383963" cy="692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Рассказ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28800"/>
            <a:ext cx="5004048" cy="4525963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Что такое рассказ</a:t>
            </a:r>
            <a:r>
              <a:rPr lang="ru-RU" dirty="0" smtClean="0"/>
              <a:t>?</a:t>
            </a:r>
          </a:p>
          <a:p>
            <a:r>
              <a:rPr lang="ru-RU" dirty="0" smtClean="0"/>
              <a:t> Это малая литературная форма; повествовательное произведение небольшого объёма с малым количеством героев и кратковременностью изображаемых событий. Или по "Литературному энциклопедическому словарю" В.М. Кожевникова и П.А. Николаева: "Малая эпическая жанровая форма художественной литературы - небольшое по объему изображенных явлений жизни, а отсюда и по объему текста, прозаическое произведение</a:t>
            </a:r>
          </a:p>
          <a:p>
            <a:endParaRPr lang="ru-RU" dirty="0"/>
          </a:p>
        </p:txBody>
      </p:sp>
      <p:sp>
        <p:nvSpPr>
          <p:cNvPr id="6" name="Стрелка влево 5">
            <a:hlinkClick r:id="rId3" action="ppaction://hlinksldjump"/>
          </p:cNvPr>
          <p:cNvSpPr/>
          <p:nvPr/>
        </p:nvSpPr>
        <p:spPr>
          <a:xfrm>
            <a:off x="539552" y="5805264"/>
            <a:ext cx="792088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01964" y="1772816"/>
            <a:ext cx="4242036" cy="3933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383963" cy="692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 smtClean="0"/>
              <a:t>Стихотворение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402832" cy="4525963"/>
          </a:xfrm>
        </p:spPr>
        <p:txBody>
          <a:bodyPr/>
          <a:lstStyle/>
          <a:p>
            <a:r>
              <a:rPr lang="ru-RU" dirty="0" smtClean="0"/>
              <a:t>Небольшое по объему произведение, где есть созвучные строчки (рифмы) созданное по законам стихотворной речи.  </a:t>
            </a:r>
            <a:endParaRPr lang="ru-RU" dirty="0"/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539552" y="5805264"/>
            <a:ext cx="792088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1268760"/>
            <a:ext cx="3732290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1383963" cy="692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 smtClean="0"/>
              <a:t>Повесть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338936" cy="4525963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П</a:t>
            </a:r>
            <a:r>
              <a:rPr lang="ru-RU" dirty="0" smtClean="0"/>
              <a:t>розаический </a:t>
            </a:r>
            <a:r>
              <a:rPr lang="ru-RU" dirty="0" smtClean="0"/>
              <a:t>жанр, занимающий по объёму текста промежуточное место между романом и рассказом, тяготеющий к хроникальному сюжету, воспроизводящему естественное течение жизни. В зарубежном литературоведении специфически с русским понятием «</a:t>
            </a:r>
            <a:r>
              <a:rPr lang="ru-RU" b="1" dirty="0" smtClean="0"/>
              <a:t>повесть</a:t>
            </a:r>
            <a:r>
              <a:rPr lang="ru-RU" dirty="0" smtClean="0"/>
              <a:t>» </a:t>
            </a:r>
            <a:r>
              <a:rPr lang="ru-RU" dirty="0" err="1" smtClean="0"/>
              <a:t>коррелирует</a:t>
            </a:r>
            <a:r>
              <a:rPr lang="ru-RU" dirty="0" smtClean="0"/>
              <a:t> «короткий роман» (англ. </a:t>
            </a:r>
            <a:r>
              <a:rPr lang="ru-RU" dirty="0" err="1" smtClean="0"/>
              <a:t>short</a:t>
            </a:r>
            <a:r>
              <a:rPr lang="ru-RU" dirty="0" smtClean="0"/>
              <a:t> </a:t>
            </a:r>
            <a:r>
              <a:rPr lang="ru-RU" dirty="0" err="1" smtClean="0"/>
              <a:t>novel</a:t>
            </a:r>
            <a:r>
              <a:rPr lang="ru-RU" dirty="0" smtClean="0"/>
              <a:t>) и </a:t>
            </a:r>
            <a:r>
              <a:rPr lang="ru-RU" dirty="0" err="1" smtClean="0"/>
              <a:t>novella</a:t>
            </a:r>
            <a:r>
              <a:rPr lang="ru-RU" dirty="0" smtClean="0"/>
              <a:t> (которую не следует путать с омонимом «новелла» русской традиции, означающим «короткий рассказ»).</a:t>
            </a:r>
          </a:p>
          <a:p>
            <a:endParaRPr lang="ru-RU" dirty="0"/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539552" y="5805264"/>
            <a:ext cx="792088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1268760"/>
            <a:ext cx="3059385" cy="488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4058</TotalTime>
  <Words>285</Words>
  <Application>Microsoft Office PowerPoint</Application>
  <PresentationFormat>Экран (4:3)</PresentationFormat>
  <Paragraphs>28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Жанры детской литературы </vt:lpstr>
      <vt:lpstr>Слайд 2</vt:lpstr>
      <vt:lpstr>«Круг детского чтения».  В его структуре выделяются три группы произведений</vt:lpstr>
      <vt:lpstr>Слайд 4</vt:lpstr>
      <vt:lpstr>Виды (жанры) детской литературы</vt:lpstr>
      <vt:lpstr>Сказка </vt:lpstr>
      <vt:lpstr>Рассказ </vt:lpstr>
      <vt:lpstr>Стихотворение</vt:lpstr>
      <vt:lpstr>Повесть</vt:lpstr>
      <vt:lpstr>Басня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Жанры детской литературы </dc:title>
  <dc:creator>Lena</dc:creator>
  <cp:lastModifiedBy>Lena</cp:lastModifiedBy>
  <cp:revision>5</cp:revision>
  <dcterms:created xsi:type="dcterms:W3CDTF">2022-01-21T17:50:18Z</dcterms:created>
  <dcterms:modified xsi:type="dcterms:W3CDTF">2022-01-24T13:28:38Z</dcterms:modified>
</cp:coreProperties>
</file>