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59" r:id="rId5"/>
    <p:sldId id="260" r:id="rId6"/>
    <p:sldId id="261" r:id="rId7"/>
    <p:sldId id="278" r:id="rId8"/>
    <p:sldId id="279" r:id="rId9"/>
    <p:sldId id="262" r:id="rId10"/>
    <p:sldId id="280" r:id="rId11"/>
    <p:sldId id="281" r:id="rId12"/>
    <p:sldId id="282" r:id="rId13"/>
    <p:sldId id="283" r:id="rId14"/>
    <p:sldId id="284" r:id="rId15"/>
    <p:sldId id="285" r:id="rId16"/>
    <p:sldId id="287" r:id="rId17"/>
    <p:sldId id="288" r:id="rId18"/>
    <p:sldId id="289" r:id="rId19"/>
    <p:sldId id="290" r:id="rId20"/>
    <p:sldId id="291" r:id="rId21"/>
    <p:sldId id="292" r:id="rId22"/>
    <p:sldId id="293" r:id="rId23"/>
    <p:sldId id="294" r:id="rId24"/>
    <p:sldId id="295" r:id="rId25"/>
    <p:sldId id="296" r:id="rId26"/>
    <p:sldId id="297" r:id="rId2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B7E9"/>
    <a:srgbClr val="919281"/>
    <a:srgbClr val="E4B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DCFA04-44C8-460E-833E-D011B5E88634}" type="datetimeFigureOut">
              <a:rPr lang="ru-RU" smtClean="0"/>
              <a:t>12.12.2023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564303-249B-47AA-9F3E-210B1FBB9411}" type="slidenum">
              <a:rPr lang="ru-RU" smtClean="0"/>
              <a:t>‹#›</a:t>
            </a:fld>
            <a:endParaRPr lang="ru-RU"/>
          </a:p>
        </p:txBody>
      </p:sp>
    </p:spTree>
    <p:extLst>
      <p:ext uri="{BB962C8B-B14F-4D97-AF65-F5344CB8AC3E}">
        <p14:creationId xmlns:p14="http://schemas.microsoft.com/office/powerpoint/2010/main" val="2471198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20564303-249B-47AA-9F3E-210B1FBB9411}" type="slidenum">
              <a:rPr lang="ru-RU" smtClean="0"/>
              <a:t>17</a:t>
            </a:fld>
            <a:endParaRPr lang="ru-RU"/>
          </a:p>
        </p:txBody>
      </p:sp>
    </p:spTree>
    <p:extLst>
      <p:ext uri="{BB962C8B-B14F-4D97-AF65-F5344CB8AC3E}">
        <p14:creationId xmlns:p14="http://schemas.microsoft.com/office/powerpoint/2010/main" val="38343868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5EB7791-9F92-FEF3-8572-EFC2C9BA6090}"/>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1D680638-31CB-1619-2E0F-6B045498ECA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E94711E-553B-F209-AAF4-BD92E67231F9}"/>
              </a:ext>
            </a:extLst>
          </p:cNvPr>
          <p:cNvSpPr>
            <a:spLocks noGrp="1"/>
          </p:cNvSpPr>
          <p:nvPr>
            <p:ph type="dt" sz="half" idx="10"/>
          </p:nvPr>
        </p:nvSpPr>
        <p:spPr/>
        <p:txBody>
          <a:bodyPr/>
          <a:lstStyle/>
          <a:p>
            <a:fld id="{30B842E5-C358-498B-974C-99162C50692D}" type="datetimeFigureOut">
              <a:rPr lang="ru-RU" smtClean="0"/>
              <a:t>12.12.2023</a:t>
            </a:fld>
            <a:endParaRPr lang="ru-RU"/>
          </a:p>
        </p:txBody>
      </p:sp>
      <p:sp>
        <p:nvSpPr>
          <p:cNvPr id="5" name="Нижний колонтитул 4">
            <a:extLst>
              <a:ext uri="{FF2B5EF4-FFF2-40B4-BE49-F238E27FC236}">
                <a16:creationId xmlns:a16="http://schemas.microsoft.com/office/drawing/2014/main" id="{D3103F80-B4D4-482A-6871-DE2A91FB863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316AF0A-74E3-3B07-1967-AF3CD342B687}"/>
              </a:ext>
            </a:extLst>
          </p:cNvPr>
          <p:cNvSpPr>
            <a:spLocks noGrp="1"/>
          </p:cNvSpPr>
          <p:nvPr>
            <p:ph type="sldNum" sz="quarter" idx="12"/>
          </p:nvPr>
        </p:nvSpPr>
        <p:spPr/>
        <p:txBody>
          <a:bodyPr/>
          <a:lstStyle/>
          <a:p>
            <a:fld id="{5060F0E1-5B86-4F24-B59B-9153DDDABE8E}" type="slidenum">
              <a:rPr lang="ru-RU" smtClean="0"/>
              <a:t>‹#›</a:t>
            </a:fld>
            <a:endParaRPr lang="ru-RU"/>
          </a:p>
        </p:txBody>
      </p:sp>
    </p:spTree>
    <p:extLst>
      <p:ext uri="{BB962C8B-B14F-4D97-AF65-F5344CB8AC3E}">
        <p14:creationId xmlns:p14="http://schemas.microsoft.com/office/powerpoint/2010/main" val="33722757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2837EC3-AB27-D2DD-C263-DDBFDDD01D49}"/>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56DEDE60-95D3-A86D-5DB8-4B213DB12BA9}"/>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91A04C6-541A-607B-E5E1-700E88AF2385}"/>
              </a:ext>
            </a:extLst>
          </p:cNvPr>
          <p:cNvSpPr>
            <a:spLocks noGrp="1"/>
          </p:cNvSpPr>
          <p:nvPr>
            <p:ph type="dt" sz="half" idx="10"/>
          </p:nvPr>
        </p:nvSpPr>
        <p:spPr/>
        <p:txBody>
          <a:bodyPr/>
          <a:lstStyle/>
          <a:p>
            <a:fld id="{30B842E5-C358-498B-974C-99162C50692D}" type="datetimeFigureOut">
              <a:rPr lang="ru-RU" smtClean="0"/>
              <a:t>12.12.2023</a:t>
            </a:fld>
            <a:endParaRPr lang="ru-RU"/>
          </a:p>
        </p:txBody>
      </p:sp>
      <p:sp>
        <p:nvSpPr>
          <p:cNvPr id="5" name="Нижний колонтитул 4">
            <a:extLst>
              <a:ext uri="{FF2B5EF4-FFF2-40B4-BE49-F238E27FC236}">
                <a16:creationId xmlns:a16="http://schemas.microsoft.com/office/drawing/2014/main" id="{5FB3A191-4A2D-F769-944E-02B9F0FD0FAA}"/>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79150C6-1939-B3A9-8C8A-C3B32EBA8320}"/>
              </a:ext>
            </a:extLst>
          </p:cNvPr>
          <p:cNvSpPr>
            <a:spLocks noGrp="1"/>
          </p:cNvSpPr>
          <p:nvPr>
            <p:ph type="sldNum" sz="quarter" idx="12"/>
          </p:nvPr>
        </p:nvSpPr>
        <p:spPr/>
        <p:txBody>
          <a:bodyPr/>
          <a:lstStyle/>
          <a:p>
            <a:fld id="{5060F0E1-5B86-4F24-B59B-9153DDDABE8E}" type="slidenum">
              <a:rPr lang="ru-RU" smtClean="0"/>
              <a:t>‹#›</a:t>
            </a:fld>
            <a:endParaRPr lang="ru-RU"/>
          </a:p>
        </p:txBody>
      </p:sp>
    </p:spTree>
    <p:extLst>
      <p:ext uri="{BB962C8B-B14F-4D97-AF65-F5344CB8AC3E}">
        <p14:creationId xmlns:p14="http://schemas.microsoft.com/office/powerpoint/2010/main" val="2970419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713B7B98-219B-6C5C-1411-560EFF2754E6}"/>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EB54D35E-B6B0-A250-B8F9-5E4C89CB5D66}"/>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2595240-C2C7-15CD-EC60-79A62860CD1B}"/>
              </a:ext>
            </a:extLst>
          </p:cNvPr>
          <p:cNvSpPr>
            <a:spLocks noGrp="1"/>
          </p:cNvSpPr>
          <p:nvPr>
            <p:ph type="dt" sz="half" idx="10"/>
          </p:nvPr>
        </p:nvSpPr>
        <p:spPr/>
        <p:txBody>
          <a:bodyPr/>
          <a:lstStyle/>
          <a:p>
            <a:fld id="{30B842E5-C358-498B-974C-99162C50692D}" type="datetimeFigureOut">
              <a:rPr lang="ru-RU" smtClean="0"/>
              <a:t>12.12.2023</a:t>
            </a:fld>
            <a:endParaRPr lang="ru-RU"/>
          </a:p>
        </p:txBody>
      </p:sp>
      <p:sp>
        <p:nvSpPr>
          <p:cNvPr id="5" name="Нижний колонтитул 4">
            <a:extLst>
              <a:ext uri="{FF2B5EF4-FFF2-40B4-BE49-F238E27FC236}">
                <a16:creationId xmlns:a16="http://schemas.microsoft.com/office/drawing/2014/main" id="{17FB2E4C-06E9-64FE-321D-6CB1C5C9306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68DCBB9-06D1-0EA8-DD85-A282E8D4DEAD}"/>
              </a:ext>
            </a:extLst>
          </p:cNvPr>
          <p:cNvSpPr>
            <a:spLocks noGrp="1"/>
          </p:cNvSpPr>
          <p:nvPr>
            <p:ph type="sldNum" sz="quarter" idx="12"/>
          </p:nvPr>
        </p:nvSpPr>
        <p:spPr/>
        <p:txBody>
          <a:bodyPr/>
          <a:lstStyle/>
          <a:p>
            <a:fld id="{5060F0E1-5B86-4F24-B59B-9153DDDABE8E}" type="slidenum">
              <a:rPr lang="ru-RU" smtClean="0"/>
              <a:t>‹#›</a:t>
            </a:fld>
            <a:endParaRPr lang="ru-RU"/>
          </a:p>
        </p:txBody>
      </p:sp>
    </p:spTree>
    <p:extLst>
      <p:ext uri="{BB962C8B-B14F-4D97-AF65-F5344CB8AC3E}">
        <p14:creationId xmlns:p14="http://schemas.microsoft.com/office/powerpoint/2010/main" val="3902543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5591BB6-6CF9-80EF-B13B-00CBBE4AAD9F}"/>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9A95E50F-0A2F-C68D-6974-130A72736137}"/>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97184E2-74E6-27FE-0F54-71E72AEA9186}"/>
              </a:ext>
            </a:extLst>
          </p:cNvPr>
          <p:cNvSpPr>
            <a:spLocks noGrp="1"/>
          </p:cNvSpPr>
          <p:nvPr>
            <p:ph type="dt" sz="half" idx="10"/>
          </p:nvPr>
        </p:nvSpPr>
        <p:spPr/>
        <p:txBody>
          <a:bodyPr/>
          <a:lstStyle/>
          <a:p>
            <a:fld id="{30B842E5-C358-498B-974C-99162C50692D}" type="datetimeFigureOut">
              <a:rPr lang="ru-RU" smtClean="0"/>
              <a:t>12.12.2023</a:t>
            </a:fld>
            <a:endParaRPr lang="ru-RU"/>
          </a:p>
        </p:txBody>
      </p:sp>
      <p:sp>
        <p:nvSpPr>
          <p:cNvPr id="5" name="Нижний колонтитул 4">
            <a:extLst>
              <a:ext uri="{FF2B5EF4-FFF2-40B4-BE49-F238E27FC236}">
                <a16:creationId xmlns:a16="http://schemas.microsoft.com/office/drawing/2014/main" id="{AB9FB610-D441-D583-DD14-4D6AE9136E8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104B82E8-42FA-702C-BD5F-B0F50CFEE4CD}"/>
              </a:ext>
            </a:extLst>
          </p:cNvPr>
          <p:cNvSpPr>
            <a:spLocks noGrp="1"/>
          </p:cNvSpPr>
          <p:nvPr>
            <p:ph type="sldNum" sz="quarter" idx="12"/>
          </p:nvPr>
        </p:nvSpPr>
        <p:spPr/>
        <p:txBody>
          <a:bodyPr/>
          <a:lstStyle/>
          <a:p>
            <a:fld id="{5060F0E1-5B86-4F24-B59B-9153DDDABE8E}" type="slidenum">
              <a:rPr lang="ru-RU" smtClean="0"/>
              <a:t>‹#›</a:t>
            </a:fld>
            <a:endParaRPr lang="ru-RU"/>
          </a:p>
        </p:txBody>
      </p:sp>
    </p:spTree>
    <p:extLst>
      <p:ext uri="{BB962C8B-B14F-4D97-AF65-F5344CB8AC3E}">
        <p14:creationId xmlns:p14="http://schemas.microsoft.com/office/powerpoint/2010/main" val="3006526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C344AE2-1B69-BD20-36C5-CA4FC86E5898}"/>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329C2097-3C29-B418-235B-68F421BEDAD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4E842F38-0C09-2804-08A3-06813321F3FC}"/>
              </a:ext>
            </a:extLst>
          </p:cNvPr>
          <p:cNvSpPr>
            <a:spLocks noGrp="1"/>
          </p:cNvSpPr>
          <p:nvPr>
            <p:ph type="dt" sz="half" idx="10"/>
          </p:nvPr>
        </p:nvSpPr>
        <p:spPr/>
        <p:txBody>
          <a:bodyPr/>
          <a:lstStyle/>
          <a:p>
            <a:fld id="{30B842E5-C358-498B-974C-99162C50692D}" type="datetimeFigureOut">
              <a:rPr lang="ru-RU" smtClean="0"/>
              <a:t>12.12.2023</a:t>
            </a:fld>
            <a:endParaRPr lang="ru-RU"/>
          </a:p>
        </p:txBody>
      </p:sp>
      <p:sp>
        <p:nvSpPr>
          <p:cNvPr id="5" name="Нижний колонтитул 4">
            <a:extLst>
              <a:ext uri="{FF2B5EF4-FFF2-40B4-BE49-F238E27FC236}">
                <a16:creationId xmlns:a16="http://schemas.microsoft.com/office/drawing/2014/main" id="{42C13182-1CE8-A687-EA0A-1C1AD790B85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02B0559-99D4-0069-1F02-B645EF220827}"/>
              </a:ext>
            </a:extLst>
          </p:cNvPr>
          <p:cNvSpPr>
            <a:spLocks noGrp="1"/>
          </p:cNvSpPr>
          <p:nvPr>
            <p:ph type="sldNum" sz="quarter" idx="12"/>
          </p:nvPr>
        </p:nvSpPr>
        <p:spPr/>
        <p:txBody>
          <a:bodyPr/>
          <a:lstStyle/>
          <a:p>
            <a:fld id="{5060F0E1-5B86-4F24-B59B-9153DDDABE8E}" type="slidenum">
              <a:rPr lang="ru-RU" smtClean="0"/>
              <a:t>‹#›</a:t>
            </a:fld>
            <a:endParaRPr lang="ru-RU"/>
          </a:p>
        </p:txBody>
      </p:sp>
    </p:spTree>
    <p:extLst>
      <p:ext uri="{BB962C8B-B14F-4D97-AF65-F5344CB8AC3E}">
        <p14:creationId xmlns:p14="http://schemas.microsoft.com/office/powerpoint/2010/main" val="1784998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2746103-5AE7-0D2E-B14E-B7F0422B56C7}"/>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7087DC95-2D82-EC45-5F0D-95D288840A3F}"/>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DD6124F6-C4FD-8467-F0E0-C7B05E86BE6D}"/>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E7FEB46D-D9A1-C12D-32FE-2CE784C79533}"/>
              </a:ext>
            </a:extLst>
          </p:cNvPr>
          <p:cNvSpPr>
            <a:spLocks noGrp="1"/>
          </p:cNvSpPr>
          <p:nvPr>
            <p:ph type="dt" sz="half" idx="10"/>
          </p:nvPr>
        </p:nvSpPr>
        <p:spPr/>
        <p:txBody>
          <a:bodyPr/>
          <a:lstStyle/>
          <a:p>
            <a:fld id="{30B842E5-C358-498B-974C-99162C50692D}" type="datetimeFigureOut">
              <a:rPr lang="ru-RU" smtClean="0"/>
              <a:t>12.12.2023</a:t>
            </a:fld>
            <a:endParaRPr lang="ru-RU"/>
          </a:p>
        </p:txBody>
      </p:sp>
      <p:sp>
        <p:nvSpPr>
          <p:cNvPr id="6" name="Нижний колонтитул 5">
            <a:extLst>
              <a:ext uri="{FF2B5EF4-FFF2-40B4-BE49-F238E27FC236}">
                <a16:creationId xmlns:a16="http://schemas.microsoft.com/office/drawing/2014/main" id="{D721824B-A5C1-537F-B915-B8AFC0549F7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49FC7ED0-22B8-5BF8-30D6-157106647687}"/>
              </a:ext>
            </a:extLst>
          </p:cNvPr>
          <p:cNvSpPr>
            <a:spLocks noGrp="1"/>
          </p:cNvSpPr>
          <p:nvPr>
            <p:ph type="sldNum" sz="quarter" idx="12"/>
          </p:nvPr>
        </p:nvSpPr>
        <p:spPr/>
        <p:txBody>
          <a:bodyPr/>
          <a:lstStyle/>
          <a:p>
            <a:fld id="{5060F0E1-5B86-4F24-B59B-9153DDDABE8E}" type="slidenum">
              <a:rPr lang="ru-RU" smtClean="0"/>
              <a:t>‹#›</a:t>
            </a:fld>
            <a:endParaRPr lang="ru-RU"/>
          </a:p>
        </p:txBody>
      </p:sp>
    </p:spTree>
    <p:extLst>
      <p:ext uri="{BB962C8B-B14F-4D97-AF65-F5344CB8AC3E}">
        <p14:creationId xmlns:p14="http://schemas.microsoft.com/office/powerpoint/2010/main" val="2426865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4D60989-084A-86C4-F58B-D534E115F9E0}"/>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F6B4A8FE-DC26-CAAD-20BA-EA68C6EF24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BAAF5C61-5F6C-7E7E-A3D7-1AC309274FA1}"/>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87D73308-7FBE-709E-AF61-1716E400C2A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C7F2032D-157B-FB1F-E92A-1C234248234B}"/>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97D7B0B0-E40E-E65F-050C-ED56B9A31FE6}"/>
              </a:ext>
            </a:extLst>
          </p:cNvPr>
          <p:cNvSpPr>
            <a:spLocks noGrp="1"/>
          </p:cNvSpPr>
          <p:nvPr>
            <p:ph type="dt" sz="half" idx="10"/>
          </p:nvPr>
        </p:nvSpPr>
        <p:spPr/>
        <p:txBody>
          <a:bodyPr/>
          <a:lstStyle/>
          <a:p>
            <a:fld id="{30B842E5-C358-498B-974C-99162C50692D}" type="datetimeFigureOut">
              <a:rPr lang="ru-RU" smtClean="0"/>
              <a:t>12.12.2023</a:t>
            </a:fld>
            <a:endParaRPr lang="ru-RU"/>
          </a:p>
        </p:txBody>
      </p:sp>
      <p:sp>
        <p:nvSpPr>
          <p:cNvPr id="8" name="Нижний колонтитул 7">
            <a:extLst>
              <a:ext uri="{FF2B5EF4-FFF2-40B4-BE49-F238E27FC236}">
                <a16:creationId xmlns:a16="http://schemas.microsoft.com/office/drawing/2014/main" id="{C9EB6599-51BC-9C35-8A93-89CAF3798373}"/>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A83212-F251-83BA-C8EB-AF607FC31CA1}"/>
              </a:ext>
            </a:extLst>
          </p:cNvPr>
          <p:cNvSpPr>
            <a:spLocks noGrp="1"/>
          </p:cNvSpPr>
          <p:nvPr>
            <p:ph type="sldNum" sz="quarter" idx="12"/>
          </p:nvPr>
        </p:nvSpPr>
        <p:spPr/>
        <p:txBody>
          <a:bodyPr/>
          <a:lstStyle/>
          <a:p>
            <a:fld id="{5060F0E1-5B86-4F24-B59B-9153DDDABE8E}" type="slidenum">
              <a:rPr lang="ru-RU" smtClean="0"/>
              <a:t>‹#›</a:t>
            </a:fld>
            <a:endParaRPr lang="ru-RU"/>
          </a:p>
        </p:txBody>
      </p:sp>
    </p:spTree>
    <p:extLst>
      <p:ext uri="{BB962C8B-B14F-4D97-AF65-F5344CB8AC3E}">
        <p14:creationId xmlns:p14="http://schemas.microsoft.com/office/powerpoint/2010/main" val="3933315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E5C0643-D5BA-75BC-7F69-F97D74A2297B}"/>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0485B068-9422-4597-6C7A-CCCB4A8EF8DA}"/>
              </a:ext>
            </a:extLst>
          </p:cNvPr>
          <p:cNvSpPr>
            <a:spLocks noGrp="1"/>
          </p:cNvSpPr>
          <p:nvPr>
            <p:ph type="dt" sz="half" idx="10"/>
          </p:nvPr>
        </p:nvSpPr>
        <p:spPr/>
        <p:txBody>
          <a:bodyPr/>
          <a:lstStyle/>
          <a:p>
            <a:fld id="{30B842E5-C358-498B-974C-99162C50692D}" type="datetimeFigureOut">
              <a:rPr lang="ru-RU" smtClean="0"/>
              <a:t>12.12.2023</a:t>
            </a:fld>
            <a:endParaRPr lang="ru-RU"/>
          </a:p>
        </p:txBody>
      </p:sp>
      <p:sp>
        <p:nvSpPr>
          <p:cNvPr id="4" name="Нижний колонтитул 3">
            <a:extLst>
              <a:ext uri="{FF2B5EF4-FFF2-40B4-BE49-F238E27FC236}">
                <a16:creationId xmlns:a16="http://schemas.microsoft.com/office/drawing/2014/main" id="{A2B6C01A-FDD9-D671-886C-1012B78307AB}"/>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CD6A2EE1-86C5-D7B1-CF2B-8ACC67D1B7FB}"/>
              </a:ext>
            </a:extLst>
          </p:cNvPr>
          <p:cNvSpPr>
            <a:spLocks noGrp="1"/>
          </p:cNvSpPr>
          <p:nvPr>
            <p:ph type="sldNum" sz="quarter" idx="12"/>
          </p:nvPr>
        </p:nvSpPr>
        <p:spPr/>
        <p:txBody>
          <a:bodyPr/>
          <a:lstStyle/>
          <a:p>
            <a:fld id="{5060F0E1-5B86-4F24-B59B-9153DDDABE8E}" type="slidenum">
              <a:rPr lang="ru-RU" smtClean="0"/>
              <a:t>‹#›</a:t>
            </a:fld>
            <a:endParaRPr lang="ru-RU"/>
          </a:p>
        </p:txBody>
      </p:sp>
    </p:spTree>
    <p:extLst>
      <p:ext uri="{BB962C8B-B14F-4D97-AF65-F5344CB8AC3E}">
        <p14:creationId xmlns:p14="http://schemas.microsoft.com/office/powerpoint/2010/main" val="3548103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BE7BC9F5-5206-2C38-26E6-38D95DF5AF9D}"/>
              </a:ext>
            </a:extLst>
          </p:cNvPr>
          <p:cNvSpPr>
            <a:spLocks noGrp="1"/>
          </p:cNvSpPr>
          <p:nvPr>
            <p:ph type="dt" sz="half" idx="10"/>
          </p:nvPr>
        </p:nvSpPr>
        <p:spPr/>
        <p:txBody>
          <a:bodyPr/>
          <a:lstStyle/>
          <a:p>
            <a:fld id="{30B842E5-C358-498B-974C-99162C50692D}" type="datetimeFigureOut">
              <a:rPr lang="ru-RU" smtClean="0"/>
              <a:t>12.12.2023</a:t>
            </a:fld>
            <a:endParaRPr lang="ru-RU"/>
          </a:p>
        </p:txBody>
      </p:sp>
      <p:sp>
        <p:nvSpPr>
          <p:cNvPr id="3" name="Нижний колонтитул 2">
            <a:extLst>
              <a:ext uri="{FF2B5EF4-FFF2-40B4-BE49-F238E27FC236}">
                <a16:creationId xmlns:a16="http://schemas.microsoft.com/office/drawing/2014/main" id="{8E46F868-F46B-56F1-32AB-7D7568BA4332}"/>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F39DCE7D-CE1D-C3A3-B9BC-3BC41CD5A8CF}"/>
              </a:ext>
            </a:extLst>
          </p:cNvPr>
          <p:cNvSpPr>
            <a:spLocks noGrp="1"/>
          </p:cNvSpPr>
          <p:nvPr>
            <p:ph type="sldNum" sz="quarter" idx="12"/>
          </p:nvPr>
        </p:nvSpPr>
        <p:spPr/>
        <p:txBody>
          <a:bodyPr/>
          <a:lstStyle/>
          <a:p>
            <a:fld id="{5060F0E1-5B86-4F24-B59B-9153DDDABE8E}" type="slidenum">
              <a:rPr lang="ru-RU" smtClean="0"/>
              <a:t>‹#›</a:t>
            </a:fld>
            <a:endParaRPr lang="ru-RU"/>
          </a:p>
        </p:txBody>
      </p:sp>
    </p:spTree>
    <p:extLst>
      <p:ext uri="{BB962C8B-B14F-4D97-AF65-F5344CB8AC3E}">
        <p14:creationId xmlns:p14="http://schemas.microsoft.com/office/powerpoint/2010/main" val="1367762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7C2C580-2FC5-B474-FBF0-B9B1B30FA8F1}"/>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3D78A8E1-9F33-9584-2478-00F4E5ABA1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642F2C37-CF64-AC1D-348D-0E54C28E68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F88078D3-DACE-7222-4238-DAD7804C3A5E}"/>
              </a:ext>
            </a:extLst>
          </p:cNvPr>
          <p:cNvSpPr>
            <a:spLocks noGrp="1"/>
          </p:cNvSpPr>
          <p:nvPr>
            <p:ph type="dt" sz="half" idx="10"/>
          </p:nvPr>
        </p:nvSpPr>
        <p:spPr/>
        <p:txBody>
          <a:bodyPr/>
          <a:lstStyle/>
          <a:p>
            <a:fld id="{30B842E5-C358-498B-974C-99162C50692D}" type="datetimeFigureOut">
              <a:rPr lang="ru-RU" smtClean="0"/>
              <a:t>12.12.2023</a:t>
            </a:fld>
            <a:endParaRPr lang="ru-RU"/>
          </a:p>
        </p:txBody>
      </p:sp>
      <p:sp>
        <p:nvSpPr>
          <p:cNvPr id="6" name="Нижний колонтитул 5">
            <a:extLst>
              <a:ext uri="{FF2B5EF4-FFF2-40B4-BE49-F238E27FC236}">
                <a16:creationId xmlns:a16="http://schemas.microsoft.com/office/drawing/2014/main" id="{AA6ED849-AC85-5EE6-870B-E64677FE1BC5}"/>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568DE9E2-24AD-CFC0-0927-911214E2800A}"/>
              </a:ext>
            </a:extLst>
          </p:cNvPr>
          <p:cNvSpPr>
            <a:spLocks noGrp="1"/>
          </p:cNvSpPr>
          <p:nvPr>
            <p:ph type="sldNum" sz="quarter" idx="12"/>
          </p:nvPr>
        </p:nvSpPr>
        <p:spPr/>
        <p:txBody>
          <a:bodyPr/>
          <a:lstStyle/>
          <a:p>
            <a:fld id="{5060F0E1-5B86-4F24-B59B-9153DDDABE8E}" type="slidenum">
              <a:rPr lang="ru-RU" smtClean="0"/>
              <a:t>‹#›</a:t>
            </a:fld>
            <a:endParaRPr lang="ru-RU"/>
          </a:p>
        </p:txBody>
      </p:sp>
    </p:spTree>
    <p:extLst>
      <p:ext uri="{BB962C8B-B14F-4D97-AF65-F5344CB8AC3E}">
        <p14:creationId xmlns:p14="http://schemas.microsoft.com/office/powerpoint/2010/main" val="2694207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CD6F9B3-A0F9-115C-E989-F7B45A30F7D5}"/>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518BA0CE-2E7C-E1E2-F6CB-1387DFCB3E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4D1A6798-CA7D-8EE2-4431-E118A9A2A0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94842C74-8F86-0E19-D81B-D9E5B9212EAC}"/>
              </a:ext>
            </a:extLst>
          </p:cNvPr>
          <p:cNvSpPr>
            <a:spLocks noGrp="1"/>
          </p:cNvSpPr>
          <p:nvPr>
            <p:ph type="dt" sz="half" idx="10"/>
          </p:nvPr>
        </p:nvSpPr>
        <p:spPr/>
        <p:txBody>
          <a:bodyPr/>
          <a:lstStyle/>
          <a:p>
            <a:fld id="{30B842E5-C358-498B-974C-99162C50692D}" type="datetimeFigureOut">
              <a:rPr lang="ru-RU" smtClean="0"/>
              <a:t>12.12.2023</a:t>
            </a:fld>
            <a:endParaRPr lang="ru-RU"/>
          </a:p>
        </p:txBody>
      </p:sp>
      <p:sp>
        <p:nvSpPr>
          <p:cNvPr id="6" name="Нижний колонтитул 5">
            <a:extLst>
              <a:ext uri="{FF2B5EF4-FFF2-40B4-BE49-F238E27FC236}">
                <a16:creationId xmlns:a16="http://schemas.microsoft.com/office/drawing/2014/main" id="{27662AD5-AE1C-BDB1-F1A4-5549E92D0C46}"/>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A559174-3E77-8039-82B1-1228E57616D1}"/>
              </a:ext>
            </a:extLst>
          </p:cNvPr>
          <p:cNvSpPr>
            <a:spLocks noGrp="1"/>
          </p:cNvSpPr>
          <p:nvPr>
            <p:ph type="sldNum" sz="quarter" idx="12"/>
          </p:nvPr>
        </p:nvSpPr>
        <p:spPr/>
        <p:txBody>
          <a:bodyPr/>
          <a:lstStyle/>
          <a:p>
            <a:fld id="{5060F0E1-5B86-4F24-B59B-9153DDDABE8E}" type="slidenum">
              <a:rPr lang="ru-RU" smtClean="0"/>
              <a:t>‹#›</a:t>
            </a:fld>
            <a:endParaRPr lang="ru-RU"/>
          </a:p>
        </p:txBody>
      </p:sp>
    </p:spTree>
    <p:extLst>
      <p:ext uri="{BB962C8B-B14F-4D97-AF65-F5344CB8AC3E}">
        <p14:creationId xmlns:p14="http://schemas.microsoft.com/office/powerpoint/2010/main" val="28160960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0F2523A-FFE4-0964-E7F0-3C5E25A397F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9F816EC9-0457-451B-09C5-377284B9AE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D61AEA0-0659-C843-7CB5-12BB368E86A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B842E5-C358-498B-974C-99162C50692D}" type="datetimeFigureOut">
              <a:rPr lang="ru-RU" smtClean="0"/>
              <a:t>12.12.2023</a:t>
            </a:fld>
            <a:endParaRPr lang="ru-RU"/>
          </a:p>
        </p:txBody>
      </p:sp>
      <p:sp>
        <p:nvSpPr>
          <p:cNvPr id="5" name="Нижний колонтитул 4">
            <a:extLst>
              <a:ext uri="{FF2B5EF4-FFF2-40B4-BE49-F238E27FC236}">
                <a16:creationId xmlns:a16="http://schemas.microsoft.com/office/drawing/2014/main" id="{9DDAA1FD-284F-9751-2467-EA3B0F10EC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7A39157A-DA94-0E94-50C6-119AA4D4B48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60F0E1-5B86-4F24-B59B-9153DDDABE8E}" type="slidenum">
              <a:rPr lang="ru-RU" smtClean="0"/>
              <a:t>‹#›</a:t>
            </a:fld>
            <a:endParaRPr lang="ru-RU"/>
          </a:p>
        </p:txBody>
      </p:sp>
    </p:spTree>
    <p:extLst>
      <p:ext uri="{BB962C8B-B14F-4D97-AF65-F5344CB8AC3E}">
        <p14:creationId xmlns:p14="http://schemas.microsoft.com/office/powerpoint/2010/main" val="479226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yandex.ru/search/?text=%D0%9E%D1%80%D1%91%D0%BB%20%D0%B3%D0%BE%D1%80%D0%BE%D0%B4&amp;clid=2270455&amp;win=587&amp;lr=36&amp;noreask=1&amp;ento=0oCghydXcxMzg5NRgCKghydXc0NTU0NGoZ0JjQstCw0L0g0KLRg9GA0LPQtdC90LXQsnIO0KDQvtC00LjQu9GB0Y8cDV49" TargetMode="Externa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hyperlink" Target="https://yandex.ru/search/?text=%D0%91%D1%83%D0%B6%D0%B8%D0%B2%D0%B0%D0%BB%D1%8C&amp;clid=2270455&amp;win=587&amp;lr=36&amp;noreask=1&amp;ento=0oCglydXc4NjQ4NzAYAioIcnV3NDU1NDRqGdCY0LLQsNC9INCi0YPRgNCz0LXQvdC10LJyCNCj0LzQtdGAl7G-sg"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microsoft.com/office/2007/relationships/hdphoto" Target="../media/hdphoto2.wdp"/><Relationship Id="rId3" Type="http://schemas.microsoft.com/office/2007/relationships/hdphoto" Target="../media/hdphoto1.wdp"/><Relationship Id="rId7"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FBD687D-7280-AD26-00EC-707E77AA427C}"/>
              </a:ext>
            </a:extLst>
          </p:cNvPr>
          <p:cNvSpPr>
            <a:spLocks noGrp="1"/>
          </p:cNvSpPr>
          <p:nvPr>
            <p:ph type="ctrTitle"/>
          </p:nvPr>
        </p:nvSpPr>
        <p:spPr>
          <a:xfrm>
            <a:off x="5459767" y="2002994"/>
            <a:ext cx="6732233" cy="2387600"/>
          </a:xfrm>
          <a:solidFill>
            <a:srgbClr val="E4BF66"/>
          </a:solidFill>
        </p:spPr>
        <p:txBody>
          <a:bodyPr>
            <a:normAutofit/>
          </a:bodyPr>
          <a:lstStyle/>
          <a:p>
            <a:r>
              <a:rPr lang="ru-RU" b="0" i="0" dirty="0">
                <a:effectLst/>
                <a:latin typeface="Segoe Script" panose="030B0504020000000003" pitchFamily="66" charset="0"/>
              </a:rPr>
              <a:t>Иван Сергеевич Тургенев</a:t>
            </a:r>
            <a:endParaRPr lang="ru-RU" dirty="0">
              <a:latin typeface="Segoe Script" panose="030B0504020000000003" pitchFamily="66" charset="0"/>
            </a:endParaRPr>
          </a:p>
        </p:txBody>
      </p:sp>
      <p:pic>
        <p:nvPicPr>
          <p:cNvPr id="1026" name="Picture 2">
            <a:extLst>
              <a:ext uri="{FF2B5EF4-FFF2-40B4-BE49-F238E27FC236}">
                <a16:creationId xmlns:a16="http://schemas.microsoft.com/office/drawing/2014/main" id="{CED3CD59-188C-BC04-F198-456D307C2F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65626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Изображение автографа">
            <a:extLst>
              <a:ext uri="{FF2B5EF4-FFF2-40B4-BE49-F238E27FC236}">
                <a16:creationId xmlns:a16="http://schemas.microsoft.com/office/drawing/2014/main" id="{227D50E1-37A2-DCC7-73AC-4CE4FC8E78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50002" y="5246702"/>
            <a:ext cx="3213524" cy="1313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9091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A291CD7-04BE-433F-0812-B916BB81F995}"/>
              </a:ext>
            </a:extLst>
          </p:cNvPr>
          <p:cNvSpPr>
            <a:spLocks noGrp="1"/>
          </p:cNvSpPr>
          <p:nvPr>
            <p:ph type="title"/>
          </p:nvPr>
        </p:nvSpPr>
        <p:spPr>
          <a:xfrm>
            <a:off x="0" y="365125"/>
            <a:ext cx="12192000" cy="1325563"/>
          </a:xfrm>
          <a:solidFill>
            <a:schemeClr val="accent4">
              <a:lumMod val="40000"/>
              <a:lumOff val="60000"/>
            </a:schemeClr>
          </a:solidFill>
        </p:spPr>
        <p:txBody>
          <a:bodyPr/>
          <a:lstStyle/>
          <a:p>
            <a:pPr algn="ctr"/>
            <a:r>
              <a:rPr lang="ru-RU" altLang="ru-RU" sz="4400" dirty="0">
                <a:latin typeface="Segoe Script" panose="030B0504020000000003" pitchFamily="66" charset="0"/>
              </a:rPr>
              <a:t>Начало литературного пути</a:t>
            </a:r>
            <a:endParaRPr lang="ru-RU" dirty="0"/>
          </a:p>
        </p:txBody>
      </p:sp>
      <p:sp>
        <p:nvSpPr>
          <p:cNvPr id="4" name="TextBox 2">
            <a:extLst>
              <a:ext uri="{FF2B5EF4-FFF2-40B4-BE49-F238E27FC236}">
                <a16:creationId xmlns:a16="http://schemas.microsoft.com/office/drawing/2014/main" id="{9E71B468-B57E-D0AE-1ED9-6752ECD14914}"/>
              </a:ext>
            </a:extLst>
          </p:cNvPr>
          <p:cNvSpPr txBox="1">
            <a:spLocks noGrp="1" noChangeArrowheads="1"/>
          </p:cNvSpPr>
          <p:nvPr>
            <p:ph idx="1"/>
          </p:nvPr>
        </p:nvSpPr>
        <p:spPr bwMode="auto">
          <a:xfrm>
            <a:off x="-269290" y="2589104"/>
            <a:ext cx="6276468" cy="3710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ru-RU" altLang="ru-RU" sz="2800" dirty="0">
                <a:latin typeface="Times New Roman" panose="02020603050405020304" pitchFamily="18" charset="0"/>
                <a:cs typeface="Times New Roman" panose="02020603050405020304" pitchFamily="18" charset="0"/>
              </a:rPr>
              <a:t>Учась на третьем курсе института, в 1834 году Тургенев пишет свою первую поэму под названием «</a:t>
            </a:r>
            <a:r>
              <a:rPr lang="ru-RU" altLang="ru-RU" sz="2800" dirty="0" err="1">
                <a:latin typeface="Times New Roman" panose="02020603050405020304" pitchFamily="18" charset="0"/>
                <a:cs typeface="Times New Roman" panose="02020603050405020304" pitchFamily="18" charset="0"/>
              </a:rPr>
              <a:t>Стено</a:t>
            </a:r>
            <a:r>
              <a:rPr lang="ru-RU" altLang="ru-RU" sz="2800" dirty="0">
                <a:latin typeface="Times New Roman" panose="02020603050405020304" pitchFamily="18" charset="0"/>
                <a:cs typeface="Times New Roman" panose="02020603050405020304" pitchFamily="18" charset="0"/>
              </a:rPr>
              <a:t>». </a:t>
            </a:r>
          </a:p>
          <a:p>
            <a:pPr algn="just" eaLnBrk="1" hangingPunct="1"/>
            <a:r>
              <a:rPr lang="ru-RU" altLang="ru-RU" sz="2800" dirty="0">
                <a:latin typeface="Times New Roman" panose="02020603050405020304" pitchFamily="18" charset="0"/>
                <a:cs typeface="Times New Roman" panose="02020603050405020304" pitchFamily="18" charset="0"/>
              </a:rPr>
              <a:t>  А в 1838 году в печать выходят два его первых стихотворения: «Вечер» и «К Венер</a:t>
            </a:r>
            <a:r>
              <a:rPr lang="ru-RU" altLang="ru-RU" dirty="0">
                <a:latin typeface="Times New Roman" panose="02020603050405020304" pitchFamily="18" charset="0"/>
                <a:cs typeface="Times New Roman" panose="02020603050405020304" pitchFamily="18" charset="0"/>
              </a:rPr>
              <a:t>е </a:t>
            </a:r>
            <a:r>
              <a:rPr lang="ru-RU" altLang="ru-RU" sz="2800" dirty="0" err="1">
                <a:latin typeface="Times New Roman" panose="02020603050405020304" pitchFamily="18" charset="0"/>
                <a:cs typeface="Times New Roman" panose="02020603050405020304" pitchFamily="18" charset="0"/>
              </a:rPr>
              <a:t>Медицейской</a:t>
            </a:r>
            <a:r>
              <a:rPr lang="ru-RU" altLang="ru-RU" sz="2800" dirty="0">
                <a:latin typeface="Times New Roman" panose="02020603050405020304" pitchFamily="18" charset="0"/>
                <a:cs typeface="Times New Roman" panose="02020603050405020304" pitchFamily="18" charset="0"/>
              </a:rPr>
              <a:t>».</a:t>
            </a:r>
            <a:br>
              <a:rPr lang="ru-RU" altLang="ru-RU" sz="2800" dirty="0">
                <a:latin typeface="Sitka Heading" panose="02000505000000020004" pitchFamily="2" charset="0"/>
              </a:rPr>
            </a:br>
            <a:br>
              <a:rPr lang="ru-RU" altLang="ru-RU" sz="2800" b="1" dirty="0">
                <a:latin typeface="Georgia" panose="02040502050405020303" pitchFamily="18" charset="0"/>
              </a:rPr>
            </a:br>
            <a:endParaRPr lang="ru-RU" altLang="ru-RU" sz="2800" b="1" dirty="0">
              <a:latin typeface="Georgia" panose="02040502050405020303" pitchFamily="18" charset="0"/>
            </a:endParaRPr>
          </a:p>
        </p:txBody>
      </p:sp>
      <p:pic>
        <p:nvPicPr>
          <p:cNvPr id="12290" name="Picture 2">
            <a:extLst>
              <a:ext uri="{FF2B5EF4-FFF2-40B4-BE49-F238E27FC236}">
                <a16:creationId xmlns:a16="http://schemas.microsoft.com/office/drawing/2014/main" id="{97D4E018-F0A0-32C5-11D6-F6FE71D13B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4530" y="2175029"/>
            <a:ext cx="5847470" cy="3896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5447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609C1E6-5695-A238-F73E-8CE21E025709}"/>
              </a:ext>
            </a:extLst>
          </p:cNvPr>
          <p:cNvSpPr>
            <a:spLocks noGrp="1"/>
          </p:cNvSpPr>
          <p:nvPr>
            <p:ph type="title"/>
          </p:nvPr>
        </p:nvSpPr>
        <p:spPr/>
        <p:txBody>
          <a:bodyPr/>
          <a:lstStyle/>
          <a:p>
            <a:endParaRPr lang="ru-RU"/>
          </a:p>
        </p:txBody>
      </p:sp>
      <p:pic>
        <p:nvPicPr>
          <p:cNvPr id="4" name="Picture 4">
            <a:extLst>
              <a:ext uri="{FF2B5EF4-FFF2-40B4-BE49-F238E27FC236}">
                <a16:creationId xmlns:a16="http://schemas.microsoft.com/office/drawing/2014/main" id="{3897F8A6-3E9E-5D4E-B1FC-8DA5ADC9134C}"/>
              </a:ext>
            </a:extLst>
          </p:cNvPr>
          <p:cNvPicPr>
            <a:picLocks noGrp="1" noChangeAspect="1" noChangeArrowheads="1"/>
          </p:cNvPicPr>
          <p:nvPr>
            <p:ph idx="1"/>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3813" y="0"/>
            <a:ext cx="12239625"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a:extLst>
              <a:ext uri="{FF2B5EF4-FFF2-40B4-BE49-F238E27FC236}">
                <a16:creationId xmlns:a16="http://schemas.microsoft.com/office/drawing/2014/main" id="{A737EBC4-1B70-1286-3D49-272F85FAF6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98" y="542567"/>
            <a:ext cx="6589332" cy="4258814"/>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a:extLst>
              <a:ext uri="{FF2B5EF4-FFF2-40B4-BE49-F238E27FC236}">
                <a16:creationId xmlns:a16="http://schemas.microsoft.com/office/drawing/2014/main" id="{0809933B-5C32-907C-DBC4-9CA97C9E50AA}"/>
              </a:ext>
            </a:extLst>
          </p:cNvPr>
          <p:cNvSpPr/>
          <p:nvPr/>
        </p:nvSpPr>
        <p:spPr>
          <a:xfrm>
            <a:off x="-53406" y="4885719"/>
            <a:ext cx="6841340" cy="1200329"/>
          </a:xfrm>
          <a:prstGeom prst="rect">
            <a:avLst/>
          </a:prstGeom>
          <a:solidFill>
            <a:schemeClr val="bg1"/>
          </a:solidFill>
        </p:spPr>
        <p:txBody>
          <a:bodyPr wrap="square">
            <a:spAutoFit/>
          </a:bodyPr>
          <a:lstStyle/>
          <a:p>
            <a:pPr algn="ctr">
              <a:spcBef>
                <a:spcPct val="50000"/>
              </a:spcBef>
            </a:pPr>
            <a:r>
              <a:rPr lang="ru-RU" b="1" dirty="0">
                <a:latin typeface="Times New Roman" panose="02020603050405020304" pitchFamily="18" charset="0"/>
                <a:cs typeface="Times New Roman" panose="02020603050405020304" pitchFamily="18" charset="0"/>
              </a:rPr>
              <a:t>Осенью 1837г.,</a:t>
            </a:r>
            <a:r>
              <a:rPr lang="ru-RU" dirty="0">
                <a:latin typeface="Times New Roman" panose="02020603050405020304" pitchFamily="18" charset="0"/>
                <a:cs typeface="Times New Roman" panose="02020603050405020304" pitchFamily="18" charset="0"/>
              </a:rPr>
              <a:t> окончив университет со</a:t>
            </a:r>
            <a:r>
              <a:rPr lang="ru-RU" b="1" dirty="0">
                <a:latin typeface="Times New Roman" panose="02020603050405020304" pitchFamily="18" charset="0"/>
                <a:cs typeface="Times New Roman" panose="02020603050405020304" pitchFamily="18" charset="0"/>
              </a:rPr>
              <a:t> степенью кандидата</a:t>
            </a:r>
            <a:r>
              <a:rPr lang="ru-RU" dirty="0">
                <a:latin typeface="Times New Roman" panose="02020603050405020304" pitchFamily="18" charset="0"/>
                <a:cs typeface="Times New Roman" panose="02020603050405020304" pitchFamily="18" charset="0"/>
              </a:rPr>
              <a:t>, отправляется для продолжения образования в </a:t>
            </a:r>
            <a:r>
              <a:rPr lang="ru-RU" b="1" dirty="0">
                <a:latin typeface="Times New Roman" panose="02020603050405020304" pitchFamily="18" charset="0"/>
                <a:cs typeface="Times New Roman" panose="02020603050405020304" pitchFamily="18" charset="0"/>
              </a:rPr>
              <a:t>Берлин</a:t>
            </a:r>
            <a:r>
              <a:rPr lang="ru-RU" dirty="0">
                <a:latin typeface="Times New Roman" panose="02020603050405020304" pitchFamily="18" charset="0"/>
                <a:cs typeface="Times New Roman" panose="02020603050405020304" pitchFamily="18" charset="0"/>
              </a:rPr>
              <a:t>. Основательно занимается изучением латинского и греческого языков.</a:t>
            </a:r>
          </a:p>
        </p:txBody>
      </p:sp>
      <p:pic>
        <p:nvPicPr>
          <p:cNvPr id="15366" name="Picture 6">
            <a:extLst>
              <a:ext uri="{FF2B5EF4-FFF2-40B4-BE49-F238E27FC236}">
                <a16:creationId xmlns:a16="http://schemas.microsoft.com/office/drawing/2014/main" id="{49635F33-5C46-47D2-CA98-6FC9F2580D0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0828"/>
          <a:stretch/>
        </p:blipFill>
        <p:spPr bwMode="auto">
          <a:xfrm>
            <a:off x="6787934" y="0"/>
            <a:ext cx="5205685" cy="6942338"/>
          </a:xfrm>
          <a:prstGeom prst="rect">
            <a:avLst/>
          </a:prstGeom>
          <a:noFill/>
          <a:extLst>
            <a:ext uri="{909E8E84-426E-40DD-AFC4-6F175D3DCCD1}">
              <a14:hiddenFill xmlns:a14="http://schemas.microsoft.com/office/drawing/2010/main">
                <a:solidFill>
                  <a:srgbClr val="FFFFFF"/>
                </a:solidFill>
              </a14:hiddenFill>
            </a:ext>
          </a:extLst>
        </p:spPr>
      </p:pic>
      <p:sp>
        <p:nvSpPr>
          <p:cNvPr id="6" name="Заголовок 1">
            <a:extLst>
              <a:ext uri="{FF2B5EF4-FFF2-40B4-BE49-F238E27FC236}">
                <a16:creationId xmlns:a16="http://schemas.microsoft.com/office/drawing/2014/main" id="{93605597-1C35-B2CB-FF3E-69811264B23C}"/>
              </a:ext>
            </a:extLst>
          </p:cNvPr>
          <p:cNvSpPr txBox="1">
            <a:spLocks/>
          </p:cNvSpPr>
          <p:nvPr/>
        </p:nvSpPr>
        <p:spPr>
          <a:xfrm>
            <a:off x="8424909" y="5814874"/>
            <a:ext cx="3790903" cy="1127464"/>
          </a:xfrm>
          <a:prstGeom prst="rect">
            <a:avLst/>
          </a:prstGeom>
          <a:solidFill>
            <a:schemeClr val="bg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Много путешествует по Европе: Австрия, Италия, Швейцария, Франция…</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16024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B6CE278-A61C-F2B2-4A87-E0C855D2BC59}"/>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0" y="0"/>
            <a:ext cx="12243587" cy="686022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a:extLst>
              <a:ext uri="{FF2B5EF4-FFF2-40B4-BE49-F238E27FC236}">
                <a16:creationId xmlns:a16="http://schemas.microsoft.com/office/drawing/2014/main" id="{32DEBC7B-F755-B2A7-8439-DC83CC7879BF}"/>
              </a:ext>
            </a:extLst>
          </p:cNvPr>
          <p:cNvSpPr>
            <a:spLocks noGrp="1"/>
          </p:cNvSpPr>
          <p:nvPr>
            <p:ph type="title"/>
          </p:nvPr>
        </p:nvSpPr>
        <p:spPr>
          <a:xfrm>
            <a:off x="-47625" y="142613"/>
            <a:ext cx="12265418" cy="1325563"/>
          </a:xfrm>
          <a:solidFill>
            <a:schemeClr val="bg1"/>
          </a:solidFill>
        </p:spPr>
        <p:txBody>
          <a:bodyPr/>
          <a:lstStyle/>
          <a:p>
            <a:pPr algn="ctr"/>
            <a:r>
              <a:rPr lang="ru-RU" dirty="0">
                <a:solidFill>
                  <a:schemeClr val="accent4">
                    <a:lumMod val="75000"/>
                  </a:schemeClr>
                </a:solidFill>
                <a:latin typeface="Segoe Script" panose="030B0504020000000003" pitchFamily="66" charset="0"/>
              </a:rPr>
              <a:t>Расцвет творческого пути</a:t>
            </a:r>
          </a:p>
        </p:txBody>
      </p:sp>
      <p:sp>
        <p:nvSpPr>
          <p:cNvPr id="6" name="Прямоугольник 5">
            <a:extLst>
              <a:ext uri="{FF2B5EF4-FFF2-40B4-BE49-F238E27FC236}">
                <a16:creationId xmlns:a16="http://schemas.microsoft.com/office/drawing/2014/main" id="{438008B9-F53D-3182-FB7C-D52ADA970E23}"/>
              </a:ext>
            </a:extLst>
          </p:cNvPr>
          <p:cNvSpPr/>
          <p:nvPr/>
        </p:nvSpPr>
        <p:spPr>
          <a:xfrm>
            <a:off x="3639845" y="2414726"/>
            <a:ext cx="914400" cy="9144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скругленные углы 6">
            <a:extLst>
              <a:ext uri="{FF2B5EF4-FFF2-40B4-BE49-F238E27FC236}">
                <a16:creationId xmlns:a16="http://schemas.microsoft.com/office/drawing/2014/main" id="{85F07C6E-CF81-A4D0-179F-89C4C6C3FE68}"/>
              </a:ext>
            </a:extLst>
          </p:cNvPr>
          <p:cNvSpPr/>
          <p:nvPr/>
        </p:nvSpPr>
        <p:spPr>
          <a:xfrm>
            <a:off x="35712" y="2230909"/>
            <a:ext cx="5877017" cy="3987758"/>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2">
            <a:extLst>
              <a:ext uri="{FF2B5EF4-FFF2-40B4-BE49-F238E27FC236}">
                <a16:creationId xmlns:a16="http://schemas.microsoft.com/office/drawing/2014/main" id="{97EC9DEE-75F2-C3B9-8619-F67E2F09DD17}"/>
              </a:ext>
            </a:extLst>
          </p:cNvPr>
          <p:cNvSpPr txBox="1">
            <a:spLocks noGrp="1" noChangeArrowheads="1"/>
          </p:cNvSpPr>
          <p:nvPr>
            <p:ph idx="1"/>
          </p:nvPr>
        </p:nvSpPr>
        <p:spPr bwMode="auto">
          <a:xfrm>
            <a:off x="126321" y="2414726"/>
            <a:ext cx="5958763" cy="398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ru-RU" altLang="ru-RU" sz="2400" dirty="0">
                <a:latin typeface="Times New Roman" panose="02020603050405020304" pitchFamily="18" charset="0"/>
                <a:cs typeface="Times New Roman" panose="02020603050405020304" pitchFamily="18" charset="0"/>
              </a:rPr>
              <a:t>      С 1847 года Тургенев участвовал  в журнале «Современник», где были опубликованы первые главы «Записок охотника», которые принесли ему большой успех, и он начал работу над остальными рассказами об охоте.</a:t>
            </a:r>
          </a:p>
          <a:p>
            <a:pPr eaLnBrk="1" hangingPunct="1"/>
            <a:r>
              <a:rPr lang="ru-RU" altLang="ru-RU" sz="2400" dirty="0">
                <a:latin typeface="Times New Roman" panose="02020603050405020304" pitchFamily="18" charset="0"/>
                <a:cs typeface="Times New Roman" panose="02020603050405020304" pitchFamily="18" charset="0"/>
              </a:rPr>
              <a:t>         Работа        в     «Современнике» принесла      писателю            много интересных знакомств.</a:t>
            </a:r>
            <a:br>
              <a:rPr lang="ru-RU" altLang="ru-RU" sz="2400" dirty="0">
                <a:latin typeface="Times New Roman" panose="02020603050405020304" pitchFamily="18" charset="0"/>
                <a:cs typeface="Times New Roman" panose="02020603050405020304" pitchFamily="18" charset="0"/>
              </a:rPr>
            </a:br>
            <a:br>
              <a:rPr lang="ru-RU" altLang="ru-RU" dirty="0"/>
            </a:br>
            <a:endParaRPr lang="ru-RU" altLang="ru-RU" dirty="0"/>
          </a:p>
        </p:txBody>
      </p:sp>
      <p:pic>
        <p:nvPicPr>
          <p:cNvPr id="16386" name="Picture 2">
            <a:extLst>
              <a:ext uri="{FF2B5EF4-FFF2-40B4-BE49-F238E27FC236}">
                <a16:creationId xmlns:a16="http://schemas.microsoft.com/office/drawing/2014/main" id="{A1B6B14B-C156-5103-EC8E-991473F10B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4844" y="1803308"/>
            <a:ext cx="3048000" cy="457200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D96EA28-1F16-3A8E-9E82-3196F92D385A}"/>
              </a:ext>
            </a:extLst>
          </p:cNvPr>
          <p:cNvSpPr txBox="1"/>
          <p:nvPr/>
        </p:nvSpPr>
        <p:spPr>
          <a:xfrm>
            <a:off x="6074964" y="6356900"/>
            <a:ext cx="3048000" cy="307777"/>
          </a:xfrm>
          <a:prstGeom prst="rect">
            <a:avLst/>
          </a:prstGeom>
          <a:solidFill>
            <a:schemeClr val="bg1"/>
          </a:solidFill>
        </p:spPr>
        <p:txBody>
          <a:bodyPr wrap="square" rtlCol="0">
            <a:spAutoFit/>
          </a:bodyPr>
          <a:lstStyle/>
          <a:p>
            <a:pPr algn="ctr"/>
            <a:r>
              <a:rPr lang="ru-RU" sz="1400" dirty="0">
                <a:latin typeface="Sitka Subheading" panose="02000505000000020004" pitchFamily="2" charset="0"/>
              </a:rPr>
              <a:t>Редактор журнала А.С. Пушкин</a:t>
            </a:r>
          </a:p>
        </p:txBody>
      </p:sp>
      <p:pic>
        <p:nvPicPr>
          <p:cNvPr id="16388" name="Picture 4">
            <a:extLst>
              <a:ext uri="{FF2B5EF4-FFF2-40B4-BE49-F238E27FC236}">
                <a16:creationId xmlns:a16="http://schemas.microsoft.com/office/drawing/2014/main" id="{8D71D748-8EDC-217D-8DDF-81F17E24B56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22180" y="1830482"/>
            <a:ext cx="2901951" cy="4572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3158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FEF6A90D-9B17-6C13-794D-CCE256A5FFE7}"/>
              </a:ext>
            </a:extLst>
          </p:cNvPr>
          <p:cNvSpPr txBox="1">
            <a:spLocks noGrp="1" noChangeArrowheads="1"/>
          </p:cNvSpPr>
          <p:nvPr>
            <p:ph idx="1"/>
          </p:nvPr>
        </p:nvSpPr>
        <p:spPr bwMode="auto">
          <a:xfrm>
            <a:off x="631192" y="2118589"/>
            <a:ext cx="6470944" cy="4614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ru-RU" altLang="ru-RU" sz="2800" dirty="0">
                <a:latin typeface="Times New Roman" panose="02020603050405020304" pitchFamily="18" charset="0"/>
                <a:cs typeface="Times New Roman" panose="02020603050405020304" pitchFamily="18" charset="0"/>
              </a:rPr>
              <a:t>     С 1848 по  1851 год активно занимается драматургией, пишет пьесы: </a:t>
            </a:r>
          </a:p>
          <a:p>
            <a:pPr eaLnBrk="1" hangingPunct="1"/>
            <a:r>
              <a:rPr lang="ru-RU" altLang="ru-RU" sz="2800" dirty="0">
                <a:latin typeface="Times New Roman" panose="02020603050405020304" pitchFamily="18" charset="0"/>
                <a:cs typeface="Times New Roman" panose="02020603050405020304" pitchFamily="18" charset="0"/>
              </a:rPr>
              <a:t>«Где тонко, там и рвётся» (1848), «Нахлебник» (1848), «Холостяк»(1849), </a:t>
            </a:r>
          </a:p>
          <a:p>
            <a:pPr eaLnBrk="1" hangingPunct="1"/>
            <a:r>
              <a:rPr lang="ru-RU" altLang="ru-RU" sz="2800" dirty="0">
                <a:latin typeface="Times New Roman" panose="02020603050405020304" pitchFamily="18" charset="0"/>
                <a:cs typeface="Times New Roman" panose="02020603050405020304" pitchFamily="18" charset="0"/>
              </a:rPr>
              <a:t>«Месяц в деревне»(1850), «Провинциалка»(1851), которые ставятся на театральных сценах и </a:t>
            </a:r>
            <a:r>
              <a:rPr lang="ru-RU" altLang="ru-RU" sz="2800" b="1" dirty="0">
                <a:latin typeface="Times New Roman" panose="02020603050405020304" pitchFamily="18" charset="0"/>
                <a:cs typeface="Times New Roman" panose="02020603050405020304" pitchFamily="18" charset="0"/>
              </a:rPr>
              <a:t>имеют успех у публики.</a:t>
            </a:r>
            <a:br>
              <a:rPr lang="ru-RU" altLang="ru-RU" sz="2800" b="1" dirty="0">
                <a:latin typeface="Georgia" panose="02040502050405020303" pitchFamily="18" charset="0"/>
              </a:rPr>
            </a:br>
            <a:br>
              <a:rPr lang="ru-RU" altLang="ru-RU" sz="2800" b="1" dirty="0">
                <a:latin typeface="Georgia" panose="02040502050405020303" pitchFamily="18" charset="0"/>
              </a:rPr>
            </a:br>
            <a:endParaRPr lang="ru-RU" altLang="ru-RU" sz="2800" b="1" dirty="0">
              <a:latin typeface="Georgia" panose="02040502050405020303" pitchFamily="18" charset="0"/>
            </a:endParaRPr>
          </a:p>
        </p:txBody>
      </p:sp>
      <p:pic>
        <p:nvPicPr>
          <p:cNvPr id="17410" name="Picture 2">
            <a:extLst>
              <a:ext uri="{FF2B5EF4-FFF2-40B4-BE49-F238E27FC236}">
                <a16:creationId xmlns:a16="http://schemas.microsoft.com/office/drawing/2014/main" id="{482EE782-58EA-01AC-7DE9-A0FE56B22F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8592" y="0"/>
            <a:ext cx="431323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a:extLst>
              <a:ext uri="{FF2B5EF4-FFF2-40B4-BE49-F238E27FC236}">
                <a16:creationId xmlns:a16="http://schemas.microsoft.com/office/drawing/2014/main" id="{F8DCF352-E83C-9B60-7480-44E8D5ADAC8A}"/>
              </a:ext>
            </a:extLst>
          </p:cNvPr>
          <p:cNvSpPr>
            <a:spLocks noGrp="1"/>
          </p:cNvSpPr>
          <p:nvPr>
            <p:ph type="title"/>
          </p:nvPr>
        </p:nvSpPr>
        <p:spPr>
          <a:xfrm>
            <a:off x="0" y="365125"/>
            <a:ext cx="7318592" cy="1325563"/>
          </a:xfrm>
          <a:solidFill>
            <a:schemeClr val="accent4">
              <a:lumMod val="40000"/>
              <a:lumOff val="60000"/>
            </a:schemeClr>
          </a:solidFill>
        </p:spPr>
        <p:txBody>
          <a:bodyPr>
            <a:normAutofit fontScale="90000"/>
          </a:bodyPr>
          <a:lstStyle/>
          <a:p>
            <a:pPr algn="ctr"/>
            <a:r>
              <a:rPr lang="ru-RU" sz="4800" dirty="0">
                <a:solidFill>
                  <a:schemeClr val="accent3">
                    <a:lumMod val="50000"/>
                  </a:schemeClr>
                </a:solidFill>
                <a:latin typeface="Segoe Script" panose="030B0504020000000003" pitchFamily="66" charset="0"/>
              </a:rPr>
              <a:t>Драматургия Тургенев</a:t>
            </a:r>
            <a:r>
              <a:rPr lang="ru-RU" dirty="0">
                <a:solidFill>
                  <a:schemeClr val="accent3">
                    <a:lumMod val="50000"/>
                  </a:schemeClr>
                </a:solidFill>
                <a:latin typeface="Segoe Script" panose="030B0504020000000003" pitchFamily="66" charset="0"/>
              </a:rPr>
              <a:t>а</a:t>
            </a:r>
          </a:p>
        </p:txBody>
      </p:sp>
    </p:spTree>
    <p:extLst>
      <p:ext uri="{BB962C8B-B14F-4D97-AF65-F5344CB8AC3E}">
        <p14:creationId xmlns:p14="http://schemas.microsoft.com/office/powerpoint/2010/main" val="3586574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63424DD-F55C-C5D7-4D54-AA5E5A08F7DA}"/>
              </a:ext>
            </a:extLst>
          </p:cNvPr>
          <p:cNvSpPr>
            <a:spLocks noGrp="1"/>
          </p:cNvSpPr>
          <p:nvPr>
            <p:ph type="title"/>
          </p:nvPr>
        </p:nvSpPr>
        <p:spPr>
          <a:xfrm>
            <a:off x="0" y="391758"/>
            <a:ext cx="12192000" cy="1325563"/>
          </a:xfrm>
          <a:solidFill>
            <a:schemeClr val="accent4">
              <a:lumMod val="40000"/>
              <a:lumOff val="60000"/>
            </a:schemeClr>
          </a:solidFill>
        </p:spPr>
        <p:txBody>
          <a:bodyPr/>
          <a:lstStyle/>
          <a:p>
            <a:pPr algn="ctr"/>
            <a:r>
              <a:rPr lang="ru-RU" dirty="0">
                <a:solidFill>
                  <a:schemeClr val="accent3">
                    <a:lumMod val="50000"/>
                  </a:schemeClr>
                </a:solidFill>
                <a:latin typeface="Segoe Script" panose="030B0504020000000003" pitchFamily="66" charset="0"/>
              </a:rPr>
              <a:t>Ссылка И.С. Тургенева</a:t>
            </a:r>
          </a:p>
        </p:txBody>
      </p:sp>
      <p:sp>
        <p:nvSpPr>
          <p:cNvPr id="4" name="TextBox 1">
            <a:extLst>
              <a:ext uri="{FF2B5EF4-FFF2-40B4-BE49-F238E27FC236}">
                <a16:creationId xmlns:a16="http://schemas.microsoft.com/office/drawing/2014/main" id="{CECE0A81-A841-CA03-3747-06236DAE477D}"/>
              </a:ext>
            </a:extLst>
          </p:cNvPr>
          <p:cNvSpPr txBox="1">
            <a:spLocks noGrp="1" noChangeArrowheads="1"/>
          </p:cNvSpPr>
          <p:nvPr>
            <p:ph idx="1"/>
          </p:nvPr>
        </p:nvSpPr>
        <p:spPr bwMode="auto">
          <a:xfrm>
            <a:off x="3582366" y="1859564"/>
            <a:ext cx="4891678" cy="539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ru-RU" altLang="ru-RU" sz="2800" dirty="0">
                <a:latin typeface="Times New Roman" panose="02020603050405020304" pitchFamily="18" charset="0"/>
                <a:cs typeface="Times New Roman" panose="02020603050405020304" pitchFamily="18" charset="0"/>
              </a:rPr>
              <a:t>После       смерти        Гоголя.  </a:t>
            </a:r>
          </a:p>
          <a:p>
            <a:pPr algn="just" eaLnBrk="1" hangingPunct="1"/>
            <a:r>
              <a:rPr lang="ru-RU" altLang="ru-RU" sz="2800" dirty="0">
                <a:latin typeface="Times New Roman" panose="02020603050405020304" pitchFamily="18" charset="0"/>
                <a:cs typeface="Times New Roman" panose="02020603050405020304" pitchFamily="18" charset="0"/>
              </a:rPr>
              <a:t>   Тургенев написал некролог, за который был отправлен на два года в ссылку в родное село.     </a:t>
            </a:r>
          </a:p>
          <a:p>
            <a:pPr algn="just" eaLnBrk="1" hangingPunct="1"/>
            <a:r>
              <a:rPr lang="ru-RU" altLang="ru-RU" sz="2800" dirty="0">
                <a:latin typeface="Times New Roman" panose="02020603050405020304" pitchFamily="18" charset="0"/>
                <a:cs typeface="Times New Roman" panose="02020603050405020304" pitchFamily="18" charset="0"/>
              </a:rPr>
              <a:t>Существует мнение, что истинная причина ссылки -  сочувственное отношение писателя к крепостным крестьянам, которое он выражал в своем творчестве.</a:t>
            </a:r>
            <a:br>
              <a:rPr lang="ru-RU" altLang="ru-RU" sz="2800" dirty="0">
                <a:latin typeface="Times New Roman" panose="02020603050405020304" pitchFamily="18" charset="0"/>
                <a:cs typeface="Times New Roman" panose="02020603050405020304" pitchFamily="18" charset="0"/>
              </a:rPr>
            </a:br>
            <a:br>
              <a:rPr lang="ru-RU" altLang="ru-RU" sz="2800" dirty="0">
                <a:latin typeface="Times New Roman" panose="02020603050405020304" pitchFamily="18" charset="0"/>
                <a:cs typeface="Times New Roman" panose="02020603050405020304" pitchFamily="18" charset="0"/>
              </a:rPr>
            </a:br>
            <a:endParaRPr lang="ru-RU" altLang="ru-RU" sz="2800" dirty="0">
              <a:latin typeface="Times New Roman" panose="02020603050405020304" pitchFamily="18" charset="0"/>
              <a:cs typeface="Times New Roman" panose="02020603050405020304" pitchFamily="18" charset="0"/>
            </a:endParaRPr>
          </a:p>
        </p:txBody>
      </p:sp>
      <p:pic>
        <p:nvPicPr>
          <p:cNvPr id="5" name="Рисунок 4">
            <a:extLst>
              <a:ext uri="{FF2B5EF4-FFF2-40B4-BE49-F238E27FC236}">
                <a16:creationId xmlns:a16="http://schemas.microsoft.com/office/drawing/2014/main" id="{69341D53-73B3-F4C9-1A81-B3F89349BF9B}"/>
              </a:ext>
            </a:extLst>
          </p:cNvPr>
          <p:cNvPicPr>
            <a:picLocks noChangeAspect="1"/>
          </p:cNvPicPr>
          <p:nvPr/>
        </p:nvPicPr>
        <p:blipFill rotWithShape="1">
          <a:blip r:embed="rId2">
            <a:extLst>
              <a:ext uri="{28A0092B-C50C-407E-A947-70E740481C1C}">
                <a14:useLocalDpi xmlns:a14="http://schemas.microsoft.com/office/drawing/2010/main" val="0"/>
              </a:ext>
            </a:extLst>
          </a:blip>
          <a:srcRect b="4383"/>
          <a:stretch/>
        </p:blipFill>
        <p:spPr>
          <a:xfrm>
            <a:off x="7258858" y="-421163"/>
            <a:ext cx="5526513" cy="7279163"/>
          </a:xfrm>
          <a:prstGeom prst="rect">
            <a:avLst/>
          </a:prstGeom>
        </p:spPr>
      </p:pic>
      <p:pic>
        <p:nvPicPr>
          <p:cNvPr id="7" name="Рисунок 6">
            <a:extLst>
              <a:ext uri="{FF2B5EF4-FFF2-40B4-BE49-F238E27FC236}">
                <a16:creationId xmlns:a16="http://schemas.microsoft.com/office/drawing/2014/main" id="{BC1DFA99-C857-E633-6449-8283A1B2DF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034" y="0"/>
            <a:ext cx="4469076" cy="6858000"/>
          </a:xfrm>
          <a:prstGeom prst="rect">
            <a:avLst/>
          </a:prstGeom>
        </p:spPr>
      </p:pic>
    </p:spTree>
    <p:extLst>
      <p:ext uri="{BB962C8B-B14F-4D97-AF65-F5344CB8AC3E}">
        <p14:creationId xmlns:p14="http://schemas.microsoft.com/office/powerpoint/2010/main" val="15374310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82E5A2D-8BFA-59A7-1AB8-84FB86DA9B75}"/>
              </a:ext>
            </a:extLst>
          </p:cNvPr>
          <p:cNvSpPr>
            <a:spLocks noGrp="1"/>
          </p:cNvSpPr>
          <p:nvPr>
            <p:ph type="title"/>
          </p:nvPr>
        </p:nvSpPr>
        <p:spPr/>
        <p:txBody>
          <a:bodyPr/>
          <a:lstStyle/>
          <a:p>
            <a:endParaRPr lang="ru-RU"/>
          </a:p>
        </p:txBody>
      </p:sp>
      <p:pic>
        <p:nvPicPr>
          <p:cNvPr id="18434" name="Picture 2">
            <a:extLst>
              <a:ext uri="{FF2B5EF4-FFF2-40B4-BE49-F238E27FC236}">
                <a16:creationId xmlns:a16="http://schemas.microsoft.com/office/drawing/2014/main" id="{1DE37724-FF9E-FF5B-0C70-8148F98E03D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05875" y="182562"/>
            <a:ext cx="11542889" cy="649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77243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701E56F9-F7B5-36CF-FABA-44F3F54CCB8E}"/>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5794" y="-3769079"/>
            <a:ext cx="12243587" cy="5877055"/>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a:extLst>
              <a:ext uri="{FF2B5EF4-FFF2-40B4-BE49-F238E27FC236}">
                <a16:creationId xmlns:a16="http://schemas.microsoft.com/office/drawing/2014/main" id="{D9486939-8691-1903-9A17-B4C17AE2650F}"/>
              </a:ext>
            </a:extLst>
          </p:cNvPr>
          <p:cNvSpPr>
            <a:spLocks noGrp="1"/>
          </p:cNvSpPr>
          <p:nvPr>
            <p:ph type="title"/>
          </p:nvPr>
        </p:nvSpPr>
        <p:spPr>
          <a:xfrm>
            <a:off x="-51587" y="365125"/>
            <a:ext cx="12243587" cy="1325563"/>
          </a:xfrm>
          <a:solidFill>
            <a:schemeClr val="accent4">
              <a:lumMod val="40000"/>
              <a:lumOff val="60000"/>
            </a:schemeClr>
          </a:solidFill>
        </p:spPr>
        <p:txBody>
          <a:bodyPr>
            <a:normAutofit fontScale="90000"/>
          </a:bodyPr>
          <a:lstStyle/>
          <a:p>
            <a:r>
              <a:rPr lang="ru-RU" b="0" i="0" dirty="0">
                <a:solidFill>
                  <a:schemeClr val="accent1">
                    <a:lumMod val="50000"/>
                  </a:schemeClr>
                </a:solidFill>
                <a:effectLst/>
                <a:latin typeface="Segoe Script" panose="030B0504020000000003" pitchFamily="66" charset="0"/>
              </a:rPr>
              <a:t>Гоголь умер! — Какую русскую душу не потрясут эти два слова? — Он умер.</a:t>
            </a:r>
            <a:endParaRPr lang="ru-RU" dirty="0">
              <a:solidFill>
                <a:schemeClr val="accent1">
                  <a:lumMod val="50000"/>
                </a:schemeClr>
              </a:solidFill>
              <a:latin typeface="Segoe Script" panose="030B0504020000000003" pitchFamily="66" charset="0"/>
            </a:endParaRPr>
          </a:p>
        </p:txBody>
      </p:sp>
      <p:sp>
        <p:nvSpPr>
          <p:cNvPr id="3" name="Объект 2">
            <a:extLst>
              <a:ext uri="{FF2B5EF4-FFF2-40B4-BE49-F238E27FC236}">
                <a16:creationId xmlns:a16="http://schemas.microsoft.com/office/drawing/2014/main" id="{ABE11D47-FBD4-71B3-E178-85D04340EB97}"/>
              </a:ext>
            </a:extLst>
          </p:cNvPr>
          <p:cNvSpPr>
            <a:spLocks noGrp="1"/>
          </p:cNvSpPr>
          <p:nvPr>
            <p:ph idx="1"/>
          </p:nvPr>
        </p:nvSpPr>
        <p:spPr>
          <a:xfrm>
            <a:off x="-51587" y="2283460"/>
            <a:ext cx="7520672" cy="4351338"/>
          </a:xfrm>
          <a:solidFill>
            <a:schemeClr val="accent4">
              <a:lumMod val="40000"/>
              <a:lumOff val="60000"/>
            </a:schemeClr>
          </a:solidFill>
        </p:spPr>
        <p:txBody>
          <a:bodyPr>
            <a:normAutofit fontScale="92500" lnSpcReduction="20000"/>
          </a:bodyPr>
          <a:lstStyle/>
          <a:p>
            <a:pPr algn="l"/>
            <a:r>
              <a:rPr lang="ru-RU" sz="3200" b="0" i="0" dirty="0">
                <a:solidFill>
                  <a:srgbClr val="000000"/>
                </a:solidFill>
                <a:effectLst/>
                <a:latin typeface="Times New Roman" panose="02020603050405020304" pitchFamily="18" charset="0"/>
                <a:cs typeface="Times New Roman" panose="02020603050405020304" pitchFamily="18" charset="0"/>
              </a:rPr>
              <a:t>Смерть имеет очищающую и примиряющую силу; клевета и зависть, вражда и недоразумения — все смолкает перед самою обыкновенною могилой; они не заговорят над могилою Гоголя. Какое бы ни было окончательное место, которое оставит за ним история, мы уверены, что никто не откажется повторить теперь же вслед за нами:</a:t>
            </a:r>
          </a:p>
          <a:p>
            <a:pPr algn="l"/>
            <a:r>
              <a:rPr lang="ru-RU" sz="3200" b="0" i="0" dirty="0">
                <a:solidFill>
                  <a:srgbClr val="000000"/>
                </a:solidFill>
                <a:effectLst/>
                <a:latin typeface="Times New Roman" panose="02020603050405020304" pitchFamily="18" charset="0"/>
                <a:cs typeface="Times New Roman" panose="02020603050405020304" pitchFamily="18" charset="0"/>
              </a:rPr>
              <a:t>Мир его праху, вечная память его жизни, вечная слава его имени!</a:t>
            </a:r>
          </a:p>
          <a:p>
            <a:pPr algn="l"/>
            <a:r>
              <a:rPr lang="ru-RU" sz="3200" b="0" i="1" dirty="0">
                <a:solidFill>
                  <a:srgbClr val="000000"/>
                </a:solidFill>
                <a:effectLst/>
                <a:latin typeface="Times New Roman" panose="02020603050405020304" pitchFamily="18" charset="0"/>
                <a:cs typeface="Times New Roman" panose="02020603050405020304" pitchFamily="18" charset="0"/>
              </a:rPr>
              <a:t>Т… в.</a:t>
            </a:r>
            <a:endParaRPr lang="ru-RU" sz="3200" b="0" i="0" dirty="0">
              <a:solidFill>
                <a:srgbClr val="000000"/>
              </a:solidFill>
              <a:effectLst/>
              <a:latin typeface="Times New Roman" panose="02020603050405020304" pitchFamily="18" charset="0"/>
              <a:cs typeface="Times New Roman" panose="02020603050405020304" pitchFamily="18" charset="0"/>
            </a:endParaRPr>
          </a:p>
          <a:p>
            <a:pPr marL="0" indent="0">
              <a:buNone/>
            </a:pPr>
            <a:endParaRPr lang="ru-RU" dirty="0"/>
          </a:p>
        </p:txBody>
      </p:sp>
      <p:sp>
        <p:nvSpPr>
          <p:cNvPr id="5" name="AutoShape 4">
            <a:extLst>
              <a:ext uri="{FF2B5EF4-FFF2-40B4-BE49-F238E27FC236}">
                <a16:creationId xmlns:a16="http://schemas.microsoft.com/office/drawing/2014/main" id="{FECE2F51-6FD0-4357-7C98-81F3FE4E210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7" name="Рисунок 6">
            <a:extLst>
              <a:ext uri="{FF2B5EF4-FFF2-40B4-BE49-F238E27FC236}">
                <a16:creationId xmlns:a16="http://schemas.microsoft.com/office/drawing/2014/main" id="{C346E440-DF8F-8459-5A5A-FD92D30342F1}"/>
              </a:ext>
            </a:extLst>
          </p:cNvPr>
          <p:cNvPicPr>
            <a:picLocks noChangeAspect="1"/>
          </p:cNvPicPr>
          <p:nvPr/>
        </p:nvPicPr>
        <p:blipFill rotWithShape="1">
          <a:blip r:embed="rId4"/>
          <a:srcRect l="9903" t="9838" r="23471" b="15339"/>
          <a:stretch/>
        </p:blipFill>
        <p:spPr>
          <a:xfrm>
            <a:off x="7534194" y="2845933"/>
            <a:ext cx="4657806" cy="2942308"/>
          </a:xfrm>
          <a:prstGeom prst="rect">
            <a:avLst/>
          </a:prstGeom>
        </p:spPr>
      </p:pic>
    </p:spTree>
    <p:extLst>
      <p:ext uri="{BB962C8B-B14F-4D97-AF65-F5344CB8AC3E}">
        <p14:creationId xmlns:p14="http://schemas.microsoft.com/office/powerpoint/2010/main" val="42011272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0038C12-6461-5E86-D5CA-0E8697AB280A}"/>
              </a:ext>
            </a:extLst>
          </p:cNvPr>
          <p:cNvSpPr>
            <a:spLocks noGrp="1"/>
          </p:cNvSpPr>
          <p:nvPr>
            <p:ph type="title"/>
          </p:nvPr>
        </p:nvSpPr>
        <p:spPr>
          <a:xfrm>
            <a:off x="0" y="365125"/>
            <a:ext cx="12192000" cy="1325563"/>
          </a:xfrm>
          <a:solidFill>
            <a:schemeClr val="accent4">
              <a:lumMod val="40000"/>
              <a:lumOff val="60000"/>
            </a:schemeClr>
          </a:solidFill>
        </p:spPr>
        <p:txBody>
          <a:bodyPr/>
          <a:lstStyle/>
          <a:p>
            <a:pPr algn="ctr"/>
            <a:r>
              <a:rPr lang="ru-RU" dirty="0">
                <a:solidFill>
                  <a:schemeClr val="bg2">
                    <a:lumMod val="25000"/>
                  </a:schemeClr>
                </a:solidFill>
                <a:latin typeface="Segoe Script" panose="030B0504020000000003" pitchFamily="66" charset="0"/>
              </a:rPr>
              <a:t>Последние годы жизни Тургенева</a:t>
            </a:r>
          </a:p>
        </p:txBody>
      </p:sp>
      <p:sp>
        <p:nvSpPr>
          <p:cNvPr id="4" name="TextBox 1">
            <a:extLst>
              <a:ext uri="{FF2B5EF4-FFF2-40B4-BE49-F238E27FC236}">
                <a16:creationId xmlns:a16="http://schemas.microsoft.com/office/drawing/2014/main" id="{99C89FA8-6669-132B-A7EA-BD8D3A1A3E89}"/>
              </a:ext>
            </a:extLst>
          </p:cNvPr>
          <p:cNvSpPr txBox="1">
            <a:spLocks noGrp="1" noChangeArrowheads="1"/>
          </p:cNvSpPr>
          <p:nvPr>
            <p:ph idx="1"/>
          </p:nvPr>
        </p:nvSpPr>
        <p:spPr bwMode="auto">
          <a:xfrm>
            <a:off x="190130" y="1896646"/>
            <a:ext cx="5038817" cy="4874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ru-RU" altLang="ru-RU" sz="2800" dirty="0">
                <a:latin typeface="Times New Roman" panose="02020603050405020304" pitchFamily="18" charset="0"/>
                <a:cs typeface="Times New Roman" panose="02020603050405020304" pitchFamily="18" charset="0"/>
              </a:rPr>
              <a:t>В 1863 году Тургенев уезжает в  Германию, где знакомится с выдающимися писателями Западной Европы. </a:t>
            </a:r>
          </a:p>
          <a:p>
            <a:pPr eaLnBrk="1" hangingPunct="1"/>
            <a:r>
              <a:rPr lang="ru-RU" altLang="ru-RU" sz="2800" dirty="0">
                <a:latin typeface="Times New Roman" panose="02020603050405020304" pitchFamily="18" charset="0"/>
                <a:cs typeface="Times New Roman" panose="02020603050405020304" pitchFamily="18" charset="0"/>
              </a:rPr>
              <a:t>Занимается     переводами     с русского  языка  на  немецкий и французский  и  наоборот.  Становится  самым известным и  читаемым русским писателем в  Европе. </a:t>
            </a:r>
            <a:br>
              <a:rPr lang="ru-RU" altLang="ru-RU" sz="2800" dirty="0">
                <a:latin typeface="Times New Roman" panose="02020603050405020304" pitchFamily="18" charset="0"/>
                <a:cs typeface="Times New Roman" panose="02020603050405020304" pitchFamily="18" charset="0"/>
              </a:rPr>
            </a:br>
            <a:br>
              <a:rPr lang="ru-RU" altLang="ru-RU" dirty="0"/>
            </a:br>
            <a:endParaRPr lang="ru-RU" altLang="ru-RU" dirty="0"/>
          </a:p>
        </p:txBody>
      </p:sp>
      <p:pic>
        <p:nvPicPr>
          <p:cNvPr id="21506" name="Picture 2">
            <a:extLst>
              <a:ext uri="{FF2B5EF4-FFF2-40B4-BE49-F238E27FC236}">
                <a16:creationId xmlns:a16="http://schemas.microsoft.com/office/drawing/2014/main" id="{3FF63EF2-D4F0-C96C-4F08-450DAEA0D9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6710" y="1817703"/>
            <a:ext cx="6096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8829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EE4F733-B853-4C76-95D7-25717C9707B4}"/>
              </a:ext>
            </a:extLst>
          </p:cNvPr>
          <p:cNvSpPr>
            <a:spLocks noGrp="1"/>
          </p:cNvSpPr>
          <p:nvPr>
            <p:ph type="title"/>
          </p:nvPr>
        </p:nvSpPr>
        <p:spPr>
          <a:xfrm>
            <a:off x="5341606" y="365125"/>
            <a:ext cx="6850394" cy="1325563"/>
          </a:xfrm>
          <a:solidFill>
            <a:schemeClr val="accent4">
              <a:lumMod val="40000"/>
              <a:lumOff val="60000"/>
            </a:schemeClr>
          </a:solidFill>
        </p:spPr>
        <p:txBody>
          <a:bodyPr/>
          <a:lstStyle/>
          <a:p>
            <a:pPr algn="ctr"/>
            <a:r>
              <a:rPr lang="ru-RU" dirty="0">
                <a:solidFill>
                  <a:schemeClr val="bg2">
                    <a:lumMod val="25000"/>
                  </a:schemeClr>
                </a:solidFill>
                <a:latin typeface="Segoe Script" panose="030B0504020000000003" pitchFamily="66" charset="0"/>
              </a:rPr>
              <a:t>Тургенев заграницей</a:t>
            </a:r>
          </a:p>
        </p:txBody>
      </p:sp>
      <p:pic>
        <p:nvPicPr>
          <p:cNvPr id="24578" name="Picture 2">
            <a:extLst>
              <a:ext uri="{FF2B5EF4-FFF2-40B4-BE49-F238E27FC236}">
                <a16:creationId xmlns:a16="http://schemas.microsoft.com/office/drawing/2014/main" id="{BC1CA2F3-98AE-A351-0A3F-849A939C506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379010" y="2055813"/>
            <a:ext cx="2704002" cy="355994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67DE7377-F3AA-0A2B-E014-3BCC2780CAA7}"/>
              </a:ext>
            </a:extLst>
          </p:cNvPr>
          <p:cNvSpPr txBox="1"/>
          <p:nvPr/>
        </p:nvSpPr>
        <p:spPr>
          <a:xfrm>
            <a:off x="5341606" y="2055813"/>
            <a:ext cx="4037404" cy="3785652"/>
          </a:xfrm>
          <a:prstGeom prst="rect">
            <a:avLst/>
          </a:prstGeom>
          <a:solidFill>
            <a:schemeClr val="accent3">
              <a:lumMod val="20000"/>
              <a:lumOff val="80000"/>
            </a:schemeClr>
          </a:solidFill>
        </p:spPr>
        <p:txBody>
          <a:bodyPr wrap="square" rtlCol="0">
            <a:spAutoFit/>
          </a:bodyPr>
          <a:lstStyle/>
          <a:p>
            <a:r>
              <a:rPr lang="ru-RU" sz="2400" dirty="0">
                <a:latin typeface="Times New Roman" panose="02020603050405020304" pitchFamily="18" charset="0"/>
                <a:cs typeface="Times New Roman" panose="02020603050405020304" pitchFamily="18" charset="0"/>
              </a:rPr>
              <a:t>В Германии Тургенев пропагандирует русскую литературу. </a:t>
            </a:r>
          </a:p>
          <a:p>
            <a:r>
              <a:rPr lang="ru-RU" sz="2400" dirty="0">
                <a:latin typeface="Times New Roman" panose="02020603050405020304" pitchFamily="18" charset="0"/>
                <a:cs typeface="Times New Roman" panose="02020603050405020304" pitchFamily="18" charset="0"/>
              </a:rPr>
              <a:t>В 1879 году получает звание почетного доктора Оксфордского университета. </a:t>
            </a:r>
          </a:p>
          <a:p>
            <a:r>
              <a:rPr lang="ru-RU" sz="2400" dirty="0">
                <a:latin typeface="Times New Roman" panose="02020603050405020304" pitchFamily="18" charset="0"/>
                <a:cs typeface="Times New Roman" panose="02020603050405020304" pitchFamily="18" charset="0"/>
              </a:rPr>
              <a:t>Именно благодаря стараниям И.С. Тургенева были переведены лучшие произведения А.С. Пушкина.</a:t>
            </a:r>
          </a:p>
        </p:txBody>
      </p:sp>
      <p:pic>
        <p:nvPicPr>
          <p:cNvPr id="24584" name="Picture 8">
            <a:extLst>
              <a:ext uri="{FF2B5EF4-FFF2-40B4-BE49-F238E27FC236}">
                <a16:creationId xmlns:a16="http://schemas.microsoft.com/office/drawing/2014/main" id="{7600B3E7-35BF-07F7-D0CC-4D7CAD8FE5E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334" t="705" r="21046"/>
          <a:stretch/>
        </p:blipFill>
        <p:spPr bwMode="auto">
          <a:xfrm>
            <a:off x="804" y="0"/>
            <a:ext cx="5340802" cy="6782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61836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5AB1B11-101F-7713-202D-2C37CCEBB2C0}"/>
              </a:ext>
            </a:extLst>
          </p:cNvPr>
          <p:cNvSpPr>
            <a:spLocks noGrp="1"/>
          </p:cNvSpPr>
          <p:nvPr>
            <p:ph type="title"/>
          </p:nvPr>
        </p:nvSpPr>
        <p:spPr/>
        <p:txBody>
          <a:bodyPr/>
          <a:lstStyle/>
          <a:p>
            <a:endParaRPr lang="ru-RU"/>
          </a:p>
        </p:txBody>
      </p:sp>
      <p:pic>
        <p:nvPicPr>
          <p:cNvPr id="25602" name="Picture 2">
            <a:extLst>
              <a:ext uri="{FF2B5EF4-FFF2-40B4-BE49-F238E27FC236}">
                <a16:creationId xmlns:a16="http://schemas.microsoft.com/office/drawing/2014/main" id="{281C92C6-0B00-F9C8-6103-EA9E8505851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26984" y="104380"/>
            <a:ext cx="10010305" cy="6753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8015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181A911-231D-3897-8248-8C9FE90D1473}"/>
              </a:ext>
            </a:extLst>
          </p:cNvPr>
          <p:cNvSpPr txBox="1"/>
          <p:nvPr/>
        </p:nvSpPr>
        <p:spPr>
          <a:xfrm>
            <a:off x="4753401" y="2020538"/>
            <a:ext cx="7438599" cy="830997"/>
          </a:xfrm>
          <a:prstGeom prst="rect">
            <a:avLst/>
          </a:prstGeom>
          <a:solidFill>
            <a:schemeClr val="accent5">
              <a:lumMod val="20000"/>
              <a:lumOff val="80000"/>
            </a:schemeClr>
          </a:solidFill>
        </p:spPr>
        <p:txBody>
          <a:bodyPr wrap="square" rtlCol="0">
            <a:spAutoFit/>
          </a:bodyPr>
          <a:lstStyle/>
          <a:p>
            <a:pPr algn="ctr"/>
            <a:r>
              <a:rPr lang="ru-RU" sz="2400" b="0" i="0" dirty="0">
                <a:effectLst/>
                <a:latin typeface="Sitka Subheading" panose="02000505000000020004" pitchFamily="2" charset="0"/>
              </a:rPr>
              <a:t>знаменитый русский писатель и поэт, публицист и драматург, классик русской литературы 19 века.</a:t>
            </a:r>
            <a:endParaRPr lang="ru-RU" sz="2400" dirty="0">
              <a:latin typeface="Sitka Subheading" panose="02000505000000020004" pitchFamily="2" charset="0"/>
            </a:endParaRPr>
          </a:p>
        </p:txBody>
      </p:sp>
      <p:sp>
        <p:nvSpPr>
          <p:cNvPr id="2" name="Заголовок 1">
            <a:extLst>
              <a:ext uri="{FF2B5EF4-FFF2-40B4-BE49-F238E27FC236}">
                <a16:creationId xmlns:a16="http://schemas.microsoft.com/office/drawing/2014/main" id="{7D7CBA4F-8B98-D789-7240-DB2EF7589D3D}"/>
              </a:ext>
            </a:extLst>
          </p:cNvPr>
          <p:cNvSpPr>
            <a:spLocks noGrp="1"/>
          </p:cNvSpPr>
          <p:nvPr>
            <p:ph type="title"/>
          </p:nvPr>
        </p:nvSpPr>
        <p:spPr>
          <a:xfrm>
            <a:off x="4753401" y="453901"/>
            <a:ext cx="7438599" cy="1325563"/>
          </a:xfrm>
          <a:solidFill>
            <a:srgbClr val="E4BF66"/>
          </a:solidFill>
        </p:spPr>
        <p:txBody>
          <a:bodyPr>
            <a:normAutofit/>
          </a:bodyPr>
          <a:lstStyle/>
          <a:p>
            <a:pPr algn="ctr"/>
            <a:r>
              <a:rPr lang="ru-RU" b="0" i="0" dirty="0">
                <a:effectLst/>
                <a:latin typeface="Times New Roman" panose="02020603050405020304" pitchFamily="18" charset="0"/>
                <a:cs typeface="Times New Roman" panose="02020603050405020304" pitchFamily="18" charset="0"/>
              </a:rPr>
              <a:t>Иван Сергеевич Тургенев </a:t>
            </a:r>
            <a:br>
              <a:rPr lang="ru-RU" b="0" i="0" dirty="0">
                <a:effectLst/>
                <a:latin typeface="Segoe Script" panose="030B0504020000000003" pitchFamily="66" charset="0"/>
              </a:rPr>
            </a:br>
            <a:r>
              <a:rPr lang="ru-RU" b="0" i="0" dirty="0">
                <a:effectLst/>
                <a:latin typeface="Segoe Script" panose="030B0504020000000003" pitchFamily="66" charset="0"/>
              </a:rPr>
              <a:t>(1818–1883)</a:t>
            </a:r>
            <a:endParaRPr lang="ru-RU" dirty="0">
              <a:latin typeface="Segoe Script" panose="030B0504020000000003" pitchFamily="66" charset="0"/>
            </a:endParaRPr>
          </a:p>
        </p:txBody>
      </p:sp>
      <p:pic>
        <p:nvPicPr>
          <p:cNvPr id="2050" name="Picture 2">
            <a:extLst>
              <a:ext uri="{FF2B5EF4-FFF2-40B4-BE49-F238E27FC236}">
                <a16:creationId xmlns:a16="http://schemas.microsoft.com/office/drawing/2014/main" id="{3A05EBA1-2CA4-6101-776C-303464B22A6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414813"/>
            <a:ext cx="4753401" cy="59892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8652EB7-BBCD-F175-8D64-D6A2455E5D7F}"/>
              </a:ext>
            </a:extLst>
          </p:cNvPr>
          <p:cNvSpPr txBox="1"/>
          <p:nvPr/>
        </p:nvSpPr>
        <p:spPr>
          <a:xfrm>
            <a:off x="1926454" y="6519446"/>
            <a:ext cx="3265872" cy="338554"/>
          </a:xfrm>
          <a:prstGeom prst="rect">
            <a:avLst/>
          </a:prstGeom>
          <a:noFill/>
        </p:spPr>
        <p:txBody>
          <a:bodyPr wrap="square" rtlCol="0">
            <a:spAutoFit/>
          </a:bodyPr>
          <a:lstStyle/>
          <a:p>
            <a:r>
              <a:rPr lang="ru-RU" sz="1600" dirty="0">
                <a:latin typeface="Segoe Script" panose="030B0504020000000003" pitchFamily="66" charset="0"/>
              </a:rPr>
              <a:t>12 лет</a:t>
            </a:r>
          </a:p>
        </p:txBody>
      </p:sp>
      <p:sp>
        <p:nvSpPr>
          <p:cNvPr id="6" name="TextBox 5">
            <a:extLst>
              <a:ext uri="{FF2B5EF4-FFF2-40B4-BE49-F238E27FC236}">
                <a16:creationId xmlns:a16="http://schemas.microsoft.com/office/drawing/2014/main" id="{2AA18065-6F89-80F1-0EAE-E15664F74C35}"/>
              </a:ext>
            </a:extLst>
          </p:cNvPr>
          <p:cNvSpPr txBox="1"/>
          <p:nvPr/>
        </p:nvSpPr>
        <p:spPr>
          <a:xfrm>
            <a:off x="5042517" y="3249227"/>
            <a:ext cx="7004481" cy="2215991"/>
          </a:xfrm>
          <a:prstGeom prst="rect">
            <a:avLst/>
          </a:prstGeom>
          <a:noFill/>
        </p:spPr>
        <p:txBody>
          <a:bodyPr wrap="square" rtlCol="0">
            <a:spAutoFit/>
          </a:bodyPr>
          <a:lstStyle/>
          <a:p>
            <a:pPr algn="l">
              <a:buFont typeface="Arial" panose="020B0604020202020204" pitchFamily="34" charset="0"/>
              <a:buChar char="•"/>
            </a:pPr>
            <a:r>
              <a:rPr lang="ru-RU" sz="2000" b="1" i="0" dirty="0">
                <a:effectLst/>
                <a:latin typeface="Sitka Heading" panose="02000505000000020004" pitchFamily="2" charset="0"/>
              </a:rPr>
              <a:t>Родился: </a:t>
            </a:r>
          </a:p>
          <a:p>
            <a:pPr algn="l">
              <a:buFont typeface="Arial" panose="020B0604020202020204" pitchFamily="34" charset="0"/>
              <a:buChar char="•"/>
            </a:pPr>
            <a:r>
              <a:rPr lang="ru-RU" sz="2000" b="0" i="0" dirty="0">
                <a:effectLst/>
                <a:latin typeface="Sitka Heading" panose="02000505000000020004" pitchFamily="2" charset="0"/>
              </a:rPr>
              <a:t>9 ноября 1818 года, </a:t>
            </a:r>
            <a:r>
              <a:rPr lang="ru-RU" sz="2000" b="0" i="0" u="none" strike="noStrike" dirty="0">
                <a:effectLst/>
                <a:latin typeface="Sitka Heading" panose="02000505000000020004" pitchFamily="2" charset="0"/>
                <a:hlinkClick r:id="rId3"/>
              </a:rPr>
              <a:t>Орёл</a:t>
            </a:r>
            <a:r>
              <a:rPr lang="ru-RU" sz="2000" b="0" i="0" dirty="0">
                <a:effectLst/>
                <a:latin typeface="Sitka Heading" panose="02000505000000020004" pitchFamily="2" charset="0"/>
              </a:rPr>
              <a:t>, Орловская губерния, Российская империя</a:t>
            </a:r>
          </a:p>
          <a:p>
            <a:pPr algn="l">
              <a:buFont typeface="Arial" panose="020B0604020202020204" pitchFamily="34" charset="0"/>
              <a:buChar char="•"/>
            </a:pPr>
            <a:r>
              <a:rPr lang="ru-RU" sz="2000" b="1" i="0" dirty="0">
                <a:effectLst/>
                <a:latin typeface="Sitka Heading" panose="02000505000000020004" pitchFamily="2" charset="0"/>
              </a:rPr>
              <a:t>Умер: </a:t>
            </a:r>
          </a:p>
          <a:p>
            <a:pPr algn="l">
              <a:buFont typeface="Arial" panose="020B0604020202020204" pitchFamily="34" charset="0"/>
              <a:buChar char="•"/>
            </a:pPr>
            <a:r>
              <a:rPr lang="ru-RU" sz="2000" b="0" i="0" dirty="0">
                <a:effectLst/>
                <a:latin typeface="Sitka Heading" panose="02000505000000020004" pitchFamily="2" charset="0"/>
              </a:rPr>
              <a:t>3 сентября 1883 года (64 года), </a:t>
            </a:r>
            <a:r>
              <a:rPr lang="ru-RU" sz="2000" b="0" i="0" u="none" strike="noStrike" dirty="0">
                <a:effectLst/>
                <a:latin typeface="Sitka Heading" panose="02000505000000020004" pitchFamily="2" charset="0"/>
                <a:hlinkClick r:id="rId4"/>
              </a:rPr>
              <a:t>Буживаль</a:t>
            </a:r>
            <a:r>
              <a:rPr lang="ru-RU" sz="2000" b="0" i="0" dirty="0">
                <a:effectLst/>
                <a:latin typeface="Sitka Heading" panose="02000505000000020004" pitchFamily="2" charset="0"/>
              </a:rPr>
              <a:t>, Сена и Уаза, Третья французская республика</a:t>
            </a:r>
          </a:p>
          <a:p>
            <a:endParaRPr lang="ru-RU" dirty="0"/>
          </a:p>
        </p:txBody>
      </p:sp>
    </p:spTree>
    <p:extLst>
      <p:ext uri="{BB962C8B-B14F-4D97-AF65-F5344CB8AC3E}">
        <p14:creationId xmlns:p14="http://schemas.microsoft.com/office/powerpoint/2010/main" val="31096290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B3E3A4A-A845-581D-DDED-457C6D649628}"/>
              </a:ext>
            </a:extLst>
          </p:cNvPr>
          <p:cNvSpPr>
            <a:spLocks noGrp="1"/>
          </p:cNvSpPr>
          <p:nvPr>
            <p:ph type="title"/>
          </p:nvPr>
        </p:nvSpPr>
        <p:spPr/>
        <p:txBody>
          <a:bodyPr/>
          <a:lstStyle/>
          <a:p>
            <a:endParaRPr lang="ru-RU" dirty="0"/>
          </a:p>
        </p:txBody>
      </p:sp>
      <p:pic>
        <p:nvPicPr>
          <p:cNvPr id="26626" name="Picture 2">
            <a:extLst>
              <a:ext uri="{FF2B5EF4-FFF2-40B4-BE49-F238E27FC236}">
                <a16:creationId xmlns:a16="http://schemas.microsoft.com/office/drawing/2014/main" id="{02381C8D-82B4-4080-AAFB-4111A177469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22083" y="1173432"/>
            <a:ext cx="9747833" cy="5483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4273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a:extLst>
              <a:ext uri="{FF2B5EF4-FFF2-40B4-BE49-F238E27FC236}">
                <a16:creationId xmlns:a16="http://schemas.microsoft.com/office/drawing/2014/main" id="{68FDD924-0BB2-9FE1-4054-E24A5D2F17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2012"/>
            <a:ext cx="6119185" cy="5358784"/>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a:extLst>
              <a:ext uri="{FF2B5EF4-FFF2-40B4-BE49-F238E27FC236}">
                <a16:creationId xmlns:a16="http://schemas.microsoft.com/office/drawing/2014/main" id="{F7ED814A-A44B-0CE8-7C51-B3C083FAA2D3}"/>
              </a:ext>
            </a:extLst>
          </p:cNvPr>
          <p:cNvSpPr>
            <a:spLocks noGrp="1"/>
          </p:cNvSpPr>
          <p:nvPr>
            <p:ph type="title"/>
          </p:nvPr>
        </p:nvSpPr>
        <p:spPr>
          <a:xfrm>
            <a:off x="-16765" y="0"/>
            <a:ext cx="12271899" cy="1522012"/>
          </a:xfrm>
          <a:solidFill>
            <a:schemeClr val="accent2">
              <a:lumMod val="75000"/>
            </a:schemeClr>
          </a:solidFill>
        </p:spPr>
        <p:txBody>
          <a:bodyPr/>
          <a:lstStyle/>
          <a:p>
            <a:pPr algn="ctr"/>
            <a:r>
              <a:rPr lang="ru-RU" dirty="0">
                <a:solidFill>
                  <a:schemeClr val="bg1"/>
                </a:solidFill>
                <a:latin typeface="Segoe Script" panose="030B0504020000000003" pitchFamily="66" charset="0"/>
              </a:rPr>
              <a:t>Как </a:t>
            </a:r>
            <a:r>
              <a:rPr lang="ru-RU" dirty="0">
                <a:latin typeface="Segoe Script" panose="030B0504020000000003" pitchFamily="66" charset="0"/>
              </a:rPr>
              <a:t>умер</a:t>
            </a:r>
            <a:r>
              <a:rPr lang="ru-RU" dirty="0">
                <a:solidFill>
                  <a:schemeClr val="bg1"/>
                </a:solidFill>
                <a:latin typeface="Segoe Script" panose="030B0504020000000003" pitchFamily="66" charset="0"/>
              </a:rPr>
              <a:t> И.С. Тургенев?</a:t>
            </a:r>
          </a:p>
        </p:txBody>
      </p:sp>
      <p:sp>
        <p:nvSpPr>
          <p:cNvPr id="4" name="TextBox 3">
            <a:extLst>
              <a:ext uri="{FF2B5EF4-FFF2-40B4-BE49-F238E27FC236}">
                <a16:creationId xmlns:a16="http://schemas.microsoft.com/office/drawing/2014/main" id="{CCCB9C56-8F7F-1A61-D3AA-F68BA7BA9BF7}"/>
              </a:ext>
            </a:extLst>
          </p:cNvPr>
          <p:cNvSpPr txBox="1"/>
          <p:nvPr/>
        </p:nvSpPr>
        <p:spPr>
          <a:xfrm>
            <a:off x="6135950" y="2275376"/>
            <a:ext cx="6178858" cy="3416320"/>
          </a:xfrm>
          <a:prstGeom prst="rect">
            <a:avLst/>
          </a:prstGeom>
          <a:noFill/>
        </p:spPr>
        <p:txBody>
          <a:bodyPr wrap="square" rtlCol="0">
            <a:spAutoFit/>
          </a:bodyPr>
          <a:lstStyle/>
          <a:p>
            <a:r>
              <a:rPr lang="ru-RU" sz="2400" b="0" i="0" dirty="0">
                <a:effectLst/>
                <a:latin typeface="Times New Roman" panose="02020603050405020304" pitchFamily="18" charset="0"/>
                <a:cs typeface="Times New Roman" panose="02020603050405020304" pitchFamily="18" charset="0"/>
              </a:rPr>
              <a:t>Иван Сергеевич </a:t>
            </a:r>
            <a:r>
              <a:rPr lang="ru-RU" sz="2400" b="1" i="0" dirty="0">
                <a:effectLst/>
                <a:latin typeface="Times New Roman" panose="02020603050405020304" pitchFamily="18" charset="0"/>
                <a:cs typeface="Times New Roman" panose="02020603050405020304" pitchFamily="18" charset="0"/>
              </a:rPr>
              <a:t>Тургенев</a:t>
            </a:r>
            <a:r>
              <a:rPr lang="ru-RU" sz="2400" b="0" i="0" dirty="0">
                <a:effectLst/>
                <a:latin typeface="Times New Roman" panose="02020603050405020304" pitchFamily="18" charset="0"/>
                <a:cs typeface="Times New Roman" panose="02020603050405020304" pitchFamily="18" charset="0"/>
              </a:rPr>
              <a:t> скончался, согласно </a:t>
            </a:r>
            <a:r>
              <a:rPr lang="ru-RU" sz="2400" b="1" i="0" dirty="0">
                <a:effectLst/>
                <a:latin typeface="Times New Roman" panose="02020603050405020304" pitchFamily="18" charset="0"/>
                <a:cs typeface="Times New Roman" panose="02020603050405020304" pitchFamily="18" charset="0"/>
              </a:rPr>
              <a:t>одной из версий</a:t>
            </a:r>
            <a:r>
              <a:rPr lang="ru-RU" sz="2400" b="0" i="0" dirty="0">
                <a:effectLst/>
                <a:latin typeface="Times New Roman" panose="02020603050405020304" pitchFamily="18" charset="0"/>
                <a:cs typeface="Times New Roman" panose="02020603050405020304" pitchFamily="18" charset="0"/>
              </a:rPr>
              <a:t>, от </a:t>
            </a:r>
            <a:r>
              <a:rPr lang="ru-RU" sz="2400" b="0" i="0" u="sng" dirty="0" err="1">
                <a:effectLst/>
                <a:latin typeface="Times New Roman" panose="02020603050405020304" pitchFamily="18" charset="0"/>
                <a:cs typeface="Times New Roman" panose="02020603050405020304" pitchFamily="18" charset="0"/>
              </a:rPr>
              <a:t>миксосаркомы</a:t>
            </a:r>
            <a:r>
              <a:rPr lang="ru-RU" sz="2400" b="0" i="0" u="sng" dirty="0">
                <a:effectLst/>
                <a:latin typeface="Times New Roman" panose="02020603050405020304" pitchFamily="18" charset="0"/>
                <a:cs typeface="Times New Roman" panose="02020603050405020304" pitchFamily="18" charset="0"/>
              </a:rPr>
              <a:t> </a:t>
            </a:r>
            <a:r>
              <a:rPr lang="ru-RU" sz="2400" b="0" i="0" dirty="0">
                <a:effectLst/>
                <a:latin typeface="Times New Roman" panose="02020603050405020304" pitchFamily="18" charset="0"/>
                <a:cs typeface="Times New Roman" panose="02020603050405020304" pitchFamily="18" charset="0"/>
              </a:rPr>
              <a:t>(злокачественной опухоли костей позвоночника), </a:t>
            </a:r>
            <a:r>
              <a:rPr lang="ru-RU" sz="2400" b="1" i="0" dirty="0">
                <a:effectLst/>
                <a:latin typeface="Times New Roman" panose="02020603050405020304" pitchFamily="18" charset="0"/>
                <a:cs typeface="Times New Roman" panose="02020603050405020304" pitchFamily="18" charset="0"/>
              </a:rPr>
              <a:t>согласно другой </a:t>
            </a:r>
            <a:r>
              <a:rPr lang="ru-RU" sz="2400" b="0" i="0" dirty="0">
                <a:effectLst/>
                <a:latin typeface="Times New Roman" panose="02020603050405020304" pitchFamily="18" charset="0"/>
                <a:cs typeface="Times New Roman" panose="02020603050405020304" pitchFamily="18" charset="0"/>
              </a:rPr>
              <a:t>— </a:t>
            </a:r>
            <a:r>
              <a:rPr lang="ru-RU" sz="2400" b="0" i="0" u="sng" dirty="0">
                <a:effectLst/>
                <a:latin typeface="Times New Roman" panose="02020603050405020304" pitchFamily="18" charset="0"/>
                <a:cs typeface="Times New Roman" panose="02020603050405020304" pitchFamily="18" charset="0"/>
              </a:rPr>
              <a:t>от рака </a:t>
            </a:r>
            <a:r>
              <a:rPr lang="ru-RU" sz="2400" b="0" i="0" u="sng" dirty="0" err="1">
                <a:effectLst/>
                <a:latin typeface="Times New Roman" panose="02020603050405020304" pitchFamily="18" charset="0"/>
                <a:cs typeface="Times New Roman" panose="02020603050405020304" pitchFamily="18" charset="0"/>
              </a:rPr>
              <a:t>Панкоста</a:t>
            </a:r>
            <a:r>
              <a:rPr lang="ru-RU" sz="2400" b="0" i="0" dirty="0">
                <a:effectLst/>
                <a:latin typeface="Times New Roman" panose="02020603050405020304" pitchFamily="18" charset="0"/>
                <a:cs typeface="Times New Roman" panose="02020603050405020304" pitchFamily="18" charset="0"/>
              </a:rPr>
              <a:t> (рак верхней борозды лёгкого) с инвазией в позвоночник, на 65-м году жизни. Врач С. П. Боткин свидетельствовал, что истинная причина </a:t>
            </a:r>
            <a:r>
              <a:rPr lang="ru-RU" sz="2400" b="1" i="0" dirty="0">
                <a:effectLst/>
                <a:latin typeface="Times New Roman" panose="02020603050405020304" pitchFamily="18" charset="0"/>
                <a:cs typeface="Times New Roman" panose="02020603050405020304" pitchFamily="18" charset="0"/>
              </a:rPr>
              <a:t>смерти</a:t>
            </a:r>
            <a:r>
              <a:rPr lang="ru-RU" sz="2400" b="0" i="0" dirty="0">
                <a:effectLst/>
                <a:latin typeface="Times New Roman" panose="02020603050405020304" pitchFamily="18" charset="0"/>
                <a:cs typeface="Times New Roman" panose="02020603050405020304" pitchFamily="18" charset="0"/>
              </a:rPr>
              <a:t> была выяснена лишь после вскрытия.</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47045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95E126-131E-0579-801F-803F08C822F4}"/>
              </a:ext>
            </a:extLst>
          </p:cNvPr>
          <p:cNvSpPr>
            <a:spLocks noGrp="1"/>
          </p:cNvSpPr>
          <p:nvPr>
            <p:ph type="title"/>
          </p:nvPr>
        </p:nvSpPr>
        <p:spPr>
          <a:xfrm>
            <a:off x="1" y="365125"/>
            <a:ext cx="12126896" cy="1325563"/>
          </a:xfrm>
          <a:solidFill>
            <a:schemeClr val="accent4">
              <a:lumMod val="40000"/>
              <a:lumOff val="60000"/>
            </a:schemeClr>
          </a:solidFill>
        </p:spPr>
        <p:txBody>
          <a:bodyPr/>
          <a:lstStyle/>
          <a:p>
            <a:pPr algn="ctr"/>
            <a:r>
              <a:rPr lang="ru-RU" dirty="0">
                <a:latin typeface="Segoe Script" panose="030B0504020000000003" pitchFamily="66" charset="0"/>
              </a:rPr>
              <a:t>Нелепые ситуации</a:t>
            </a:r>
          </a:p>
        </p:txBody>
      </p:sp>
      <p:pic>
        <p:nvPicPr>
          <p:cNvPr id="28674" name="Picture 2">
            <a:extLst>
              <a:ext uri="{FF2B5EF4-FFF2-40B4-BE49-F238E27FC236}">
                <a16:creationId xmlns:a16="http://schemas.microsoft.com/office/drawing/2014/main" id="{2B93DD06-71A4-0853-BAF6-27F2445585DF}"/>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26908" r="17526"/>
          <a:stretch/>
        </p:blipFill>
        <p:spPr bwMode="auto">
          <a:xfrm>
            <a:off x="213065" y="1941035"/>
            <a:ext cx="4509856" cy="435133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06BC3E4-DE7D-4368-0E2D-550FFF1B262F}"/>
              </a:ext>
            </a:extLst>
          </p:cNvPr>
          <p:cNvSpPr txBox="1"/>
          <p:nvPr/>
        </p:nvSpPr>
        <p:spPr>
          <a:xfrm>
            <a:off x="4829453" y="2020933"/>
            <a:ext cx="7362547" cy="4370427"/>
          </a:xfrm>
          <a:prstGeom prst="rect">
            <a:avLst/>
          </a:prstGeom>
          <a:noFill/>
        </p:spPr>
        <p:txBody>
          <a:bodyPr wrap="square" rtlCol="0">
            <a:spAutoFit/>
          </a:bodyPr>
          <a:lstStyle/>
          <a:p>
            <a:pPr algn="ctr"/>
            <a:r>
              <a:rPr lang="ru-RU" sz="2000" b="1" i="0" dirty="0">
                <a:solidFill>
                  <a:srgbClr val="242424"/>
                </a:solidFill>
                <a:effectLst/>
                <a:latin typeface="Times New Roman" panose="02020603050405020304" pitchFamily="18" charset="0"/>
                <a:cs typeface="Times New Roman" panose="02020603050405020304" pitchFamily="18" charset="0"/>
              </a:rPr>
              <a:t>Едва не упал к медведям</a:t>
            </a:r>
          </a:p>
          <a:p>
            <a:pPr algn="l"/>
            <a:r>
              <a:rPr lang="ru-RU" sz="2000" b="0" i="0" dirty="0">
                <a:solidFill>
                  <a:srgbClr val="242424"/>
                </a:solidFill>
                <a:effectLst/>
                <a:latin typeface="Times New Roman" panose="02020603050405020304" pitchFamily="18" charset="0"/>
                <a:cs typeface="Times New Roman" panose="02020603050405020304" pitchFamily="18" charset="0"/>
              </a:rPr>
              <a:t>Родители Тургенева отправились вместе с детьми в путешествие по Европе, и прибыли в Швейцарию. Отец Ивана, блестящий офицер-кавалергард Сергей Николаевич, в городе Берне повел все семейство смотреть на пойманных медведей, которые на потеху публике жили в глубокой яме-зверинце. И тут-то, заинтересовавшийся мишками любознательный, но малолетний Иван Сергеевич перегнулся через ограждение, потерял равновесие и начал падать прямо на медведей! В последний момент падающего к хищникам сына успел схватить отец. Шли годы, а Иван Сергеевич Тургенев раз за разом вспоминал об этом случае в своем дневнике. Ведь эта нелепая история могла стоить ему жизни!</a:t>
            </a:r>
          </a:p>
          <a:p>
            <a:endParaRPr lang="ru-RU" dirty="0"/>
          </a:p>
        </p:txBody>
      </p:sp>
    </p:spTree>
    <p:extLst>
      <p:ext uri="{BB962C8B-B14F-4D97-AF65-F5344CB8AC3E}">
        <p14:creationId xmlns:p14="http://schemas.microsoft.com/office/powerpoint/2010/main" val="3752134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95E126-131E-0579-801F-803F08C822F4}"/>
              </a:ext>
            </a:extLst>
          </p:cNvPr>
          <p:cNvSpPr>
            <a:spLocks noGrp="1"/>
          </p:cNvSpPr>
          <p:nvPr>
            <p:ph type="title"/>
          </p:nvPr>
        </p:nvSpPr>
        <p:spPr>
          <a:xfrm>
            <a:off x="1" y="365125"/>
            <a:ext cx="12126896" cy="1325563"/>
          </a:xfrm>
          <a:solidFill>
            <a:schemeClr val="accent4">
              <a:lumMod val="40000"/>
              <a:lumOff val="60000"/>
            </a:schemeClr>
          </a:solidFill>
        </p:spPr>
        <p:txBody>
          <a:bodyPr/>
          <a:lstStyle/>
          <a:p>
            <a:pPr algn="ctr"/>
            <a:r>
              <a:rPr lang="ru-RU" dirty="0">
                <a:latin typeface="Segoe Script" panose="030B0504020000000003" pitchFamily="66" charset="0"/>
              </a:rPr>
              <a:t>Нелепые ситуации</a:t>
            </a:r>
          </a:p>
        </p:txBody>
      </p:sp>
      <p:sp>
        <p:nvSpPr>
          <p:cNvPr id="4" name="TextBox 3">
            <a:extLst>
              <a:ext uri="{FF2B5EF4-FFF2-40B4-BE49-F238E27FC236}">
                <a16:creationId xmlns:a16="http://schemas.microsoft.com/office/drawing/2014/main" id="{B06BC3E4-DE7D-4368-0E2D-550FFF1B262F}"/>
              </a:ext>
            </a:extLst>
          </p:cNvPr>
          <p:cNvSpPr txBox="1"/>
          <p:nvPr/>
        </p:nvSpPr>
        <p:spPr>
          <a:xfrm>
            <a:off x="4820575" y="1968560"/>
            <a:ext cx="7371425" cy="4524315"/>
          </a:xfrm>
          <a:prstGeom prst="rect">
            <a:avLst/>
          </a:prstGeom>
          <a:noFill/>
        </p:spPr>
        <p:txBody>
          <a:bodyPr wrap="square" rtlCol="0">
            <a:spAutoFit/>
          </a:bodyPr>
          <a:lstStyle/>
          <a:p>
            <a:pPr algn="ctr"/>
            <a:r>
              <a:rPr lang="ru-RU" b="1" i="0" dirty="0">
                <a:solidFill>
                  <a:srgbClr val="242424"/>
                </a:solidFill>
                <a:effectLst/>
                <a:latin typeface="Times New Roman" panose="02020603050405020304" pitchFamily="18" charset="0"/>
                <a:cs typeface="Times New Roman" panose="02020603050405020304" pitchFamily="18" charset="0"/>
              </a:rPr>
              <a:t>Был готов на все, лишь бы не утонуть</a:t>
            </a:r>
          </a:p>
          <a:p>
            <a:pPr algn="l"/>
            <a:r>
              <a:rPr lang="ru-RU" b="0" i="0" dirty="0">
                <a:solidFill>
                  <a:srgbClr val="242424"/>
                </a:solidFill>
                <a:effectLst/>
                <a:latin typeface="Times New Roman" panose="02020603050405020304" pitchFamily="18" charset="0"/>
                <a:cs typeface="Times New Roman" panose="02020603050405020304" pitchFamily="18" charset="0"/>
              </a:rPr>
              <a:t>Следующий нелепый случай произошел с Тургеневым через шестнадцать лет. Снова дело происходило в Европе, куда Иван Сергеевич как студент направлялся на учебу. На судне, на котором и плыл Тургенев, начался пожар.</a:t>
            </a:r>
          </a:p>
          <a:p>
            <a:pPr algn="l"/>
            <a:r>
              <a:rPr lang="ru-RU" b="0" i="0" dirty="0">
                <a:solidFill>
                  <a:srgbClr val="242424"/>
                </a:solidFill>
                <a:effectLst/>
                <a:latin typeface="Times New Roman" panose="02020603050405020304" pitchFamily="18" charset="0"/>
                <a:cs typeface="Times New Roman" panose="02020603050405020304" pitchFamily="18" charset="0"/>
              </a:rPr>
              <a:t>Перепугавшийся двадцатилетний Тургенев бросился к спасательным лодкам, расшвыривая по пути беззащитных девушек, бабушек и детей. Более того, Иван Сергеевич, ни в коем случае не желавший утонуть, стал громко и при всех предлагать членам команды судна большие деньги за свое персональное спасение. Это вызвало возмущение находившейся на корабле публики. Тем более, что опасность была на самом деле не велика, ведь корабль находился недалеко от берега и никто тогда не погиб.</a:t>
            </a:r>
          </a:p>
          <a:p>
            <a:pPr algn="l"/>
            <a:r>
              <a:rPr lang="ru-RU" b="0" i="0" dirty="0">
                <a:solidFill>
                  <a:srgbClr val="242424"/>
                </a:solidFill>
                <a:effectLst/>
                <a:latin typeface="Times New Roman" panose="02020603050405020304" pitchFamily="18" charset="0"/>
                <a:cs typeface="Times New Roman" panose="02020603050405020304" pitchFamily="18" charset="0"/>
              </a:rPr>
              <a:t>Репутацию Тургенева в обществе эта история тоже подпортила. Он и сам это понимал, в последующие годы переживая за свое поведение.</a:t>
            </a:r>
          </a:p>
          <a:p>
            <a:endParaRPr lang="ru-RU" dirty="0"/>
          </a:p>
        </p:txBody>
      </p:sp>
      <p:pic>
        <p:nvPicPr>
          <p:cNvPr id="29703" name="Picture 7">
            <a:extLst>
              <a:ext uri="{FF2B5EF4-FFF2-40B4-BE49-F238E27FC236}">
                <a16:creationId xmlns:a16="http://schemas.microsoft.com/office/drawing/2014/main" id="{DCB0F1D3-A36C-0E4A-DF7C-31D0DDED80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112" y="2013689"/>
            <a:ext cx="4349181" cy="4349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4504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95E126-131E-0579-801F-803F08C822F4}"/>
              </a:ext>
            </a:extLst>
          </p:cNvPr>
          <p:cNvSpPr>
            <a:spLocks noGrp="1"/>
          </p:cNvSpPr>
          <p:nvPr>
            <p:ph type="title"/>
          </p:nvPr>
        </p:nvSpPr>
        <p:spPr>
          <a:xfrm>
            <a:off x="1" y="365125"/>
            <a:ext cx="12126896" cy="1325563"/>
          </a:xfrm>
          <a:solidFill>
            <a:schemeClr val="accent4">
              <a:lumMod val="40000"/>
              <a:lumOff val="60000"/>
            </a:schemeClr>
          </a:solidFill>
        </p:spPr>
        <p:txBody>
          <a:bodyPr/>
          <a:lstStyle/>
          <a:p>
            <a:pPr algn="ctr"/>
            <a:r>
              <a:rPr lang="ru-RU" dirty="0">
                <a:latin typeface="Segoe Script" panose="030B0504020000000003" pitchFamily="66" charset="0"/>
              </a:rPr>
              <a:t>Нелепые ситуации</a:t>
            </a:r>
          </a:p>
        </p:txBody>
      </p:sp>
      <p:sp>
        <p:nvSpPr>
          <p:cNvPr id="4" name="TextBox 3">
            <a:extLst>
              <a:ext uri="{FF2B5EF4-FFF2-40B4-BE49-F238E27FC236}">
                <a16:creationId xmlns:a16="http://schemas.microsoft.com/office/drawing/2014/main" id="{B06BC3E4-DE7D-4368-0E2D-550FFF1B262F}"/>
              </a:ext>
            </a:extLst>
          </p:cNvPr>
          <p:cNvSpPr txBox="1"/>
          <p:nvPr/>
        </p:nvSpPr>
        <p:spPr>
          <a:xfrm>
            <a:off x="5823751" y="2122448"/>
            <a:ext cx="6368249" cy="4678204"/>
          </a:xfrm>
          <a:prstGeom prst="rect">
            <a:avLst/>
          </a:prstGeom>
          <a:noFill/>
        </p:spPr>
        <p:txBody>
          <a:bodyPr wrap="square" rtlCol="0">
            <a:spAutoFit/>
          </a:bodyPr>
          <a:lstStyle/>
          <a:p>
            <a:pPr algn="ctr"/>
            <a:r>
              <a:rPr lang="ru-RU" sz="2000" b="1" i="0" dirty="0">
                <a:solidFill>
                  <a:srgbClr val="242424"/>
                </a:solidFill>
                <a:effectLst/>
                <a:latin typeface="Times New Roman" panose="02020603050405020304" pitchFamily="18" charset="0"/>
                <a:cs typeface="Times New Roman" panose="02020603050405020304" pitchFamily="18" charset="0"/>
              </a:rPr>
              <a:t>Бросал гостей на произвол судьбы</a:t>
            </a:r>
          </a:p>
          <a:p>
            <a:pPr algn="l"/>
            <a:r>
              <a:rPr lang="ru-RU" sz="2000" b="0" i="0" dirty="0">
                <a:solidFill>
                  <a:srgbClr val="242424"/>
                </a:solidFill>
                <a:effectLst/>
                <a:latin typeface="Times New Roman" panose="02020603050405020304" pitchFamily="18" charset="0"/>
                <a:cs typeface="Times New Roman" panose="02020603050405020304" pitchFamily="18" charset="0"/>
              </a:rPr>
              <a:t>Прошли годы, Иван Сергеевич стал уже известным писателем, но многие среди его знакомых часто возмущались его поведением. Так литературный критик Белинский обижался на Тургенева: тот позвал его в гости, а когда Белинский приехал, то дома не оказалось ни самого Тургенева, ни слуг, ни угощения. Иван Сергеевич просто-напросто забыл о своем обещании и спокойно ушел по делам. И так было не раз… Непринятые подобающим образом гости уходили из места обитания Тургенева не солоно хлебавши, а потому сильно раздраженные таким невежливым поведением писателя. Многие даже перестали к нему ездить в гости, опасаясь, что поездка окажется впустую.</a:t>
            </a:r>
          </a:p>
          <a:p>
            <a:endParaRPr lang="ru-RU" dirty="0"/>
          </a:p>
        </p:txBody>
      </p:sp>
      <p:pic>
        <p:nvPicPr>
          <p:cNvPr id="30722" name="Picture 2">
            <a:extLst>
              <a:ext uri="{FF2B5EF4-FFF2-40B4-BE49-F238E27FC236}">
                <a16:creationId xmlns:a16="http://schemas.microsoft.com/office/drawing/2014/main" id="{6D6FBAE0-0CE4-0C50-4973-C26DAF3402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98801"/>
            <a:ext cx="5737383" cy="307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10953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95E126-131E-0579-801F-803F08C822F4}"/>
              </a:ext>
            </a:extLst>
          </p:cNvPr>
          <p:cNvSpPr>
            <a:spLocks noGrp="1"/>
          </p:cNvSpPr>
          <p:nvPr>
            <p:ph type="title"/>
          </p:nvPr>
        </p:nvSpPr>
        <p:spPr>
          <a:xfrm>
            <a:off x="1" y="365125"/>
            <a:ext cx="12126896" cy="1325563"/>
          </a:xfrm>
          <a:solidFill>
            <a:schemeClr val="accent4">
              <a:lumMod val="40000"/>
              <a:lumOff val="60000"/>
            </a:schemeClr>
          </a:solidFill>
        </p:spPr>
        <p:txBody>
          <a:bodyPr/>
          <a:lstStyle/>
          <a:p>
            <a:pPr algn="ctr"/>
            <a:r>
              <a:rPr lang="ru-RU" dirty="0">
                <a:latin typeface="Segoe Script" panose="030B0504020000000003" pitchFamily="66" charset="0"/>
              </a:rPr>
              <a:t>Нелепые ситуации</a:t>
            </a:r>
          </a:p>
        </p:txBody>
      </p:sp>
      <p:sp>
        <p:nvSpPr>
          <p:cNvPr id="4" name="TextBox 3">
            <a:extLst>
              <a:ext uri="{FF2B5EF4-FFF2-40B4-BE49-F238E27FC236}">
                <a16:creationId xmlns:a16="http://schemas.microsoft.com/office/drawing/2014/main" id="{B06BC3E4-DE7D-4368-0E2D-550FFF1B262F}"/>
              </a:ext>
            </a:extLst>
          </p:cNvPr>
          <p:cNvSpPr txBox="1"/>
          <p:nvPr/>
        </p:nvSpPr>
        <p:spPr>
          <a:xfrm>
            <a:off x="5823751" y="2122448"/>
            <a:ext cx="6368249" cy="4370427"/>
          </a:xfrm>
          <a:prstGeom prst="rect">
            <a:avLst/>
          </a:prstGeom>
          <a:noFill/>
        </p:spPr>
        <p:txBody>
          <a:bodyPr wrap="square" rtlCol="0">
            <a:spAutoFit/>
          </a:bodyPr>
          <a:lstStyle/>
          <a:p>
            <a:pPr algn="ctr"/>
            <a:r>
              <a:rPr lang="ru-RU" sz="2000" b="1" i="0" dirty="0">
                <a:solidFill>
                  <a:srgbClr val="242424"/>
                </a:solidFill>
                <a:effectLst/>
                <a:latin typeface="Times New Roman" panose="02020603050405020304" pitchFamily="18" charset="0"/>
                <a:cs typeface="Times New Roman" panose="02020603050405020304" pitchFamily="18" charset="0"/>
              </a:rPr>
              <a:t>Угодил в тюрьму за некролог Гоголя</a:t>
            </a:r>
          </a:p>
          <a:p>
            <a:pPr algn="l"/>
            <a:r>
              <a:rPr lang="ru-RU" sz="2000" b="0" i="0" dirty="0">
                <a:solidFill>
                  <a:srgbClr val="242424"/>
                </a:solidFill>
                <a:effectLst/>
                <a:latin typeface="Times New Roman" panose="02020603050405020304" pitchFamily="18" charset="0"/>
                <a:cs typeface="Times New Roman" panose="02020603050405020304" pitchFamily="18" charset="0"/>
              </a:rPr>
              <a:t>Узнав о смерти Николая Гоголя, с которым он часто виделся, Тургенев написал некролог, вызвавший негодование в столичной цензуре, не разрешившей его печатать в газетах Санкт-Петербурга. Официальная причина была в том, что Тургенев отзывался о покойном Гоголе слишком восторженно. Тогда Тургенев сумел напечатать этот некролог в Москве. Об этой истории доложили императору Николаю I, выразившему негодование поведением Тургенева и велевшему его наказать. Тургенев был арестован и провел в камере месяц, после чего был отправлен в свое имение без права выезда.</a:t>
            </a:r>
          </a:p>
          <a:p>
            <a:endParaRPr lang="ru-RU" dirty="0"/>
          </a:p>
        </p:txBody>
      </p:sp>
      <p:pic>
        <p:nvPicPr>
          <p:cNvPr id="31748" name="Picture 4">
            <a:extLst>
              <a:ext uri="{FF2B5EF4-FFF2-40B4-BE49-F238E27FC236}">
                <a16:creationId xmlns:a16="http://schemas.microsoft.com/office/drawing/2014/main" id="{3B96CDC5-E367-5A94-13F5-24D74529AD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25403"/>
            <a:ext cx="5648116" cy="3949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54731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FBD687D-7280-AD26-00EC-707E77AA427C}"/>
              </a:ext>
            </a:extLst>
          </p:cNvPr>
          <p:cNvSpPr>
            <a:spLocks noGrp="1"/>
          </p:cNvSpPr>
          <p:nvPr>
            <p:ph type="ctrTitle"/>
          </p:nvPr>
        </p:nvSpPr>
        <p:spPr>
          <a:xfrm>
            <a:off x="5459767" y="2002994"/>
            <a:ext cx="6732233" cy="2387600"/>
          </a:xfrm>
          <a:solidFill>
            <a:srgbClr val="E4BF66"/>
          </a:solidFill>
        </p:spPr>
        <p:txBody>
          <a:bodyPr>
            <a:normAutofit/>
          </a:bodyPr>
          <a:lstStyle/>
          <a:p>
            <a:r>
              <a:rPr lang="ru-RU" b="0" i="0" dirty="0">
                <a:effectLst/>
                <a:latin typeface="Segoe Script" panose="030B0504020000000003" pitchFamily="66" charset="0"/>
              </a:rPr>
              <a:t>Иван Сергеевич Тургенев</a:t>
            </a:r>
            <a:endParaRPr lang="ru-RU" dirty="0">
              <a:latin typeface="Segoe Script" panose="030B0504020000000003" pitchFamily="66" charset="0"/>
            </a:endParaRPr>
          </a:p>
        </p:txBody>
      </p:sp>
      <p:pic>
        <p:nvPicPr>
          <p:cNvPr id="1026" name="Picture 2">
            <a:extLst>
              <a:ext uri="{FF2B5EF4-FFF2-40B4-BE49-F238E27FC236}">
                <a16:creationId xmlns:a16="http://schemas.microsoft.com/office/drawing/2014/main" id="{CED3CD59-188C-BC04-F198-456D307C2F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65626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Изображение автографа">
            <a:extLst>
              <a:ext uri="{FF2B5EF4-FFF2-40B4-BE49-F238E27FC236}">
                <a16:creationId xmlns:a16="http://schemas.microsoft.com/office/drawing/2014/main" id="{227D50E1-37A2-DCC7-73AC-4CE4FC8E78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50002" y="5246702"/>
            <a:ext cx="3213524" cy="1313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5199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4092184-0EAF-A71C-DC26-92A7D6B4A92D}"/>
              </a:ext>
            </a:extLst>
          </p:cNvPr>
          <p:cNvSpPr>
            <a:spLocks noGrp="1"/>
          </p:cNvSpPr>
          <p:nvPr>
            <p:ph type="title"/>
          </p:nvPr>
        </p:nvSpPr>
        <p:spPr>
          <a:xfrm>
            <a:off x="83598" y="2495765"/>
            <a:ext cx="10515600" cy="1325563"/>
          </a:xfrm>
        </p:spPr>
        <p:txBody>
          <a:bodyPr/>
          <a:lstStyle/>
          <a:p>
            <a:r>
              <a:rPr lang="ru-RU" dirty="0">
                <a:latin typeface="Segoe Script" panose="030B0504020000000003" pitchFamily="66" charset="0"/>
              </a:rPr>
              <a:t>Г. Орёл </a:t>
            </a:r>
          </a:p>
        </p:txBody>
      </p:sp>
      <p:pic>
        <p:nvPicPr>
          <p:cNvPr id="3074" name="Picture 2">
            <a:extLst>
              <a:ext uri="{FF2B5EF4-FFF2-40B4-BE49-F238E27FC236}">
                <a16:creationId xmlns:a16="http://schemas.microsoft.com/office/drawing/2014/main" id="{FCFB6AEA-3531-58AB-D14C-037EECE6021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81101" y="508246"/>
            <a:ext cx="9028787" cy="6016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73781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A8BB9E6-DBC6-7D63-4AA3-FF9110669DDC}"/>
              </a:ext>
            </a:extLst>
          </p:cNvPr>
          <p:cNvSpPr>
            <a:spLocks noGrp="1"/>
          </p:cNvSpPr>
          <p:nvPr>
            <p:ph type="title"/>
          </p:nvPr>
        </p:nvSpPr>
        <p:spPr/>
        <p:txBody>
          <a:bodyPr/>
          <a:lstStyle/>
          <a:p>
            <a:r>
              <a:rPr lang="ru-RU" dirty="0">
                <a:latin typeface="Segoe Script" panose="030B0504020000000003" pitchFamily="66" charset="0"/>
              </a:rPr>
              <a:t>Буживаль</a:t>
            </a:r>
            <a:r>
              <a:rPr lang="ru-RU" sz="4400" b="0" i="0" dirty="0">
                <a:effectLst/>
                <a:latin typeface="Segoe Script" panose="030B0504020000000003" pitchFamily="66" charset="0"/>
              </a:rPr>
              <a:t>, Сена и Уаза</a:t>
            </a:r>
            <a:endParaRPr lang="ru-RU" dirty="0">
              <a:latin typeface="Segoe Script" panose="030B0504020000000003" pitchFamily="66" charset="0"/>
            </a:endParaRPr>
          </a:p>
        </p:txBody>
      </p:sp>
      <p:pic>
        <p:nvPicPr>
          <p:cNvPr id="7" name="Объект 6">
            <a:extLst>
              <a:ext uri="{FF2B5EF4-FFF2-40B4-BE49-F238E27FC236}">
                <a16:creationId xmlns:a16="http://schemas.microsoft.com/office/drawing/2014/main" id="{F0AE0DD8-C490-ADD9-2D54-254D5A271FE3}"/>
              </a:ext>
            </a:extLst>
          </p:cNvPr>
          <p:cNvPicPr>
            <a:picLocks noGrp="1" noChangeAspect="1"/>
          </p:cNvPicPr>
          <p:nvPr>
            <p:ph idx="1"/>
          </p:nvPr>
        </p:nvPicPr>
        <p:blipFill rotWithShape="1">
          <a:blip r:embed="rId2"/>
          <a:srcRect l="23758" t="23331" r="36076" b="27091"/>
          <a:stretch/>
        </p:blipFill>
        <p:spPr bwMode="auto">
          <a:xfrm>
            <a:off x="6448696" y="2089042"/>
            <a:ext cx="5634943" cy="391226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5860EDE9-CCAF-DFFC-B154-559F718F3E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89042"/>
            <a:ext cx="5974926" cy="39832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85502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5F26494-6896-2848-77A2-EAB49D2FB3DB}"/>
              </a:ext>
            </a:extLst>
          </p:cNvPr>
          <p:cNvSpPr>
            <a:spLocks noGrp="1"/>
          </p:cNvSpPr>
          <p:nvPr>
            <p:ph type="title"/>
          </p:nvPr>
        </p:nvSpPr>
        <p:spPr>
          <a:xfrm>
            <a:off x="0" y="299001"/>
            <a:ext cx="12192000" cy="1325563"/>
          </a:xfrm>
          <a:solidFill>
            <a:schemeClr val="accent4">
              <a:lumMod val="40000"/>
              <a:lumOff val="60000"/>
            </a:schemeClr>
          </a:solidFill>
        </p:spPr>
        <p:txBody>
          <a:bodyPr>
            <a:normAutofit/>
          </a:bodyPr>
          <a:lstStyle/>
          <a:p>
            <a:pPr algn="ctr"/>
            <a:r>
              <a:rPr lang="ru-RU" sz="4000" dirty="0">
                <a:latin typeface="Segoe Script" panose="030B0504020000000003" pitchFamily="66" charset="0"/>
              </a:rPr>
              <a:t>Известные произведения И.С. Тургенева</a:t>
            </a:r>
          </a:p>
        </p:txBody>
      </p:sp>
      <p:pic>
        <p:nvPicPr>
          <p:cNvPr id="5122" name="Picture 2">
            <a:extLst>
              <a:ext uri="{FF2B5EF4-FFF2-40B4-BE49-F238E27FC236}">
                <a16:creationId xmlns:a16="http://schemas.microsoft.com/office/drawing/2014/main" id="{C1193EE8-288C-5CA1-9464-A16B2F91479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4790" y="1856622"/>
            <a:ext cx="3054750" cy="488551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9EA4C74E-FC3D-A77C-8424-3E38FDCD49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0471" y="1856622"/>
            <a:ext cx="2951082" cy="4721731"/>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8A166BDB-C7D7-252F-4E29-C9F57BB3C6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2064" y="1856622"/>
            <a:ext cx="2985793" cy="4702377"/>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a:extLst>
              <a:ext uri="{FF2B5EF4-FFF2-40B4-BE49-F238E27FC236}">
                <a16:creationId xmlns:a16="http://schemas.microsoft.com/office/drawing/2014/main" id="{F203D7D5-040C-E97C-EC79-FC80130DE7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79711" y="1856623"/>
            <a:ext cx="3012289" cy="47217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66789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CE4D73BE-D229-0817-8F64-20DF9F74D24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382233"/>
            <a:ext cx="9354104" cy="623607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76A9F0F-A81B-2427-C7EF-53A0A89FD685}"/>
              </a:ext>
            </a:extLst>
          </p:cNvPr>
          <p:cNvSpPr txBox="1">
            <a:spLocks noChangeArrowheads="1"/>
          </p:cNvSpPr>
          <p:nvPr/>
        </p:nvSpPr>
        <p:spPr bwMode="auto">
          <a:xfrm>
            <a:off x="9354104" y="2592327"/>
            <a:ext cx="2922958" cy="1815882"/>
          </a:xfrm>
          <a:prstGeom prst="rect">
            <a:avLst/>
          </a:prstGeom>
          <a:solidFill>
            <a:schemeClr val="accent4">
              <a:lumMod val="20000"/>
              <a:lumOff val="80000"/>
            </a:schemeClr>
          </a:solidFill>
          <a:ln>
            <a:noFill/>
          </a:ln>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ru-RU" altLang="ru-RU" sz="2800" dirty="0">
                <a:latin typeface="Sitka Heading" panose="02000505000000020004" pitchFamily="2" charset="0"/>
              </a:rPr>
              <a:t>Спасское-Лутовиново,  </a:t>
            </a:r>
          </a:p>
          <a:p>
            <a:pPr algn="ctr" eaLnBrk="1" hangingPunct="1"/>
            <a:r>
              <a:rPr lang="ru-RU" altLang="ru-RU" sz="2800" dirty="0">
                <a:latin typeface="Sitka Heading" panose="02000505000000020004" pitchFamily="2" charset="0"/>
              </a:rPr>
              <a:t>  усадьба Тургеневых</a:t>
            </a:r>
          </a:p>
        </p:txBody>
      </p:sp>
    </p:spTree>
    <p:extLst>
      <p:ext uri="{BB962C8B-B14F-4D97-AF65-F5344CB8AC3E}">
        <p14:creationId xmlns:p14="http://schemas.microsoft.com/office/powerpoint/2010/main" val="4240372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a:extLst>
              <a:ext uri="{FF2B5EF4-FFF2-40B4-BE49-F238E27FC236}">
                <a16:creationId xmlns:a16="http://schemas.microsoft.com/office/drawing/2014/main" id="{C5DC8F21-F145-DE27-1DA0-E0ED6CAEB356}"/>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a:extLst>
              <a:ext uri="{FF2B5EF4-FFF2-40B4-BE49-F238E27FC236}">
                <a16:creationId xmlns:a16="http://schemas.microsoft.com/office/drawing/2014/main" id="{4F8AD47F-EC15-CAEA-0D1D-8787D8E9ED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8020" y="781715"/>
            <a:ext cx="2281546" cy="3343378"/>
          </a:xfrm>
          <a:prstGeom prst="ellipse">
            <a:avLst/>
          </a:prstGeom>
          <a:ln w="63500" cap="rnd">
            <a:noFill/>
          </a:ln>
          <a:effectLst>
            <a:outerShdw blurRad="381000" dist="292100" dir="5400000" sx="-80000" sy="-18000" rotWithShape="0">
              <a:srgbClr val="000000">
                <a:alpha val="22000"/>
              </a:srgbClr>
            </a:outerShdw>
            <a:softEdge rad="12700"/>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3" name="Содержимое 2"/>
          <p:cNvSpPr>
            <a:spLocks noGrp="1"/>
          </p:cNvSpPr>
          <p:nvPr>
            <p:ph idx="1"/>
          </p:nvPr>
        </p:nvSpPr>
        <p:spPr>
          <a:xfrm flipH="1">
            <a:off x="-71519" y="4305672"/>
            <a:ext cx="2566143" cy="2299314"/>
          </a:xfrm>
          <a:solidFill>
            <a:schemeClr val="accent3">
              <a:lumMod val="20000"/>
              <a:lumOff val="80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a:noAutofit/>
          </a:bodyPr>
          <a:lstStyle/>
          <a:p>
            <a:pPr>
              <a:spcBef>
                <a:spcPct val="50000"/>
              </a:spcBef>
              <a:buNone/>
            </a:pPr>
            <a:r>
              <a:rPr lang="ru-RU" sz="1800" b="1" dirty="0"/>
              <a:t>    </a:t>
            </a:r>
            <a:r>
              <a:rPr lang="ru-RU" sz="1800" dirty="0">
                <a:latin typeface="Sitka Subheading" panose="02000505000000020004" pitchFamily="2" charset="0"/>
              </a:rPr>
              <a:t>Поручик в отставке, участник    Бородинского сражения. Красивый, изящный, умный. Прямой и мужественный.</a:t>
            </a:r>
          </a:p>
          <a:p>
            <a:pPr>
              <a:spcBef>
                <a:spcPct val="50000"/>
              </a:spcBef>
              <a:buNone/>
            </a:pPr>
            <a:endParaRPr lang="ru-RU" sz="1800" dirty="0"/>
          </a:p>
          <a:p>
            <a:pPr>
              <a:spcBef>
                <a:spcPct val="50000"/>
              </a:spcBef>
              <a:buNone/>
            </a:pPr>
            <a:r>
              <a:rPr lang="ru-RU" sz="1800" dirty="0"/>
              <a:t>.</a:t>
            </a:r>
          </a:p>
          <a:p>
            <a:pPr>
              <a:spcBef>
                <a:spcPct val="50000"/>
              </a:spcBef>
              <a:buNone/>
            </a:pPr>
            <a:endParaRPr lang="ru-RU" sz="1800" dirty="0"/>
          </a:p>
        </p:txBody>
      </p:sp>
      <p:pic>
        <p:nvPicPr>
          <p:cNvPr id="28674" name="Picture 2" descr="D:\литература\ТУРГЕНЕВ\КАРТИНКИ\otec.jpg"/>
          <p:cNvPicPr>
            <a:picLocks noChangeAspect="1" noChangeArrowheads="1"/>
          </p:cNvPicPr>
          <p:nvPr/>
        </p:nvPicPr>
        <p:blipFill>
          <a:blip r:embed="rId5" cstate="print"/>
          <a:srcRect/>
          <a:stretch>
            <a:fillRect/>
          </a:stretch>
        </p:blipFill>
        <p:spPr bwMode="auto">
          <a:xfrm>
            <a:off x="-71519" y="631818"/>
            <a:ext cx="2771460" cy="3579442"/>
          </a:xfrm>
          <a:prstGeom prst="rect">
            <a:avLst/>
          </a:prstGeom>
          <a:ln>
            <a:noFill/>
          </a:ln>
          <a:effectLst>
            <a:softEdge rad="112500"/>
          </a:effectLst>
        </p:spPr>
      </p:pic>
      <p:sp>
        <p:nvSpPr>
          <p:cNvPr id="6" name="Прямоугольник 5"/>
          <p:cNvSpPr/>
          <p:nvPr/>
        </p:nvSpPr>
        <p:spPr>
          <a:xfrm>
            <a:off x="2910201" y="4211260"/>
            <a:ext cx="3245297" cy="2585323"/>
          </a:xfrm>
          <a:prstGeom prst="rect">
            <a:avLst/>
          </a:prstGeom>
          <a:solidFill>
            <a:schemeClr val="accent5">
              <a:lumMod val="20000"/>
              <a:lumOff val="80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ru-RU" dirty="0">
                <a:latin typeface="Sitka Subheading" panose="02000505000000020004" pitchFamily="2" charset="0"/>
              </a:rPr>
              <a:t>Женщина властная, умная, образованная, но своенравная и жестокая. Красотой не блистала. Хороши были только ее глаза. С детства не знала любви родителей. Безгранично и безответно любила мужа.</a:t>
            </a:r>
          </a:p>
        </p:txBody>
      </p:sp>
      <p:sp>
        <p:nvSpPr>
          <p:cNvPr id="7" name="Прямоугольник 6"/>
          <p:cNvSpPr/>
          <p:nvPr/>
        </p:nvSpPr>
        <p:spPr>
          <a:xfrm>
            <a:off x="6155498" y="726230"/>
            <a:ext cx="6036502" cy="2246769"/>
          </a:xfrm>
          <a:prstGeom prst="rect">
            <a:avLst/>
          </a:prstGeom>
          <a:solidFill>
            <a:schemeClr val="accent4">
              <a:lumMod val="40000"/>
              <a:lumOff val="60000"/>
            </a:schemeClr>
          </a:solidFill>
        </p:spPr>
        <p:txBody>
          <a:bodyPr wrap="square">
            <a:spAutoFit/>
          </a:bodyPr>
          <a:lstStyle/>
          <a:p>
            <a:pPr algn="r"/>
            <a:r>
              <a:rPr lang="ru-RU" sz="2000" b="1" dirty="0">
                <a:latin typeface="Sitka Heading" panose="02000505000000020004" pitchFamily="2" charset="0"/>
              </a:rPr>
              <a:t>Иван Тургенев </a:t>
            </a:r>
            <a:r>
              <a:rPr lang="ru-RU" sz="2000" dirty="0">
                <a:latin typeface="Sitka Heading" panose="02000505000000020004" pitchFamily="2" charset="0"/>
              </a:rPr>
              <a:t>родился в Орле в 1818 году в богатой дворянской семье.</a:t>
            </a:r>
          </a:p>
          <a:p>
            <a:endParaRPr lang="ru-RU" sz="2000" dirty="0">
              <a:latin typeface="Sitka Heading" panose="02000505000000020004" pitchFamily="2" charset="0"/>
            </a:endParaRPr>
          </a:p>
          <a:p>
            <a:pPr algn="r"/>
            <a:endParaRPr lang="ru-RU" sz="2000" dirty="0">
              <a:latin typeface="Sitka Heading" panose="02000505000000020004" pitchFamily="2" charset="0"/>
            </a:endParaRPr>
          </a:p>
          <a:p>
            <a:pPr algn="r"/>
            <a:r>
              <a:rPr lang="ru-RU" sz="2000" b="1" dirty="0">
                <a:latin typeface="Sitka Heading" panose="02000505000000020004" pitchFamily="2" charset="0"/>
              </a:rPr>
              <a:t>Мать</a:t>
            </a:r>
            <a:r>
              <a:rPr lang="ru-RU" sz="2000" dirty="0">
                <a:latin typeface="Sitka Heading" panose="02000505000000020004" pitchFamily="2" charset="0"/>
              </a:rPr>
              <a:t> – Варвара Петровна</a:t>
            </a:r>
          </a:p>
          <a:p>
            <a:pPr algn="r"/>
            <a:r>
              <a:rPr lang="ru-RU" sz="2000" dirty="0">
                <a:latin typeface="Sitka Heading" panose="02000505000000020004" pitchFamily="2" charset="0"/>
              </a:rPr>
              <a:t>	</a:t>
            </a:r>
            <a:r>
              <a:rPr lang="ru-RU" sz="2000" dirty="0" err="1">
                <a:latin typeface="Sitka Heading" panose="02000505000000020004" pitchFamily="2" charset="0"/>
              </a:rPr>
              <a:t>Лутовинова</a:t>
            </a:r>
            <a:r>
              <a:rPr lang="ru-RU" sz="2000" dirty="0">
                <a:latin typeface="Sitka Heading" panose="02000505000000020004" pitchFamily="2" charset="0"/>
              </a:rPr>
              <a:t> </a:t>
            </a:r>
          </a:p>
          <a:p>
            <a:pPr algn="r"/>
            <a:r>
              <a:rPr lang="ru-RU" sz="2000" b="1" dirty="0">
                <a:latin typeface="Sitka Heading" panose="02000505000000020004" pitchFamily="2" charset="0"/>
              </a:rPr>
              <a:t>Отец</a:t>
            </a:r>
            <a:r>
              <a:rPr lang="ru-RU" sz="2000" dirty="0">
                <a:latin typeface="Sitka Heading" panose="02000505000000020004" pitchFamily="2" charset="0"/>
              </a:rPr>
              <a:t> – Сергей Николаевич</a:t>
            </a:r>
            <a:endParaRPr lang="ru-RU" dirty="0">
              <a:latin typeface="Sitka Heading" panose="02000505000000020004" pitchFamily="2" charset="0"/>
            </a:endParaRPr>
          </a:p>
        </p:txBody>
      </p:sp>
      <p:pic>
        <p:nvPicPr>
          <p:cNvPr id="5" name="Рисунок 4">
            <a:extLst>
              <a:ext uri="{FF2B5EF4-FFF2-40B4-BE49-F238E27FC236}">
                <a16:creationId xmlns:a16="http://schemas.microsoft.com/office/drawing/2014/main" id="{501349AF-13CA-37A6-8CD6-4FF8AEFB55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24013" y="0"/>
            <a:ext cx="4446930" cy="6858000"/>
          </a:xfrm>
          <a:prstGeom prst="rect">
            <a:avLst/>
          </a:prstGeom>
        </p:spPr>
      </p:pic>
      <p:pic>
        <p:nvPicPr>
          <p:cNvPr id="7174" name="Picture 6">
            <a:extLst>
              <a:ext uri="{FF2B5EF4-FFF2-40B4-BE49-F238E27FC236}">
                <a16:creationId xmlns:a16="http://schemas.microsoft.com/office/drawing/2014/main" id="{02A6DD87-8DC3-DF85-2A85-5E697329B8C0}"/>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070943" y="4125093"/>
            <a:ext cx="2418665" cy="125928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a:extLst>
              <a:ext uri="{FF2B5EF4-FFF2-40B4-BE49-F238E27FC236}">
                <a16:creationId xmlns:a16="http://schemas.microsoft.com/office/drawing/2014/main" id="{DCE182A2-5690-45AB-AC24-DA3DF69E1546}"/>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043336" y="4125092"/>
            <a:ext cx="2418665" cy="125928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a:extLst>
              <a:ext uri="{FF2B5EF4-FFF2-40B4-BE49-F238E27FC236}">
                <a16:creationId xmlns:a16="http://schemas.microsoft.com/office/drawing/2014/main" id="{30D113D8-DC85-88BC-0F0D-FBA5FFBFB084}"/>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rot="9359277">
            <a:off x="9433362" y="5099442"/>
            <a:ext cx="2418665" cy="125928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a:extLst>
              <a:ext uri="{FF2B5EF4-FFF2-40B4-BE49-F238E27FC236}">
                <a16:creationId xmlns:a16="http://schemas.microsoft.com/office/drawing/2014/main" id="{87E157B5-0054-31FB-AFE6-1BFA673B6406}"/>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576350" y="5818665"/>
            <a:ext cx="2418665" cy="12592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 y="0"/>
            <a:ext cx="3290360" cy="6875756"/>
          </a:xfrm>
          <a:solidFill>
            <a:schemeClr val="accent4">
              <a:lumMod val="40000"/>
              <a:lumOff val="60000"/>
            </a:schemeClr>
          </a:solidFill>
        </p:spPr>
        <p:txBody>
          <a:bodyPr>
            <a:noAutofit/>
          </a:bodyPr>
          <a:lstStyle/>
          <a:p>
            <a:r>
              <a:rPr lang="ru-RU" sz="2400" dirty="0">
                <a:solidFill>
                  <a:schemeClr val="tx1">
                    <a:lumMod val="95000"/>
                    <a:lumOff val="5000"/>
                  </a:schemeClr>
                </a:solidFill>
                <a:latin typeface="Sitka Subheading" panose="02000505000000020004" pitchFamily="2" charset="0"/>
              </a:rPr>
              <a:t>Своенравная  и капризная Варвара Петровна относилась к детям неровно.</a:t>
            </a:r>
            <a:br>
              <a:rPr lang="ru-RU" sz="2400" dirty="0">
                <a:solidFill>
                  <a:schemeClr val="tx1">
                    <a:lumMod val="95000"/>
                    <a:lumOff val="5000"/>
                  </a:schemeClr>
                </a:solidFill>
                <a:latin typeface="Sitka Subheading" panose="02000505000000020004" pitchFamily="2" charset="0"/>
              </a:rPr>
            </a:br>
            <a:r>
              <a:rPr lang="ru-RU" sz="2400" dirty="0">
                <a:solidFill>
                  <a:schemeClr val="tx1">
                    <a:lumMod val="95000"/>
                    <a:lumOff val="5000"/>
                  </a:schemeClr>
                </a:solidFill>
                <a:latin typeface="Sitka Subheading" panose="02000505000000020004" pitchFamily="2" charset="0"/>
              </a:rPr>
              <a:t>     «Мне нечем помянуть моего детства. Матери я боялся как огня. Меня наказывали за каждый пустяк…Редкий день проходил без розог, когда я отваживался спросить, за что меня наказали , мать категорически заявляла: «Тебе об этом лучше знать, догадайся».</a:t>
            </a:r>
          </a:p>
        </p:txBody>
      </p:sp>
      <p:sp>
        <p:nvSpPr>
          <p:cNvPr id="3" name="Содержимое 2"/>
          <p:cNvSpPr>
            <a:spLocks noGrp="1"/>
          </p:cNvSpPr>
          <p:nvPr>
            <p:ph idx="1"/>
          </p:nvPr>
        </p:nvSpPr>
        <p:spPr>
          <a:xfrm>
            <a:off x="5468644" y="285728"/>
            <a:ext cx="7007441" cy="2857520"/>
          </a:xfrm>
          <a:solidFill>
            <a:schemeClr val="accent5">
              <a:lumMod val="20000"/>
              <a:lumOff val="80000"/>
            </a:schemeClr>
          </a:solidFill>
        </p:spPr>
        <p:txBody>
          <a:bodyPr/>
          <a:lstStyle/>
          <a:p>
            <a:pPr lvl="3">
              <a:buNone/>
            </a:pPr>
            <a:r>
              <a:rPr lang="ru-RU" sz="2400" dirty="0"/>
              <a:t>	</a:t>
            </a:r>
            <a:r>
              <a:rPr lang="ru-RU" dirty="0"/>
              <a:t>	</a:t>
            </a:r>
            <a:r>
              <a:rPr lang="ru-RU" sz="2800" dirty="0">
                <a:latin typeface="Segoe Script" panose="030B0504020000000003" pitchFamily="66" charset="0"/>
              </a:rPr>
              <a:t>Детство</a:t>
            </a:r>
          </a:p>
          <a:p>
            <a:pPr lvl="3">
              <a:buNone/>
            </a:pPr>
            <a:r>
              <a:rPr lang="ru-RU" sz="1600" dirty="0"/>
              <a:t>	</a:t>
            </a:r>
            <a:r>
              <a:rPr lang="ru-RU" sz="2400" dirty="0">
                <a:latin typeface="Sitka Heading" panose="02000505000000020004" pitchFamily="2" charset="0"/>
              </a:rPr>
              <a:t>Детство прошло в имении </a:t>
            </a:r>
            <a:r>
              <a:rPr lang="ru-RU" sz="2400" dirty="0" err="1">
                <a:latin typeface="Sitka Heading" panose="02000505000000020004" pitchFamily="2" charset="0"/>
              </a:rPr>
              <a:t>Спасское-Лутовиново</a:t>
            </a:r>
            <a:r>
              <a:rPr lang="ru-RU" sz="2400" dirty="0">
                <a:latin typeface="Sitka Heading" panose="02000505000000020004" pitchFamily="2" charset="0"/>
              </a:rPr>
              <a:t>. </a:t>
            </a:r>
          </a:p>
          <a:p>
            <a:pPr lvl="3">
              <a:buNone/>
            </a:pPr>
            <a:r>
              <a:rPr lang="ru-RU" sz="2400" dirty="0">
                <a:latin typeface="Sitka Heading" panose="02000505000000020004" pitchFamily="2" charset="0"/>
              </a:rPr>
              <a:t>	Жили праздно и сытно: маскарады, балы, спектакли, свой оркестр, своя крепостная труппа.</a:t>
            </a:r>
          </a:p>
          <a:p>
            <a:pPr lvl="3">
              <a:buNone/>
            </a:pPr>
            <a:r>
              <a:rPr lang="ru-RU" sz="2400" dirty="0">
                <a:latin typeface="Sitka Heading" panose="02000505000000020004" pitchFamily="2" charset="0"/>
              </a:rPr>
              <a:t>	Но детство не было счастливым.</a:t>
            </a:r>
          </a:p>
          <a:p>
            <a:pPr lvl="3">
              <a:buNone/>
            </a:pPr>
            <a:endParaRPr lang="ru-RU" dirty="0"/>
          </a:p>
          <a:p>
            <a:pPr lvl="3">
              <a:buNone/>
            </a:pPr>
            <a:endParaRPr lang="ru-RU" dirty="0"/>
          </a:p>
          <a:p>
            <a:pPr lvl="3">
              <a:buNone/>
            </a:pPr>
            <a:endParaRPr lang="ru-RU" dirty="0"/>
          </a:p>
          <a:p>
            <a:pPr lvl="3">
              <a:buNone/>
            </a:pPr>
            <a:endParaRPr lang="ru-RU" dirty="0"/>
          </a:p>
          <a:p>
            <a:pPr lvl="3">
              <a:buNone/>
            </a:pPr>
            <a:endParaRPr lang="ru-RU" sz="2400" dirty="0"/>
          </a:p>
          <a:p>
            <a:pPr lvl="3">
              <a:buNone/>
            </a:pPr>
            <a:endParaRPr lang="ru-RU" sz="2400" dirty="0"/>
          </a:p>
          <a:p>
            <a:endParaRPr lang="ru-RU" sz="2400" dirty="0"/>
          </a:p>
          <a:p>
            <a:endParaRPr lang="ru-RU" dirty="0"/>
          </a:p>
          <a:p>
            <a:endParaRPr lang="ru-RU" dirty="0"/>
          </a:p>
        </p:txBody>
      </p:sp>
      <p:pic>
        <p:nvPicPr>
          <p:cNvPr id="13316" name="Picture 4" descr="Спасское-Лутовиново.  Зима."/>
          <p:cNvPicPr>
            <a:picLocks noChangeAspect="1" noChangeArrowheads="1"/>
          </p:cNvPicPr>
          <p:nvPr/>
        </p:nvPicPr>
        <p:blipFill>
          <a:blip r:embed="rId2" cstate="print"/>
          <a:srcRect/>
          <a:stretch>
            <a:fillRect/>
          </a:stretch>
        </p:blipFill>
        <p:spPr bwMode="auto">
          <a:xfrm>
            <a:off x="7205555" y="3232749"/>
            <a:ext cx="4699188" cy="35265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AutoShape 2">
            <a:extLst>
              <a:ext uri="{FF2B5EF4-FFF2-40B4-BE49-F238E27FC236}">
                <a16:creationId xmlns:a16="http://schemas.microsoft.com/office/drawing/2014/main" id="{284BEE2B-8C73-75A3-7549-E175C65D5E1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 name="Рисунок 5">
            <a:extLst>
              <a:ext uri="{FF2B5EF4-FFF2-40B4-BE49-F238E27FC236}">
                <a16:creationId xmlns:a16="http://schemas.microsoft.com/office/drawing/2014/main" id="{A76459FD-BCF2-25E4-29BD-0E34F6C8F25D}"/>
              </a:ext>
            </a:extLst>
          </p:cNvPr>
          <p:cNvPicPr>
            <a:picLocks noChangeAspect="1"/>
          </p:cNvPicPr>
          <p:nvPr/>
        </p:nvPicPr>
        <p:blipFill rotWithShape="1">
          <a:blip r:embed="rId3"/>
          <a:srcRect l="40622" t="11004" r="36795" b="16778"/>
          <a:stretch/>
        </p:blipFill>
        <p:spPr>
          <a:xfrm>
            <a:off x="3290361" y="0"/>
            <a:ext cx="3757501" cy="687575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вал 6">
            <a:extLst>
              <a:ext uri="{FF2B5EF4-FFF2-40B4-BE49-F238E27FC236}">
                <a16:creationId xmlns:a16="http://schemas.microsoft.com/office/drawing/2014/main" id="{41BEC599-95CE-6921-729D-02B590EBD8E5}"/>
              </a:ext>
            </a:extLst>
          </p:cNvPr>
          <p:cNvSpPr/>
          <p:nvPr/>
        </p:nvSpPr>
        <p:spPr>
          <a:xfrm>
            <a:off x="7273770" y="956885"/>
            <a:ext cx="4918230" cy="4379990"/>
          </a:xfrm>
          <a:prstGeom prst="ellipse">
            <a:avLst/>
          </a:prstGeom>
          <a:solidFill>
            <a:schemeClr val="accent2">
              <a:lumMod val="40000"/>
              <a:lumOff val="6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a:extLst>
              <a:ext uri="{FF2B5EF4-FFF2-40B4-BE49-F238E27FC236}">
                <a16:creationId xmlns:a16="http://schemas.microsoft.com/office/drawing/2014/main" id="{A58C69D7-A16D-8168-3643-E4C092338ACB}"/>
              </a:ext>
            </a:extLst>
          </p:cNvPr>
          <p:cNvSpPr>
            <a:spLocks noGrp="1"/>
          </p:cNvSpPr>
          <p:nvPr>
            <p:ph type="title"/>
          </p:nvPr>
        </p:nvSpPr>
        <p:spPr>
          <a:xfrm>
            <a:off x="-62144" y="195562"/>
            <a:ext cx="12254144" cy="1325563"/>
          </a:xfrm>
          <a:solidFill>
            <a:schemeClr val="accent4">
              <a:lumMod val="40000"/>
              <a:lumOff val="60000"/>
            </a:schemeClr>
          </a:solidFill>
        </p:spPr>
        <p:txBody>
          <a:bodyPr>
            <a:normAutofit/>
          </a:bodyPr>
          <a:lstStyle/>
          <a:p>
            <a:pPr algn="ctr"/>
            <a:r>
              <a:rPr lang="ru-RU" sz="4000" dirty="0">
                <a:latin typeface="Segoe Script" panose="030B0504020000000003" pitchFamily="66" charset="0"/>
              </a:rPr>
              <a:t>Образование Ивана Сергеевича Тургенева </a:t>
            </a:r>
          </a:p>
        </p:txBody>
      </p:sp>
      <p:sp>
        <p:nvSpPr>
          <p:cNvPr id="4" name="TextBox 1">
            <a:extLst>
              <a:ext uri="{FF2B5EF4-FFF2-40B4-BE49-F238E27FC236}">
                <a16:creationId xmlns:a16="http://schemas.microsoft.com/office/drawing/2014/main" id="{BAF5F987-AFF3-F01D-A866-9FA2CDF545BE}"/>
              </a:ext>
            </a:extLst>
          </p:cNvPr>
          <p:cNvSpPr txBox="1">
            <a:spLocks noGrp="1" noChangeArrowheads="1"/>
          </p:cNvSpPr>
          <p:nvPr>
            <p:ph idx="1"/>
          </p:nvPr>
        </p:nvSpPr>
        <p:spPr bwMode="auto">
          <a:xfrm>
            <a:off x="235833" y="1577565"/>
            <a:ext cx="6965273" cy="522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ru-RU" altLang="ru-RU" sz="2800" b="1" dirty="0">
                <a:latin typeface="Georgia" panose="02040502050405020303" pitchFamily="18" charset="0"/>
              </a:rPr>
              <a:t>        </a:t>
            </a:r>
            <a:r>
              <a:rPr lang="ru-RU" altLang="ru-RU" sz="3200" dirty="0">
                <a:latin typeface="Times New Roman" panose="02020603050405020304" pitchFamily="18" charset="0"/>
                <a:cs typeface="Times New Roman" panose="02020603050405020304" pitchFamily="18" charset="0"/>
              </a:rPr>
              <a:t>Первое образование Тургенев    получил в имении Спасское- Лутовиново. </a:t>
            </a:r>
          </a:p>
          <a:p>
            <a:pPr algn="just" eaLnBrk="1" hangingPunct="1"/>
            <a:r>
              <a:rPr lang="ru-RU" altLang="ru-RU" sz="3200" dirty="0">
                <a:latin typeface="Times New Roman" panose="02020603050405020304" pitchFamily="18" charset="0"/>
                <a:cs typeface="Times New Roman" panose="02020603050405020304" pitchFamily="18" charset="0"/>
              </a:rPr>
              <a:t>         Грамоте мальчика учили немецкие и французские учителя. </a:t>
            </a:r>
          </a:p>
          <a:p>
            <a:pPr algn="just" eaLnBrk="1" hangingPunct="1"/>
            <a:r>
              <a:rPr lang="ru-RU" altLang="ru-RU" sz="3200" dirty="0">
                <a:latin typeface="Times New Roman" panose="02020603050405020304" pitchFamily="18" charset="0"/>
                <a:cs typeface="Times New Roman" panose="02020603050405020304" pitchFamily="18" charset="0"/>
              </a:rPr>
              <a:t>         Затем обучение проходило в частных пансионах Москвы, после чего – в </a:t>
            </a:r>
            <a:r>
              <a:rPr lang="ru-RU" altLang="ru-RU" sz="3200" b="1" dirty="0">
                <a:latin typeface="Times New Roman" panose="02020603050405020304" pitchFamily="18" charset="0"/>
                <a:cs typeface="Times New Roman" panose="02020603050405020304" pitchFamily="18" charset="0"/>
              </a:rPr>
              <a:t>Московском университете. </a:t>
            </a:r>
            <a:r>
              <a:rPr lang="ru-RU" altLang="ru-RU" sz="3200" dirty="0">
                <a:latin typeface="Times New Roman" panose="02020603050405020304" pitchFamily="18" charset="0"/>
                <a:cs typeface="Times New Roman" panose="02020603050405020304" pitchFamily="18" charset="0"/>
              </a:rPr>
              <a:t>Не окончив его, Тургенев перевелся на философский факультет </a:t>
            </a:r>
            <a:r>
              <a:rPr lang="ru-RU" altLang="ru-RU" sz="3200" b="1" dirty="0">
                <a:latin typeface="Times New Roman" panose="02020603050405020304" pitchFamily="18" charset="0"/>
                <a:cs typeface="Times New Roman" panose="02020603050405020304" pitchFamily="18" charset="0"/>
              </a:rPr>
              <a:t>Петербургского университета.</a:t>
            </a:r>
            <a:r>
              <a:rPr lang="ru-RU" altLang="ru-RU" sz="3200" dirty="0">
                <a:latin typeface="Times New Roman" panose="02020603050405020304" pitchFamily="18" charset="0"/>
                <a:cs typeface="Times New Roman" panose="02020603050405020304" pitchFamily="18" charset="0"/>
              </a:rPr>
              <a:t> </a:t>
            </a:r>
          </a:p>
        </p:txBody>
      </p:sp>
      <p:pic>
        <p:nvPicPr>
          <p:cNvPr id="6" name="Рисунок 5">
            <a:extLst>
              <a:ext uri="{FF2B5EF4-FFF2-40B4-BE49-F238E27FC236}">
                <a16:creationId xmlns:a16="http://schemas.microsoft.com/office/drawing/2014/main" id="{32589532-6F24-98B1-AA28-1182C9CA6C46}"/>
              </a:ext>
            </a:extLst>
          </p:cNvPr>
          <p:cNvPicPr>
            <a:picLocks noChangeAspect="1"/>
          </p:cNvPicPr>
          <p:nvPr/>
        </p:nvPicPr>
        <p:blipFill rotWithShape="1">
          <a:blip r:embed="rId2">
            <a:extLst>
              <a:ext uri="{28A0092B-C50C-407E-A947-70E740481C1C}">
                <a14:useLocalDpi xmlns:a14="http://schemas.microsoft.com/office/drawing/2010/main" val="0"/>
              </a:ext>
            </a:extLst>
          </a:blip>
          <a:srcRect b="4383"/>
          <a:stretch/>
        </p:blipFill>
        <p:spPr>
          <a:xfrm>
            <a:off x="6853561" y="-421163"/>
            <a:ext cx="5526513" cy="7279163"/>
          </a:xfrm>
          <a:prstGeom prst="rect">
            <a:avLst/>
          </a:prstGeom>
        </p:spPr>
      </p:pic>
    </p:spTree>
    <p:extLst>
      <p:ext uri="{BB962C8B-B14F-4D97-AF65-F5344CB8AC3E}">
        <p14:creationId xmlns:p14="http://schemas.microsoft.com/office/powerpoint/2010/main" val="1147943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TotalTime>
  <Words>1285</Words>
  <Application>Microsoft Office PowerPoint</Application>
  <PresentationFormat>Широкоэкранный</PresentationFormat>
  <Paragraphs>85</Paragraphs>
  <Slides>26</Slides>
  <Notes>1</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26</vt:i4>
      </vt:variant>
    </vt:vector>
  </HeadingPairs>
  <TitlesOfParts>
    <vt:vector size="35" baseType="lpstr">
      <vt:lpstr>Arial</vt:lpstr>
      <vt:lpstr>Calibri</vt:lpstr>
      <vt:lpstr>Calibri Light</vt:lpstr>
      <vt:lpstr>Georgia</vt:lpstr>
      <vt:lpstr>Segoe Script</vt:lpstr>
      <vt:lpstr>Sitka Heading</vt:lpstr>
      <vt:lpstr>Sitka Subheading</vt:lpstr>
      <vt:lpstr>Times New Roman</vt:lpstr>
      <vt:lpstr>Тема Office</vt:lpstr>
      <vt:lpstr>Иван Сергеевич Тургенев</vt:lpstr>
      <vt:lpstr>Иван Сергеевич Тургенев  (1818–1883)</vt:lpstr>
      <vt:lpstr>Г. Орёл </vt:lpstr>
      <vt:lpstr>Буживаль, Сена и Уаза</vt:lpstr>
      <vt:lpstr>Известные произведения И.С. Тургенева</vt:lpstr>
      <vt:lpstr>Презентация PowerPoint</vt:lpstr>
      <vt:lpstr>Презентация PowerPoint</vt:lpstr>
      <vt:lpstr>Своенравная  и капризная Варвара Петровна относилась к детям неровно.      «Мне нечем помянуть моего детства. Матери я боялся как огня. Меня наказывали за каждый пустяк…Редкий день проходил без розог, когда я отваживался спросить, за что меня наказали , мать категорически заявляла: «Тебе об этом лучше знать, догадайся».</vt:lpstr>
      <vt:lpstr>Образование Ивана Сергеевича Тургенева </vt:lpstr>
      <vt:lpstr>Начало литературного пути</vt:lpstr>
      <vt:lpstr>Презентация PowerPoint</vt:lpstr>
      <vt:lpstr>Расцвет творческого пути</vt:lpstr>
      <vt:lpstr>Драматургия Тургенева</vt:lpstr>
      <vt:lpstr>Ссылка И.С. Тургенева</vt:lpstr>
      <vt:lpstr>Презентация PowerPoint</vt:lpstr>
      <vt:lpstr>Гоголь умер! — Какую русскую душу не потрясут эти два слова? — Он умер.</vt:lpstr>
      <vt:lpstr>Последние годы жизни Тургенева</vt:lpstr>
      <vt:lpstr>Тургенев заграницей</vt:lpstr>
      <vt:lpstr>Презентация PowerPoint</vt:lpstr>
      <vt:lpstr>Презентация PowerPoint</vt:lpstr>
      <vt:lpstr>Как умер И.С. Тургенев?</vt:lpstr>
      <vt:lpstr>Нелепые ситуации</vt:lpstr>
      <vt:lpstr>Нелепые ситуации</vt:lpstr>
      <vt:lpstr>Нелепые ситуации</vt:lpstr>
      <vt:lpstr>Нелепые ситуации</vt:lpstr>
      <vt:lpstr>Иван Сергеевич Тургенев</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Иван Сергеевич Тургенев</dc:title>
  <dc:creator>Насрудин Хайбулаев</dc:creator>
  <cp:lastModifiedBy>Насрудин Хайбулаев</cp:lastModifiedBy>
  <cp:revision>1</cp:revision>
  <dcterms:created xsi:type="dcterms:W3CDTF">2023-12-12T18:14:25Z</dcterms:created>
  <dcterms:modified xsi:type="dcterms:W3CDTF">2023-12-12T20:20:19Z</dcterms:modified>
</cp:coreProperties>
</file>