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8" r:id="rId2"/>
    <p:sldId id="259" r:id="rId3"/>
    <p:sldId id="260" r:id="rId4"/>
    <p:sldId id="261" r:id="rId5"/>
    <p:sldId id="262" r:id="rId6"/>
    <p:sldId id="263" r:id="rId7"/>
    <p:sldId id="299" r:id="rId8"/>
    <p:sldId id="300" r:id="rId9"/>
    <p:sldId id="264" r:id="rId10"/>
    <p:sldId id="265" r:id="rId11"/>
    <p:sldId id="266" r:id="rId12"/>
    <p:sldId id="267" r:id="rId13"/>
    <p:sldId id="268" r:id="rId14"/>
    <p:sldId id="269" r:id="rId15"/>
    <p:sldId id="270" r:id="rId16"/>
    <p:sldId id="271" r:id="rId17"/>
    <p:sldId id="278" r:id="rId18"/>
    <p:sldId id="273" r:id="rId19"/>
    <p:sldId id="274" r:id="rId20"/>
    <p:sldId id="275" r:id="rId21"/>
    <p:sldId id="276" r:id="rId22"/>
    <p:sldId id="279" r:id="rId23"/>
    <p:sldId id="280" r:id="rId24"/>
    <p:sldId id="296" r:id="rId25"/>
    <p:sldId id="281" r:id="rId26"/>
    <p:sldId id="297" r:id="rId27"/>
    <p:sldId id="282" r:id="rId28"/>
    <p:sldId id="283" r:id="rId29"/>
    <p:sldId id="284" r:id="rId30"/>
    <p:sldId id="298" r:id="rId31"/>
    <p:sldId id="285" r:id="rId32"/>
    <p:sldId id="291" r:id="rId33"/>
    <p:sldId id="286" r:id="rId34"/>
    <p:sldId id="290" r:id="rId35"/>
    <p:sldId id="292" r:id="rId36"/>
    <p:sldId id="293" r:id="rId37"/>
    <p:sldId id="294" r:id="rId38"/>
    <p:sldId id="295" r:id="rId39"/>
    <p:sldId id="288" r:id="rId4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3" d="100"/>
          <a:sy n="83" d="100"/>
        </p:scale>
        <p:origin x="65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2669825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999748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6738764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1/8/2024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753620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384712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111539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ACEE6D8-F0CE-4F84-902B-3D44BE6B8C6F}"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361362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ACEE6D8-F0CE-4F84-902B-3D44BE6B8C6F}" type="datetimeFigureOut">
              <a:rPr lang="ru-RU" smtClean="0"/>
              <a:t>08.01.2024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19946976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ACEE6D8-F0CE-4F84-902B-3D44BE6B8C6F}" type="datetimeFigureOut">
              <a:rPr lang="ru-RU" smtClean="0"/>
              <a:t>08.01.2024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183244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ACEE6D8-F0CE-4F84-902B-3D44BE6B8C6F}" type="datetimeFigureOut">
              <a:rPr lang="ru-RU" smtClean="0"/>
              <a:t>08.01.2024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176440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CEE6D8-F0CE-4F84-902B-3D44BE6B8C6F}"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348899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ACEE6D8-F0CE-4F84-902B-3D44BE6B8C6F}" type="datetimeFigureOut">
              <a:rPr lang="ru-RU" smtClean="0"/>
              <a:t>08.01.2024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6A6D3A7-2D04-454E-A3AD-A543ADDAA6AF}" type="slidenum">
              <a:rPr lang="ru-RU" smtClean="0"/>
              <a:t>‹#›</a:t>
            </a:fld>
            <a:endParaRPr lang="ru-RU"/>
          </a:p>
        </p:txBody>
      </p:sp>
    </p:spTree>
    <p:extLst>
      <p:ext uri="{BB962C8B-B14F-4D97-AF65-F5344CB8AC3E}">
        <p14:creationId xmlns:p14="http://schemas.microsoft.com/office/powerpoint/2010/main" val="2494022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CEE6D8-F0CE-4F84-902B-3D44BE6B8C6F}" type="datetimeFigureOut">
              <a:rPr lang="ru-RU" smtClean="0"/>
              <a:t>08.01.2024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A6D3A7-2D04-454E-A3AD-A543ADDAA6AF}" type="slidenum">
              <a:rPr lang="ru-RU" smtClean="0"/>
              <a:t>‹#›</a:t>
            </a:fld>
            <a:endParaRPr lang="ru-RU"/>
          </a:p>
        </p:txBody>
      </p:sp>
    </p:spTree>
    <p:extLst>
      <p:ext uri="{BB962C8B-B14F-4D97-AF65-F5344CB8AC3E}">
        <p14:creationId xmlns:p14="http://schemas.microsoft.com/office/powerpoint/2010/main" val="3227723487"/>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887330-B4F0-463F-8830-A357AA4048B5}"/>
              </a:ext>
            </a:extLst>
          </p:cNvPr>
          <p:cNvSpPr>
            <a:spLocks noGrp="1"/>
          </p:cNvSpPr>
          <p:nvPr>
            <p:ph type="ctrTitle"/>
          </p:nvPr>
        </p:nvSpPr>
        <p:spPr/>
        <p:txBody>
          <a:bodyPr/>
          <a:lstStyle/>
          <a:p>
            <a:r>
              <a:rPr lang="ru-RU" sz="4000" dirty="0"/>
              <a:t>Урок литературы по роману </a:t>
            </a:r>
            <a:br>
              <a:rPr lang="ru-RU" sz="4000" dirty="0"/>
            </a:br>
            <a:r>
              <a:rPr lang="ru-RU" sz="4000" dirty="0"/>
              <a:t>Н.Г. Чернышевского «Что делать»</a:t>
            </a:r>
            <a:endParaRPr lang="ru-RU" sz="4000" dirty="0"/>
          </a:p>
        </p:txBody>
      </p:sp>
      <p:sp>
        <p:nvSpPr>
          <p:cNvPr id="3" name="Подзаголовок 2">
            <a:extLst>
              <a:ext uri="{FF2B5EF4-FFF2-40B4-BE49-F238E27FC236}">
                <a16:creationId xmlns:a16="http://schemas.microsoft.com/office/drawing/2014/main" id="{5CE2035A-CD4A-4271-9258-6483D4A14045}"/>
              </a:ext>
            </a:extLst>
          </p:cNvPr>
          <p:cNvSpPr>
            <a:spLocks noGrp="1"/>
          </p:cNvSpPr>
          <p:nvPr>
            <p:ph type="subTitle" idx="1"/>
          </p:nvPr>
        </p:nvSpPr>
        <p:spPr/>
        <p:txBody>
          <a:bodyPr/>
          <a:lstStyle/>
          <a:p>
            <a:r>
              <a:rPr lang="ru-RU" sz="3600" dirty="0" smtClean="0">
                <a:solidFill>
                  <a:schemeClr val="tx1"/>
                </a:solidFill>
              </a:rPr>
              <a:t>Тема урока: «</a:t>
            </a:r>
            <a:r>
              <a:rPr lang="ru-RU" sz="3600" dirty="0"/>
              <a:t>«Подлинный смысл его роман приобретает только в живой связи с будущим» </a:t>
            </a:r>
            <a:endParaRPr lang="ru-RU" sz="3600" dirty="0">
              <a:solidFill>
                <a:schemeClr val="tx1"/>
              </a:solidFill>
            </a:endParaRPr>
          </a:p>
        </p:txBody>
      </p:sp>
    </p:spTree>
    <p:extLst>
      <p:ext uri="{BB962C8B-B14F-4D97-AF65-F5344CB8AC3E}">
        <p14:creationId xmlns:p14="http://schemas.microsoft.com/office/powerpoint/2010/main" val="2792798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Подробно осветить этот вопрос поможет книга </a:t>
            </a:r>
            <a:r>
              <a:rPr lang="ru-RU" dirty="0" err="1"/>
              <a:t>Фогельсона</a:t>
            </a:r>
            <a:r>
              <a:rPr lang="ru-RU" dirty="0"/>
              <a:t> И.А. </a:t>
            </a:r>
            <a:r>
              <a:rPr lang="ru-RU" dirty="0" smtClean="0"/>
              <a:t> </a:t>
            </a:r>
            <a:r>
              <a:rPr lang="ru-RU" dirty="0"/>
              <a:t>Вот некоторые тезисы: </a:t>
            </a:r>
          </a:p>
        </p:txBody>
      </p:sp>
      <p:sp>
        <p:nvSpPr>
          <p:cNvPr id="3" name="Объект 2"/>
          <p:cNvSpPr>
            <a:spLocks noGrp="1"/>
          </p:cNvSpPr>
          <p:nvPr>
            <p:ph idx="1"/>
          </p:nvPr>
        </p:nvSpPr>
        <p:spPr/>
        <p:txBody>
          <a:bodyPr/>
          <a:lstStyle/>
          <a:p>
            <a:r>
              <a:rPr lang="ru-RU" dirty="0"/>
              <a:t>знание и труд как основа жизни новых людей; </a:t>
            </a:r>
            <a:endParaRPr lang="ru-RU" dirty="0" smtClean="0"/>
          </a:p>
          <a:p>
            <a:r>
              <a:rPr lang="ru-RU" dirty="0" smtClean="0"/>
              <a:t>достоинство </a:t>
            </a:r>
            <a:r>
              <a:rPr lang="ru-RU" dirty="0"/>
              <a:t>и независимость, гуманизм и высокое сознание общественного долга, широта дерзаний и смелость поступков- главные качества новых людей</a:t>
            </a:r>
            <a:r>
              <a:rPr lang="ru-RU" dirty="0" smtClean="0"/>
              <a:t>;</a:t>
            </a:r>
          </a:p>
          <a:p>
            <a:r>
              <a:rPr lang="ru-RU" dirty="0" smtClean="0"/>
              <a:t>«разумный </a:t>
            </a:r>
            <a:r>
              <a:rPr lang="ru-RU" dirty="0"/>
              <a:t>эгоизм» как нравственный принцип новых людей.</a:t>
            </a:r>
          </a:p>
          <a:p>
            <a:endParaRPr lang="ru-RU" dirty="0"/>
          </a:p>
        </p:txBody>
      </p:sp>
    </p:spTree>
    <p:extLst>
      <p:ext uri="{BB962C8B-B14F-4D97-AF65-F5344CB8AC3E}">
        <p14:creationId xmlns:p14="http://schemas.microsoft.com/office/powerpoint/2010/main" val="7508258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a:t>
            </a:r>
            <a:r>
              <a:rPr lang="ru-RU" dirty="0" smtClean="0"/>
              <a:t>Моральный кодекс» </a:t>
            </a:r>
            <a:r>
              <a:rPr lang="ru-RU" dirty="0"/>
              <a:t>героев Чернышевского:</a:t>
            </a:r>
            <a:br>
              <a:rPr lang="ru-RU" dirty="0"/>
            </a:br>
            <a:endParaRPr lang="ru-RU" dirty="0"/>
          </a:p>
        </p:txBody>
      </p:sp>
      <p:sp>
        <p:nvSpPr>
          <p:cNvPr id="3" name="Объект 2"/>
          <p:cNvSpPr>
            <a:spLocks noGrp="1"/>
          </p:cNvSpPr>
          <p:nvPr>
            <p:ph idx="1"/>
          </p:nvPr>
        </p:nvSpPr>
        <p:spPr/>
        <p:txBody>
          <a:bodyPr/>
          <a:lstStyle/>
          <a:p>
            <a:r>
              <a:rPr lang="ru-RU" dirty="0"/>
              <a:t>- Чем труднее дело, тем более радуешься своей силе и ловкости, исполняя его удачно.</a:t>
            </a:r>
          </a:p>
          <a:p>
            <a:r>
              <a:rPr lang="ru-RU" dirty="0"/>
              <a:t>- А приятно издали думать о людях, с которыми поступил честно.</a:t>
            </a:r>
          </a:p>
          <a:p>
            <a:r>
              <a:rPr lang="ru-RU" dirty="0"/>
              <a:t>- Я чувствую радость и счастье, значит, мне хочется, чтобы все люди стал радостными и счастливыми.</a:t>
            </a:r>
          </a:p>
          <a:p>
            <a:r>
              <a:rPr lang="ru-RU" dirty="0"/>
              <a:t>- Будь честен, и всё будет отлично.</a:t>
            </a:r>
          </a:p>
          <a:p>
            <a:r>
              <a:rPr lang="ru-RU" dirty="0"/>
              <a:t>- Полного счастья нет без полной независимости.</a:t>
            </a:r>
          </a:p>
          <a:p>
            <a:endParaRPr lang="ru-RU" dirty="0"/>
          </a:p>
        </p:txBody>
      </p:sp>
    </p:spTree>
    <p:extLst>
      <p:ext uri="{BB962C8B-B14F-4D97-AF65-F5344CB8AC3E}">
        <p14:creationId xmlns:p14="http://schemas.microsoft.com/office/powerpoint/2010/main" val="527547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r>
              <a:rPr lang="ru-RU" b="1" dirty="0"/>
              <a:t>Вопросы к «третьему поясу» — «Высшие люди»</a:t>
            </a:r>
            <a:endParaRPr lang="ru-RU" dirty="0"/>
          </a:p>
        </p:txBody>
      </p:sp>
      <p:sp>
        <p:nvSpPr>
          <p:cNvPr id="3" name="Объект 2"/>
          <p:cNvSpPr>
            <a:spLocks noGrp="1"/>
          </p:cNvSpPr>
          <p:nvPr>
            <p:ph idx="1"/>
          </p:nvPr>
        </p:nvSpPr>
        <p:spPr/>
        <p:txBody>
          <a:bodyPr/>
          <a:lstStyle/>
          <a:p>
            <a:r>
              <a:rPr lang="ru-RU" dirty="0"/>
              <a:t> 1. Среди новых людей есть «высшие люди». Кто они? Почему их еще так мало?</a:t>
            </a:r>
            <a:r>
              <a:rPr lang="ru-RU" dirty="0" smtClean="0"/>
              <a:t/>
            </a:r>
            <a:br>
              <a:rPr lang="ru-RU" dirty="0" smtClean="0"/>
            </a:br>
            <a:r>
              <a:rPr lang="ru-RU" dirty="0"/>
              <a:t>      2. Как вы понимаете выражение «разумный эгоизм»?</a:t>
            </a:r>
            <a:r>
              <a:rPr lang="ru-RU" dirty="0" smtClean="0"/>
              <a:t/>
            </a:r>
            <a:br>
              <a:rPr lang="ru-RU" dirty="0" smtClean="0"/>
            </a:br>
            <a:r>
              <a:rPr lang="ru-RU" dirty="0"/>
              <a:t>      3. Почему Рахметова называют «особенным человеком»? В чем его особенность?</a:t>
            </a:r>
            <a:r>
              <a:rPr lang="ru-RU" dirty="0" smtClean="0"/>
              <a:t/>
            </a:r>
            <a:br>
              <a:rPr lang="ru-RU" dirty="0" smtClean="0"/>
            </a:br>
            <a:r>
              <a:rPr lang="ru-RU" dirty="0"/>
              <a:t>      4. Именно с Рахметовым связан ответ на вопрос «Что делать?». Почему?</a:t>
            </a:r>
            <a:r>
              <a:rPr lang="ru-RU" dirty="0" smtClean="0"/>
              <a:t/>
            </a:r>
            <a:br>
              <a:rPr lang="ru-RU" dirty="0" smtClean="0"/>
            </a:br>
            <a:r>
              <a:rPr lang="ru-RU" dirty="0"/>
              <a:t>      5. Почему автор так подробно рассказывает об этом герое? Выделите основные этапы формирования личности Рахметова и оцените их.</a:t>
            </a:r>
            <a:r>
              <a:rPr lang="ru-RU" dirty="0" smtClean="0"/>
              <a:t/>
            </a:r>
            <a:br>
              <a:rPr lang="ru-RU" dirty="0" smtClean="0"/>
            </a:br>
            <a:r>
              <a:rPr lang="ru-RU" dirty="0"/>
              <a:t>      6. Чем вам близок герой? Что вы в нем не принимаете?</a:t>
            </a:r>
          </a:p>
        </p:txBody>
      </p:sp>
    </p:spTree>
    <p:extLst>
      <p:ext uri="{BB962C8B-B14F-4D97-AF65-F5344CB8AC3E}">
        <p14:creationId xmlns:p14="http://schemas.microsoft.com/office/powerpoint/2010/main" val="8943700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Образ Рахметова.</a:t>
            </a:r>
            <a:r>
              <a:rPr lang="ru-RU" dirty="0"/>
              <a:t/>
            </a:r>
            <a:br>
              <a:rPr lang="ru-RU" dirty="0"/>
            </a:br>
            <a:r>
              <a:rPr lang="ru-RU" dirty="0"/>
              <a:t>Используя текст, раскройте каждое из этих положений</a:t>
            </a:r>
          </a:p>
        </p:txBody>
      </p:sp>
      <p:sp>
        <p:nvSpPr>
          <p:cNvPr id="3" name="Объект 2"/>
          <p:cNvSpPr>
            <a:spLocks noGrp="1"/>
          </p:cNvSpPr>
          <p:nvPr>
            <p:ph idx="1"/>
          </p:nvPr>
        </p:nvSpPr>
        <p:spPr/>
        <p:txBody>
          <a:bodyPr>
            <a:normAutofit fontScale="85000" lnSpcReduction="20000"/>
          </a:bodyPr>
          <a:lstStyle/>
          <a:p>
            <a:pPr lvl="0"/>
            <a:r>
              <a:rPr lang="ru-RU" dirty="0"/>
              <a:t>«Рахметов был из фамилии, известной с XII века»;</a:t>
            </a:r>
          </a:p>
          <a:p>
            <a:pPr lvl="0"/>
            <a:r>
              <a:rPr lang="ru-RU" dirty="0"/>
              <a:t>«ригорист»;</a:t>
            </a:r>
          </a:p>
          <a:p>
            <a:pPr lvl="0"/>
            <a:r>
              <a:rPr lang="ru-RU" dirty="0"/>
              <a:t>Никитушка Ломов;</a:t>
            </a:r>
          </a:p>
          <a:p>
            <a:pPr lvl="0"/>
            <a:r>
              <a:rPr lang="ru-RU" dirty="0"/>
              <a:t>«вздумал </a:t>
            </a:r>
            <a:r>
              <a:rPr lang="ru-RU" dirty="0" err="1"/>
              <a:t>приобресть</a:t>
            </a:r>
            <a:r>
              <a:rPr lang="ru-RU" dirty="0"/>
              <a:t> физическое богатство»;</a:t>
            </a:r>
          </a:p>
          <a:p>
            <a:pPr lvl="0"/>
            <a:r>
              <a:rPr lang="ru-RU" dirty="0"/>
              <a:t>«стал искать знакомства с особенно умными студентами»;</a:t>
            </a:r>
          </a:p>
          <a:p>
            <a:pPr lvl="0"/>
            <a:r>
              <a:rPr lang="ru-RU" dirty="0"/>
              <a:t>чтение книг;</a:t>
            </a:r>
          </a:p>
          <a:p>
            <a:pPr lvl="0"/>
            <a:r>
              <a:rPr lang="ru-RU" dirty="0"/>
              <a:t>«стал вести самый суровый образ жизни»;</a:t>
            </a:r>
          </a:p>
          <a:p>
            <a:pPr lvl="0"/>
            <a:r>
              <a:rPr lang="ru-RU" dirty="0"/>
              <a:t>«стал кормить себя»;</a:t>
            </a:r>
          </a:p>
          <a:p>
            <a:pPr lvl="0"/>
            <a:r>
              <a:rPr lang="ru-RU" dirty="0"/>
              <a:t>«гнусная слабость»;</a:t>
            </a:r>
          </a:p>
          <a:p>
            <a:pPr lvl="0"/>
            <a:r>
              <a:rPr lang="ru-RU" dirty="0"/>
              <a:t>«успевал делать страшно много»;</a:t>
            </a:r>
          </a:p>
          <a:p>
            <a:pPr lvl="0"/>
            <a:r>
              <a:rPr lang="ru-RU" dirty="0"/>
              <a:t>«перемена занятия есть отдых»;</a:t>
            </a:r>
          </a:p>
        </p:txBody>
      </p:sp>
    </p:spTree>
    <p:extLst>
      <p:ext uri="{BB962C8B-B14F-4D97-AF65-F5344CB8AC3E}">
        <p14:creationId xmlns:p14="http://schemas.microsoft.com/office/powerpoint/2010/main" val="2127660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pPr lvl="0"/>
            <a:r>
              <a:rPr lang="ru-RU" dirty="0"/>
              <a:t>«я должен дорожить временем»</a:t>
            </a:r>
          </a:p>
          <a:p>
            <a:pPr lvl="0"/>
            <a:r>
              <a:rPr lang="ru-RU" dirty="0"/>
              <a:t>манера знакомиться с людьми;</a:t>
            </a:r>
          </a:p>
          <a:p>
            <a:pPr lvl="0"/>
            <a:r>
              <a:rPr lang="ru-RU" dirty="0"/>
              <a:t>«моё правило: предлагать моё мнение всегда, когда я должен, и никогда не навязывать его»;</a:t>
            </a:r>
          </a:p>
          <a:p>
            <a:pPr lvl="0"/>
            <a:r>
              <a:rPr lang="ru-RU" dirty="0"/>
              <a:t>«дела, не касавшиеся лично до него»;</a:t>
            </a:r>
          </a:p>
          <a:p>
            <a:pPr lvl="0"/>
            <a:r>
              <a:rPr lang="ru-RU" dirty="0"/>
              <a:t>стипендиаты Рахметова;</a:t>
            </a:r>
          </a:p>
          <a:p>
            <a:pPr lvl="0"/>
            <a:r>
              <a:rPr lang="ru-RU" dirty="0"/>
              <a:t>«проба»;</a:t>
            </a:r>
          </a:p>
          <a:p>
            <a:pPr lvl="0"/>
            <a:r>
              <a:rPr lang="ru-RU" dirty="0"/>
              <a:t>«я не должен любить»;</a:t>
            </a:r>
          </a:p>
          <a:p>
            <a:pPr lvl="0"/>
            <a:r>
              <a:rPr lang="ru-RU" dirty="0"/>
              <a:t>«кипучая натура»;</a:t>
            </a:r>
          </a:p>
          <a:p>
            <a:pPr lvl="0"/>
            <a:r>
              <a:rPr lang="ru-RU" dirty="0"/>
              <a:t>«особенный человек».</a:t>
            </a:r>
          </a:p>
        </p:txBody>
      </p:sp>
    </p:spTree>
    <p:extLst>
      <p:ext uri="{BB962C8B-B14F-4D97-AF65-F5344CB8AC3E}">
        <p14:creationId xmlns:p14="http://schemas.microsoft.com/office/powerpoint/2010/main" val="29703180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a:t>Обобщаем сказанное: действительно ли Рахметов «особенный человек», «экземпляр очень редкой породы»?</a:t>
            </a:r>
            <a:br>
              <a:rPr lang="ru-RU" sz="3600" dirty="0"/>
            </a:br>
            <a:r>
              <a:rPr lang="ru-RU" sz="3600" b="1" dirty="0"/>
              <a:t>Место и роль Рахметова в романе.</a:t>
            </a:r>
            <a:r>
              <a:rPr lang="ru-RU" dirty="0"/>
              <a:t/>
            </a:r>
            <a:br>
              <a:rPr lang="ru-RU" dirty="0"/>
            </a:br>
            <a:endParaRPr lang="ru-RU" dirty="0"/>
          </a:p>
        </p:txBody>
      </p:sp>
      <p:sp>
        <p:nvSpPr>
          <p:cNvPr id="3" name="Объект 2"/>
          <p:cNvSpPr>
            <a:spLocks noGrp="1"/>
          </p:cNvSpPr>
          <p:nvPr>
            <p:ph idx="1"/>
          </p:nvPr>
        </p:nvSpPr>
        <p:spPr/>
        <p:txBody>
          <a:bodyPr/>
          <a:lstStyle/>
          <a:p>
            <a:r>
              <a:rPr lang="ru-RU" dirty="0"/>
              <a:t>-Вот что об этом пишет автор: « Ну,- думает проницательный читатель,- теперь главным лицом будет Рахметов и заткнёт всех за пояс, и Вера Павловна в него влюбится, и вот скоро с Кирсановым начнётся та же история, какая была с Лопуховым…Ничего этого не будет…Рахметов уйдёт из этого рассказа и не будет он ни главным, ни неглавным, вовсе никаким действующим лицом в моём романе. Зачем же он введён в роман и так подробно описан? Вот попробуй, проницательный читатель, угадаешь ли ты это?» ( гл.3, XXX )</a:t>
            </a:r>
          </a:p>
        </p:txBody>
      </p:sp>
    </p:spTree>
    <p:extLst>
      <p:ext uri="{BB962C8B-B14F-4D97-AF65-F5344CB8AC3E}">
        <p14:creationId xmlns:p14="http://schemas.microsoft.com/office/powerpoint/2010/main" val="21562640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r>
              <a:rPr lang="ru-RU" dirty="0"/>
              <a:t>к главе 3, XXXI, «Беседа с проницательным читателем»</a:t>
            </a:r>
          </a:p>
          <a:p>
            <a:r>
              <a:rPr lang="ru-RU" dirty="0"/>
              <a:t>-«Скажите же мне теперь, зачем выставлена и так подробно описана эта фигура?»- повторяет свой вопрос </a:t>
            </a:r>
            <a:r>
              <a:rPr lang="ru-RU" dirty="0" err="1"/>
              <a:t>Н.Г.Чернышевский</a:t>
            </a:r>
            <a:r>
              <a:rPr lang="ru-RU" dirty="0"/>
              <a:t>. Ответ, который даётся в этой главе, я пробую изобразить в рисунках</a:t>
            </a:r>
            <a:r>
              <a:rPr lang="ru-RU" dirty="0" smtClean="0"/>
              <a:t>.</a:t>
            </a:r>
          </a:p>
          <a:p>
            <a:endParaRPr lang="ru-RU" dirty="0"/>
          </a:p>
          <a:p>
            <a:endParaRPr lang="ru-RU" dirty="0"/>
          </a:p>
        </p:txBody>
      </p:sp>
    </p:spTree>
    <p:extLst>
      <p:ext uri="{BB962C8B-B14F-4D97-AF65-F5344CB8AC3E}">
        <p14:creationId xmlns:p14="http://schemas.microsoft.com/office/powerpoint/2010/main" val="2699434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endParaRPr lang="ru-RU"/>
          </a:p>
        </p:txBody>
      </p:sp>
      <p:pic>
        <p:nvPicPr>
          <p:cNvPr id="6" name="Объект 5" descr="https://urok.1sept.ru/articles/212233/img1.gif"/>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45674" y="1136073"/>
            <a:ext cx="7012564" cy="4055846"/>
          </a:xfrm>
          <a:prstGeom prst="rect">
            <a:avLst/>
          </a:prstGeom>
          <a:noFill/>
          <a:ln>
            <a:noFill/>
          </a:ln>
        </p:spPr>
      </p:pic>
    </p:spTree>
    <p:extLst>
      <p:ext uri="{BB962C8B-B14F-4D97-AF65-F5344CB8AC3E}">
        <p14:creationId xmlns:p14="http://schemas.microsoft.com/office/powerpoint/2010/main" val="10921271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a:t>
            </a:r>
            <a:r>
              <a:rPr lang="ru-RU" dirty="0"/>
              <a:t>Человек, который не видывал ничего, кроме лачужек, сочтёт изображением дворца картинку, на которой нарисован так себе, обыкновенный дом. Как быть с таким человеком, чтобы дом показался ему именно домом, а не дворцом? Надобно на той же картинке нарисовать хоть маленький уголок дворца…»</a:t>
            </a:r>
          </a:p>
          <a:p>
            <a:r>
              <a:rPr lang="ru-RU" dirty="0"/>
              <a:t>-А что получится, если эти рассуждения применить к обществу, к людям, конкретно к героям романа</a:t>
            </a:r>
            <a:r>
              <a:rPr lang="ru-RU" dirty="0" smtClean="0"/>
              <a:t>?</a:t>
            </a:r>
          </a:p>
          <a:p>
            <a:r>
              <a:rPr lang="ru-RU" dirty="0"/>
              <a:t>средний дом - это новые люди, лачужка- это большинство, уголок дворца - конечно же, Рахметов</a:t>
            </a:r>
          </a:p>
        </p:txBody>
      </p:sp>
    </p:spTree>
    <p:extLst>
      <p:ext uri="{BB962C8B-B14F-4D97-AF65-F5344CB8AC3E}">
        <p14:creationId xmlns:p14="http://schemas.microsoft.com/office/powerpoint/2010/main" val="3867494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-«Не покажи я фигуру Рахметова, …Вера Павловна, Кирсанов, Лопухов казались бы большинству публики героями, лицами высшей натуры, пожалуй даже лицами идеализированными...Нет, друзья мои, …это не так…»- пишет Чернышевский. </a:t>
            </a:r>
            <a:endParaRPr lang="ru-RU" dirty="0" smtClean="0"/>
          </a:p>
          <a:p>
            <a:r>
              <a:rPr lang="ru-RU" dirty="0" smtClean="0"/>
              <a:t>«</a:t>
            </a:r>
            <a:r>
              <a:rPr lang="ru-RU" dirty="0"/>
              <a:t>Я изображал их с любовью и уважением, потому что каждый порядочный человек стоит любви и уважения. Но где я преклонялся перед ними? Где проглядывает у меня хоть малейшая тень мысли, что они бог знает как высоки и прекрасны, что я не могу представить себе ничего выше и лучше их, что они – идеалы людей? Как я о них думаю, так они и действуют у меня, - не больше, как обыкновенные порядочные люди нового поколения. Что они делают превыспреннего? Не делают подлостей, не трусят, имеют обыкновенные честные убеждения, стараются действовать по ним…»</a:t>
            </a:r>
          </a:p>
          <a:p>
            <a:endParaRPr lang="ru-RU" dirty="0"/>
          </a:p>
        </p:txBody>
      </p:sp>
    </p:spTree>
    <p:extLst>
      <p:ext uri="{BB962C8B-B14F-4D97-AF65-F5344CB8AC3E}">
        <p14:creationId xmlns:p14="http://schemas.microsoft.com/office/powerpoint/2010/main" val="2137027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«Подлинный смысл его роман приобретает только в живой связи с будущим» </a:t>
            </a:r>
            <a:endParaRPr lang="ru-RU" dirty="0"/>
          </a:p>
        </p:txBody>
      </p:sp>
      <p:sp>
        <p:nvSpPr>
          <p:cNvPr id="3" name="Объект 2"/>
          <p:cNvSpPr>
            <a:spLocks noGrp="1"/>
          </p:cNvSpPr>
          <p:nvPr>
            <p:ph idx="1"/>
          </p:nvPr>
        </p:nvSpPr>
        <p:spPr/>
        <p:txBody>
          <a:bodyPr>
            <a:normAutofit lnSpcReduction="10000"/>
          </a:bodyPr>
          <a:lstStyle/>
          <a:p>
            <a:r>
              <a:rPr lang="ru-RU" dirty="0" smtClean="0"/>
              <a:t>Роман «Что делать?». Структура романа. Система образов. Идеал будущего общества. Смысл снов, иллюзий, утопий в художественной структуре романа.</a:t>
            </a:r>
          </a:p>
          <a:p>
            <a:r>
              <a:rPr lang="ru-RU" dirty="0" smtClean="0"/>
              <a:t> На уроке будем изучать следующие главы романа «Что делать?»: «Жизнь Веры Павловны в родительском доме», «Особенный человек»; первый, второй, третий, четвертый сны Веры Павловны.</a:t>
            </a:r>
          </a:p>
          <a:p>
            <a:r>
              <a:rPr lang="ru-RU" dirty="0" smtClean="0"/>
              <a:t>      О романе «Что делать?» А. В. Луначарский писал: «Построение романа идет по четырем поясам: пошлые люди, новые люди, высшие люди и сны». Вся структура романа вмещается в эти слова.</a:t>
            </a:r>
            <a:endParaRPr lang="ru-RU" dirty="0"/>
          </a:p>
        </p:txBody>
      </p:sp>
    </p:spTree>
    <p:extLst>
      <p:ext uri="{BB962C8B-B14F-4D97-AF65-F5344CB8AC3E}">
        <p14:creationId xmlns:p14="http://schemas.microsoft.com/office/powerpoint/2010/main" val="3917544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Возвращаясь к образу Рахметова (глава «Особенный человек</a:t>
            </a:r>
            <a:r>
              <a:rPr lang="ru-RU" dirty="0" smtClean="0"/>
              <a:t>»): А </a:t>
            </a:r>
            <a:r>
              <a:rPr lang="ru-RU" dirty="0"/>
              <a:t>такие, как Рахметов? </a:t>
            </a:r>
          </a:p>
        </p:txBody>
      </p:sp>
      <p:sp>
        <p:nvSpPr>
          <p:cNvPr id="3" name="Объект 2"/>
          <p:cNvSpPr>
            <a:spLocks noGrp="1"/>
          </p:cNvSpPr>
          <p:nvPr>
            <p:ph idx="1"/>
          </p:nvPr>
        </p:nvSpPr>
        <p:spPr/>
        <p:txBody>
          <a:bodyPr>
            <a:normAutofit fontScale="92500" lnSpcReduction="10000"/>
          </a:bodyPr>
          <a:lstStyle/>
          <a:p>
            <a:r>
              <a:rPr lang="ru-RU" dirty="0"/>
              <a:t>«Мало их, но ими расцветает жизнь всех; без них она заглохла бы, прокисла бы; мало их, но они дают всем людям дышать, без них люди задохнулись бы. Велика масса честных и добрых людей, а таких людей мало; но они в ней – теин в чаю, букет в благородном вине; от них её сила и аромат; это цвет лучших людей, это двигатели двигателей, это соль соли земли</a:t>
            </a:r>
            <a:r>
              <a:rPr lang="ru-RU" dirty="0" smtClean="0"/>
              <a:t>.»</a:t>
            </a:r>
          </a:p>
          <a:p>
            <a:r>
              <a:rPr lang="ru-RU" dirty="0" smtClean="0"/>
              <a:t>-Где</a:t>
            </a:r>
            <a:r>
              <a:rPr lang="ru-RU" dirty="0"/>
              <a:t>, на каком уровне находится каждый из </a:t>
            </a:r>
            <a:r>
              <a:rPr lang="ru-RU" dirty="0" smtClean="0"/>
              <a:t>вас?</a:t>
            </a:r>
          </a:p>
          <a:p>
            <a:r>
              <a:rPr lang="ru-RU" dirty="0" smtClean="0"/>
              <a:t>-А </a:t>
            </a:r>
            <a:r>
              <a:rPr lang="ru-RU" dirty="0"/>
              <a:t>что надо делать для того, чтобы вырасти? Не забыли ли мы о названии романа? «Что делать?»</a:t>
            </a:r>
          </a:p>
          <a:p>
            <a:r>
              <a:rPr lang="ru-RU" dirty="0"/>
              <a:t>Кому же адресован вопрос? Да, проницательному читателю, просто читателю, то есть всем нам. Есть ли ответ на вопрос в самом романе?</a:t>
            </a:r>
          </a:p>
          <a:p>
            <a:endParaRPr lang="ru-RU" dirty="0"/>
          </a:p>
        </p:txBody>
      </p:sp>
    </p:spTree>
    <p:extLst>
      <p:ext uri="{BB962C8B-B14F-4D97-AF65-F5344CB8AC3E}">
        <p14:creationId xmlns:p14="http://schemas.microsoft.com/office/powerpoint/2010/main" val="19886702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Чернышевский продолжает беседу с проницательным читателем:</a:t>
            </a:r>
          </a:p>
        </p:txBody>
      </p:sp>
      <p:sp>
        <p:nvSpPr>
          <p:cNvPr id="3" name="Объект 2"/>
          <p:cNvSpPr>
            <a:spLocks noGrp="1"/>
          </p:cNvSpPr>
          <p:nvPr>
            <p:ph idx="1"/>
          </p:nvPr>
        </p:nvSpPr>
        <p:spPr/>
        <p:txBody>
          <a:bodyPr>
            <a:normAutofit fontScale="77500" lnSpcReduction="20000"/>
          </a:bodyPr>
          <a:lstStyle/>
          <a:p>
            <a:r>
              <a:rPr lang="ru-RU" dirty="0" smtClean="0"/>
              <a:t>«Нет </a:t>
            </a:r>
            <a:r>
              <a:rPr lang="ru-RU" dirty="0"/>
              <a:t>друзья мои,… не они стоят слишком высоко, а вы стоите слишком низко. Вы видите теперь, что они стоят просто на земле; это от того казались они вам парящими на облаках, что вы сидите в преисподней трущобе. На той высоте, на которой они стоят, </a:t>
            </a:r>
            <a:r>
              <a:rPr lang="ru-RU" u="sng" dirty="0"/>
              <a:t>должны стоять, могут стоять все люди,</a:t>
            </a:r>
            <a:r>
              <a:rPr lang="ru-RU" dirty="0"/>
              <a:t> …тем людям, которых я изображаю вполне, вы можете быть равными, если захотите поработать над своим развитием. Кто ниже их, тот низок. Поднимайтесь из вашей трущобы, друзья мои, поднимайтесь, это не так трудно, выходите на вольный белый свет; славно жить на нём, и путь лёгок и заманчив, попробуйте: развитие, развитие. Наблюдайте, думайте, читайте тех, которые говорят вам о чистом наслаждении жизнью, о том, что человеку можно быть добрым и счастливым. Читайте их – их книги радуют сердца, наблюдайте жизнь- наблюдать её интересно, думайте- думать завлекательно. Только и всего, жертв не требуется, лишений не спрашивается. Их не нужно. Желайте быть счастливыми – только, только это желание нужно. Для этого вы будете с наслаждением заботиться о своём развитии: в нём счастье. О, сколько наслаждений развитому человеку! Даже то, что другой чувствует как жертву, горе, он чувствует как удовлетворение себе, как наслаждение, а для радостей так открыто его сердце, и как много их у него! Попробуйте: хорошо!» ( гл.3,  XXXI )</a:t>
            </a:r>
          </a:p>
          <a:p>
            <a:endParaRPr lang="ru-RU" dirty="0"/>
          </a:p>
        </p:txBody>
      </p:sp>
    </p:spTree>
    <p:extLst>
      <p:ext uri="{BB962C8B-B14F-4D97-AF65-F5344CB8AC3E}">
        <p14:creationId xmlns:p14="http://schemas.microsoft.com/office/powerpoint/2010/main" val="37692988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По мысли Чернышевского, Рахметов — это профессиональный революционер, подчинивший свою жизнь подготовке революции: «Рахметов — человек революционного действия... Ни к кому он так не строг и не взыскателен, как к себе». Он сам себя воспитывает, сам «делает» свой характер. С ним связана тема будущего. </a:t>
            </a:r>
            <a:endParaRPr lang="ru-RU" dirty="0" smtClean="0"/>
          </a:p>
          <a:p>
            <a:r>
              <a:rPr lang="ru-RU" dirty="0"/>
              <a:t>-Итак, развитие, рост, самосовершенствование, движение. Это своего рода программа деятельности для молодого поколения и эпохи Чернышевского, и сегодняшнего времени. Свои мысли о главном </a:t>
            </a:r>
            <a:r>
              <a:rPr lang="ru-RU" dirty="0" err="1"/>
              <a:t>Н.Г.Чернышевский</a:t>
            </a:r>
            <a:r>
              <a:rPr lang="ru-RU" dirty="0"/>
              <a:t> вложил в беседы с проницательным читателем, а также, используя « эзопов язык», в сны Веры Павловны Лопуховой.</a:t>
            </a:r>
          </a:p>
          <a:p>
            <a:endParaRPr lang="ru-RU" dirty="0"/>
          </a:p>
        </p:txBody>
      </p:sp>
    </p:spTree>
    <p:extLst>
      <p:ext uri="{BB962C8B-B14F-4D97-AF65-F5344CB8AC3E}">
        <p14:creationId xmlns:p14="http://schemas.microsoft.com/office/powerpoint/2010/main" val="22918722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t>
            </a:r>
            <a:r>
              <a:rPr lang="ru-RU" b="1" dirty="0"/>
              <a:t>Вопросы к «четвертому поясу» — «Сны»</a:t>
            </a:r>
            <a:endParaRPr lang="ru-RU" dirty="0"/>
          </a:p>
        </p:txBody>
      </p:sp>
      <p:sp>
        <p:nvSpPr>
          <p:cNvPr id="3" name="Объект 2"/>
          <p:cNvSpPr>
            <a:spLocks noGrp="1"/>
          </p:cNvSpPr>
          <p:nvPr>
            <p:ph idx="1"/>
          </p:nvPr>
        </p:nvSpPr>
        <p:spPr/>
        <p:txBody>
          <a:bodyPr>
            <a:normAutofit fontScale="92500"/>
          </a:bodyPr>
          <a:lstStyle/>
          <a:p>
            <a:r>
              <a:rPr lang="ru-RU" dirty="0"/>
              <a:t>1. Первый сон — о сыром подвале.</a:t>
            </a:r>
            <a:r>
              <a:rPr lang="ru-RU" dirty="0" smtClean="0"/>
              <a:t/>
            </a:r>
            <a:br>
              <a:rPr lang="ru-RU" dirty="0" smtClean="0"/>
            </a:br>
            <a:r>
              <a:rPr lang="ru-RU" dirty="0"/>
              <a:t>      — Как вы понимаете этот сон? Что символизирует сырой подвал?</a:t>
            </a:r>
            <a:r>
              <a:rPr lang="ru-RU" dirty="0" smtClean="0"/>
              <a:t/>
            </a:r>
            <a:br>
              <a:rPr lang="ru-RU" dirty="0" smtClean="0"/>
            </a:br>
            <a:r>
              <a:rPr lang="ru-RU" dirty="0"/>
              <a:t>      — Почему в первом сне с Верой Павловной беседует «Любовь к людям»? Что начинается с любви к людям?</a:t>
            </a:r>
            <a:r>
              <a:rPr lang="ru-RU" dirty="0" smtClean="0"/>
              <a:t/>
            </a:r>
            <a:br>
              <a:rPr lang="ru-RU" dirty="0" smtClean="0"/>
            </a:br>
            <a:r>
              <a:rPr lang="ru-RU" dirty="0"/>
              <a:t>      — Как любовь к людям связана с главной темой — революцией?</a:t>
            </a:r>
            <a:r>
              <a:rPr lang="ru-RU" dirty="0" smtClean="0"/>
              <a:t/>
            </a:r>
            <a:br>
              <a:rPr lang="ru-RU" dirty="0" smtClean="0"/>
            </a:br>
            <a:r>
              <a:rPr lang="ru-RU" dirty="0"/>
              <a:t>      — Что символизирует болезнь тех людей, которых выпускает из подвала Верочка?</a:t>
            </a:r>
            <a:r>
              <a:rPr lang="ru-RU" dirty="0" smtClean="0"/>
              <a:t/>
            </a:r>
            <a:br>
              <a:rPr lang="ru-RU" dirty="0" smtClean="0"/>
            </a:br>
            <a:r>
              <a:rPr lang="ru-RU" dirty="0"/>
              <a:t>      — Как вы понимаете фразу: «Как же это я могла переносить паралич? Это потому, что я родилась в параличе, не знала, как ходят и бегают»?</a:t>
            </a:r>
            <a:r>
              <a:rPr lang="ru-RU" dirty="0" smtClean="0"/>
              <a:t/>
            </a:r>
            <a:br>
              <a:rPr lang="ru-RU" dirty="0" smtClean="0"/>
            </a:br>
            <a:r>
              <a:rPr lang="ru-RU" dirty="0"/>
              <a:t>      — Как этот сон связан с судьбой Верочки?</a:t>
            </a:r>
          </a:p>
        </p:txBody>
      </p:sp>
    </p:spTree>
    <p:extLst>
      <p:ext uri="{BB962C8B-B14F-4D97-AF65-F5344CB8AC3E}">
        <p14:creationId xmlns:p14="http://schemas.microsoft.com/office/powerpoint/2010/main" val="932217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latin typeface="Comic Sans MS"/>
                <a:cs typeface="Comic Sans MS"/>
              </a:rPr>
              <a:t>Первый</a:t>
            </a:r>
            <a:r>
              <a:rPr lang="ru-RU" spc="-30" dirty="0">
                <a:latin typeface="Comic Sans MS"/>
                <a:cs typeface="Comic Sans MS"/>
              </a:rPr>
              <a:t> </a:t>
            </a:r>
            <a:r>
              <a:rPr lang="ru-RU" dirty="0">
                <a:latin typeface="Comic Sans MS"/>
                <a:cs typeface="Comic Sans MS"/>
              </a:rPr>
              <a:t>сон</a:t>
            </a:r>
            <a:r>
              <a:rPr lang="ru-RU" spc="-30" dirty="0">
                <a:latin typeface="Comic Sans MS"/>
                <a:cs typeface="Comic Sans MS"/>
              </a:rPr>
              <a:t> </a:t>
            </a:r>
            <a:r>
              <a:rPr lang="ru-RU" dirty="0">
                <a:latin typeface="Comic Sans MS"/>
                <a:cs typeface="Comic Sans MS"/>
              </a:rPr>
              <a:t>В.</a:t>
            </a:r>
            <a:r>
              <a:rPr lang="ru-RU" spc="-30" dirty="0">
                <a:latin typeface="Comic Sans MS"/>
                <a:cs typeface="Comic Sans MS"/>
              </a:rPr>
              <a:t> </a:t>
            </a:r>
            <a:r>
              <a:rPr lang="ru-RU" dirty="0">
                <a:latin typeface="Comic Sans MS"/>
                <a:cs typeface="Comic Sans MS"/>
              </a:rPr>
              <a:t>П.:</a:t>
            </a:r>
            <a:r>
              <a:rPr lang="ru-RU" spc="-25" dirty="0">
                <a:latin typeface="Comic Sans MS"/>
                <a:cs typeface="Comic Sans MS"/>
              </a:rPr>
              <a:t> </a:t>
            </a:r>
            <a:r>
              <a:rPr lang="ru-RU" dirty="0">
                <a:latin typeface="Comic Sans MS"/>
                <a:cs typeface="Comic Sans MS"/>
              </a:rPr>
              <a:t>она</a:t>
            </a:r>
            <a:r>
              <a:rPr lang="ru-RU" spc="-30" dirty="0">
                <a:latin typeface="Comic Sans MS"/>
                <a:cs typeface="Comic Sans MS"/>
              </a:rPr>
              <a:t> </a:t>
            </a:r>
            <a:r>
              <a:rPr lang="ru-RU" dirty="0">
                <a:latin typeface="Comic Sans MS"/>
                <a:cs typeface="Comic Sans MS"/>
              </a:rPr>
              <a:t>заперта</a:t>
            </a:r>
            <a:r>
              <a:rPr lang="ru-RU" spc="-30" dirty="0">
                <a:latin typeface="Comic Sans MS"/>
                <a:cs typeface="Comic Sans MS"/>
              </a:rPr>
              <a:t> </a:t>
            </a:r>
            <a:r>
              <a:rPr lang="ru-RU" dirty="0">
                <a:latin typeface="Comic Sans MS"/>
                <a:cs typeface="Comic Sans MS"/>
              </a:rPr>
              <a:t>в</a:t>
            </a:r>
            <a:r>
              <a:rPr lang="ru-RU" spc="-30" dirty="0">
                <a:latin typeface="Comic Sans MS"/>
                <a:cs typeface="Comic Sans MS"/>
              </a:rPr>
              <a:t> </a:t>
            </a:r>
            <a:r>
              <a:rPr lang="ru-RU" dirty="0">
                <a:latin typeface="Comic Sans MS"/>
                <a:cs typeface="Comic Sans MS"/>
              </a:rPr>
              <a:t>сыром</a:t>
            </a:r>
            <a:r>
              <a:rPr lang="ru-RU" spc="-25" dirty="0">
                <a:latin typeface="Comic Sans MS"/>
                <a:cs typeface="Comic Sans MS"/>
              </a:rPr>
              <a:t> </a:t>
            </a:r>
            <a:r>
              <a:rPr lang="ru-RU" dirty="0">
                <a:latin typeface="Comic Sans MS"/>
                <a:cs typeface="Comic Sans MS"/>
              </a:rPr>
              <a:t>темном</a:t>
            </a:r>
            <a:r>
              <a:rPr lang="ru-RU" spc="-30" dirty="0">
                <a:latin typeface="Comic Sans MS"/>
                <a:cs typeface="Comic Sans MS"/>
              </a:rPr>
              <a:t> </a:t>
            </a:r>
            <a:r>
              <a:rPr lang="ru-RU" dirty="0">
                <a:latin typeface="Comic Sans MS"/>
                <a:cs typeface="Comic Sans MS"/>
              </a:rPr>
              <a:t>подвале,</a:t>
            </a:r>
            <a:r>
              <a:rPr lang="ru-RU" spc="-30" dirty="0">
                <a:latin typeface="Comic Sans MS"/>
                <a:cs typeface="Comic Sans MS"/>
              </a:rPr>
              <a:t> </a:t>
            </a:r>
            <a:r>
              <a:rPr lang="ru-RU" dirty="0">
                <a:latin typeface="Comic Sans MS"/>
                <a:cs typeface="Comic Sans MS"/>
              </a:rPr>
              <a:t>разбита</a:t>
            </a:r>
            <a:r>
              <a:rPr lang="ru-RU" spc="-30" dirty="0">
                <a:latin typeface="Comic Sans MS"/>
                <a:cs typeface="Comic Sans MS"/>
              </a:rPr>
              <a:t> </a:t>
            </a:r>
            <a:r>
              <a:rPr lang="ru-RU" dirty="0">
                <a:latin typeface="Comic Sans MS"/>
                <a:cs typeface="Comic Sans MS"/>
              </a:rPr>
              <a:t>параличом,</a:t>
            </a:r>
            <a:r>
              <a:rPr lang="ru-RU" spc="-25" dirty="0">
                <a:latin typeface="Comic Sans MS"/>
                <a:cs typeface="Comic Sans MS"/>
              </a:rPr>
              <a:t> </a:t>
            </a:r>
            <a:r>
              <a:rPr lang="ru-RU" dirty="0">
                <a:latin typeface="Comic Sans MS"/>
                <a:cs typeface="Comic Sans MS"/>
              </a:rPr>
              <a:t>она</a:t>
            </a:r>
            <a:r>
              <a:rPr lang="ru-RU" spc="-30" dirty="0">
                <a:latin typeface="Comic Sans MS"/>
                <a:cs typeface="Comic Sans MS"/>
              </a:rPr>
              <a:t> </a:t>
            </a:r>
            <a:r>
              <a:rPr lang="ru-RU" spc="-10" dirty="0">
                <a:latin typeface="Comic Sans MS"/>
                <a:cs typeface="Comic Sans MS"/>
              </a:rPr>
              <a:t>слышит </a:t>
            </a:r>
            <a:r>
              <a:rPr lang="ru-RU" dirty="0">
                <a:latin typeface="Comic Sans MS"/>
                <a:cs typeface="Comic Sans MS"/>
              </a:rPr>
              <a:t>незнакомый</a:t>
            </a:r>
            <a:r>
              <a:rPr lang="ru-RU" spc="-30" dirty="0">
                <a:latin typeface="Comic Sans MS"/>
                <a:cs typeface="Comic Sans MS"/>
              </a:rPr>
              <a:t> </a:t>
            </a:r>
            <a:r>
              <a:rPr lang="ru-RU" dirty="0">
                <a:latin typeface="Comic Sans MS"/>
                <a:cs typeface="Comic Sans MS"/>
              </a:rPr>
              <a:t>голос,</a:t>
            </a:r>
            <a:r>
              <a:rPr lang="ru-RU" spc="-30" dirty="0">
                <a:latin typeface="Comic Sans MS"/>
                <a:cs typeface="Comic Sans MS"/>
              </a:rPr>
              <a:t> </a:t>
            </a:r>
            <a:r>
              <a:rPr lang="ru-RU" spc="-10" dirty="0">
                <a:latin typeface="Comic Sans MS"/>
                <a:cs typeface="Comic Sans MS"/>
              </a:rPr>
              <a:t>кто-</a:t>
            </a:r>
            <a:r>
              <a:rPr lang="ru-RU" dirty="0">
                <a:latin typeface="Comic Sans MS"/>
                <a:cs typeface="Comic Sans MS"/>
              </a:rPr>
              <a:t>то</a:t>
            </a:r>
            <a:r>
              <a:rPr lang="ru-RU" spc="-30" dirty="0">
                <a:latin typeface="Comic Sans MS"/>
                <a:cs typeface="Comic Sans MS"/>
              </a:rPr>
              <a:t> </a:t>
            </a:r>
            <a:r>
              <a:rPr lang="ru-RU" dirty="0">
                <a:latin typeface="Comic Sans MS"/>
                <a:cs typeface="Comic Sans MS"/>
              </a:rPr>
              <a:t>дотрагивается</a:t>
            </a:r>
            <a:r>
              <a:rPr lang="ru-RU" spc="-30" dirty="0">
                <a:latin typeface="Comic Sans MS"/>
                <a:cs typeface="Comic Sans MS"/>
              </a:rPr>
              <a:t> </a:t>
            </a:r>
            <a:r>
              <a:rPr lang="ru-RU" dirty="0">
                <a:latin typeface="Comic Sans MS"/>
                <a:cs typeface="Comic Sans MS"/>
              </a:rPr>
              <a:t>до</a:t>
            </a:r>
            <a:r>
              <a:rPr lang="ru-RU" spc="-30"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руки,</a:t>
            </a:r>
            <a:r>
              <a:rPr lang="ru-RU" spc="-30" dirty="0">
                <a:latin typeface="Comic Sans MS"/>
                <a:cs typeface="Comic Sans MS"/>
              </a:rPr>
              <a:t> </a:t>
            </a:r>
            <a:r>
              <a:rPr lang="ru-RU" dirty="0">
                <a:latin typeface="Comic Sans MS"/>
                <a:cs typeface="Comic Sans MS"/>
              </a:rPr>
              <a:t>и</a:t>
            </a:r>
            <a:r>
              <a:rPr lang="ru-RU" spc="-30" dirty="0">
                <a:latin typeface="Comic Sans MS"/>
                <a:cs typeface="Comic Sans MS"/>
              </a:rPr>
              <a:t> </a:t>
            </a:r>
            <a:r>
              <a:rPr lang="ru-RU" dirty="0">
                <a:latin typeface="Comic Sans MS"/>
                <a:cs typeface="Comic Sans MS"/>
              </a:rPr>
              <a:t>болезнь</a:t>
            </a:r>
            <a:r>
              <a:rPr lang="ru-RU" spc="-30" dirty="0">
                <a:latin typeface="Comic Sans MS"/>
                <a:cs typeface="Comic Sans MS"/>
              </a:rPr>
              <a:t> </a:t>
            </a:r>
            <a:r>
              <a:rPr lang="ru-RU" dirty="0">
                <a:latin typeface="Comic Sans MS"/>
                <a:cs typeface="Comic Sans MS"/>
              </a:rPr>
              <a:t>тотчас</a:t>
            </a:r>
            <a:r>
              <a:rPr lang="ru-RU" spc="-30" dirty="0">
                <a:latin typeface="Comic Sans MS"/>
                <a:cs typeface="Comic Sans MS"/>
              </a:rPr>
              <a:t> </a:t>
            </a:r>
            <a:r>
              <a:rPr lang="ru-RU" dirty="0">
                <a:latin typeface="Comic Sans MS"/>
                <a:cs typeface="Comic Sans MS"/>
              </a:rPr>
              <a:t>же</a:t>
            </a:r>
            <a:r>
              <a:rPr lang="ru-RU" spc="-25" dirty="0">
                <a:latin typeface="Comic Sans MS"/>
                <a:cs typeface="Comic Sans MS"/>
              </a:rPr>
              <a:t> </a:t>
            </a:r>
            <a:r>
              <a:rPr lang="ru-RU" dirty="0">
                <a:latin typeface="Comic Sans MS"/>
                <a:cs typeface="Comic Sans MS"/>
              </a:rPr>
              <a:t>проходит,</a:t>
            </a:r>
            <a:r>
              <a:rPr lang="ru-RU" spc="-30" dirty="0">
                <a:latin typeface="Comic Sans MS"/>
                <a:cs typeface="Comic Sans MS"/>
              </a:rPr>
              <a:t> </a:t>
            </a:r>
            <a:r>
              <a:rPr lang="ru-RU" dirty="0">
                <a:latin typeface="Comic Sans MS"/>
                <a:cs typeface="Comic Sans MS"/>
              </a:rPr>
              <a:t>она</a:t>
            </a:r>
            <a:r>
              <a:rPr lang="ru-RU" spc="-30" dirty="0">
                <a:latin typeface="Comic Sans MS"/>
                <a:cs typeface="Comic Sans MS"/>
              </a:rPr>
              <a:t> </a:t>
            </a:r>
            <a:r>
              <a:rPr lang="ru-RU" dirty="0">
                <a:latin typeface="Comic Sans MS"/>
                <a:cs typeface="Comic Sans MS"/>
              </a:rPr>
              <a:t>видит</a:t>
            </a:r>
            <a:r>
              <a:rPr lang="ru-RU" spc="-30" dirty="0">
                <a:latin typeface="Comic Sans MS"/>
                <a:cs typeface="Comic Sans MS"/>
              </a:rPr>
              <a:t> </a:t>
            </a:r>
            <a:r>
              <a:rPr lang="ru-RU" spc="-50" dirty="0">
                <a:latin typeface="Comic Sans MS"/>
                <a:cs typeface="Comic Sans MS"/>
              </a:rPr>
              <a:t>в </a:t>
            </a:r>
            <a:r>
              <a:rPr lang="ru-RU" dirty="0">
                <a:latin typeface="Comic Sans MS"/>
                <a:cs typeface="Comic Sans MS"/>
              </a:rPr>
              <a:t>поле</a:t>
            </a:r>
            <a:r>
              <a:rPr lang="ru-RU" spc="-25" dirty="0">
                <a:latin typeface="Comic Sans MS"/>
                <a:cs typeface="Comic Sans MS"/>
              </a:rPr>
              <a:t> </a:t>
            </a:r>
            <a:r>
              <a:rPr lang="ru-RU" dirty="0">
                <a:latin typeface="Comic Sans MS"/>
                <a:cs typeface="Comic Sans MS"/>
              </a:rPr>
              <a:t>девушку,</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которой</a:t>
            </a:r>
            <a:r>
              <a:rPr lang="ru-RU" spc="-25" dirty="0">
                <a:latin typeface="Comic Sans MS"/>
                <a:cs typeface="Comic Sans MS"/>
              </a:rPr>
              <a:t> </a:t>
            </a:r>
            <a:r>
              <a:rPr lang="ru-RU" dirty="0">
                <a:latin typeface="Comic Sans MS"/>
                <a:cs typeface="Comic Sans MS"/>
              </a:rPr>
              <a:t>все</a:t>
            </a:r>
            <a:r>
              <a:rPr lang="ru-RU" spc="-20" dirty="0">
                <a:latin typeface="Comic Sans MS"/>
                <a:cs typeface="Comic Sans MS"/>
              </a:rPr>
              <a:t> </a:t>
            </a:r>
            <a:r>
              <a:rPr lang="ru-RU" dirty="0">
                <a:latin typeface="Comic Sans MS"/>
                <a:cs typeface="Comic Sans MS"/>
              </a:rPr>
              <a:t>беспрестанно</a:t>
            </a:r>
            <a:r>
              <a:rPr lang="ru-RU" spc="-25" dirty="0">
                <a:latin typeface="Comic Sans MS"/>
                <a:cs typeface="Comic Sans MS"/>
              </a:rPr>
              <a:t> </a:t>
            </a:r>
            <a:r>
              <a:rPr lang="ru-RU" dirty="0">
                <a:latin typeface="Comic Sans MS"/>
                <a:cs typeface="Comic Sans MS"/>
              </a:rPr>
              <a:t>меняется</a:t>
            </a:r>
            <a:r>
              <a:rPr lang="ru-RU" spc="-25"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лицо,</a:t>
            </a:r>
            <a:r>
              <a:rPr lang="ru-RU" spc="-20"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походка,</a:t>
            </a:r>
            <a:r>
              <a:rPr lang="ru-RU" spc="-25"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spc="-20" dirty="0">
                <a:latin typeface="Comic Sans MS"/>
                <a:cs typeface="Comic Sans MS"/>
              </a:rPr>
              <a:t>даже </a:t>
            </a:r>
            <a:r>
              <a:rPr lang="ru-RU" dirty="0">
                <a:latin typeface="Comic Sans MS"/>
                <a:cs typeface="Comic Sans MS"/>
              </a:rPr>
              <a:t>национальность.</a:t>
            </a:r>
            <a:r>
              <a:rPr lang="ru-RU" spc="-25" dirty="0">
                <a:latin typeface="Comic Sans MS"/>
                <a:cs typeface="Comic Sans MS"/>
              </a:rPr>
              <a:t> </a:t>
            </a:r>
            <a:r>
              <a:rPr lang="ru-RU" dirty="0">
                <a:latin typeface="Comic Sans MS"/>
                <a:cs typeface="Comic Sans MS"/>
              </a:rPr>
              <a:t>На</a:t>
            </a:r>
            <a:r>
              <a:rPr lang="ru-RU" spc="-25" dirty="0">
                <a:latin typeface="Comic Sans MS"/>
                <a:cs typeface="Comic Sans MS"/>
              </a:rPr>
              <a:t> </a:t>
            </a:r>
            <a:r>
              <a:rPr lang="ru-RU" dirty="0">
                <a:latin typeface="Comic Sans MS"/>
                <a:cs typeface="Comic Sans MS"/>
              </a:rPr>
              <a:t>вопрос</a:t>
            </a:r>
            <a:r>
              <a:rPr lang="ru-RU" spc="-25" dirty="0">
                <a:latin typeface="Comic Sans MS"/>
                <a:cs typeface="Comic Sans MS"/>
              </a:rPr>
              <a:t> </a:t>
            </a:r>
            <a:r>
              <a:rPr lang="ru-RU" dirty="0">
                <a:latin typeface="Comic Sans MS"/>
                <a:cs typeface="Comic Sans MS"/>
              </a:rPr>
              <a:t>героини,</a:t>
            </a:r>
            <a:r>
              <a:rPr lang="ru-RU" spc="-25" dirty="0">
                <a:latin typeface="Comic Sans MS"/>
                <a:cs typeface="Comic Sans MS"/>
              </a:rPr>
              <a:t> </a:t>
            </a:r>
            <a:r>
              <a:rPr lang="ru-RU" dirty="0">
                <a:latin typeface="Comic Sans MS"/>
                <a:cs typeface="Comic Sans MS"/>
              </a:rPr>
              <a:t>кто</a:t>
            </a:r>
            <a:r>
              <a:rPr lang="ru-RU" spc="-20" dirty="0">
                <a:latin typeface="Comic Sans MS"/>
                <a:cs typeface="Comic Sans MS"/>
              </a:rPr>
              <a:t> </a:t>
            </a:r>
            <a:r>
              <a:rPr lang="ru-RU" dirty="0">
                <a:latin typeface="Comic Sans MS"/>
                <a:cs typeface="Comic Sans MS"/>
              </a:rPr>
              <a:t>она,</a:t>
            </a:r>
            <a:r>
              <a:rPr lang="ru-RU" spc="-25" dirty="0">
                <a:latin typeface="Comic Sans MS"/>
                <a:cs typeface="Comic Sans MS"/>
              </a:rPr>
              <a:t> </a:t>
            </a:r>
            <a:r>
              <a:rPr lang="ru-RU" dirty="0">
                <a:latin typeface="Comic Sans MS"/>
                <a:cs typeface="Comic Sans MS"/>
              </a:rPr>
              <a:t>девушка</a:t>
            </a:r>
            <a:r>
              <a:rPr lang="ru-RU" spc="-25" dirty="0">
                <a:latin typeface="Comic Sans MS"/>
                <a:cs typeface="Comic Sans MS"/>
              </a:rPr>
              <a:t> </a:t>
            </a:r>
            <a:r>
              <a:rPr lang="ru-RU" dirty="0">
                <a:latin typeface="Comic Sans MS"/>
                <a:cs typeface="Comic Sans MS"/>
              </a:rPr>
              <a:t>отвечает,</a:t>
            </a:r>
            <a:r>
              <a:rPr lang="ru-RU" spc="-25" dirty="0">
                <a:latin typeface="Comic Sans MS"/>
                <a:cs typeface="Comic Sans MS"/>
              </a:rPr>
              <a:t> </a:t>
            </a:r>
            <a:r>
              <a:rPr lang="ru-RU" dirty="0">
                <a:latin typeface="Comic Sans MS"/>
                <a:cs typeface="Comic Sans MS"/>
              </a:rPr>
              <a:t>что</a:t>
            </a:r>
            <a:r>
              <a:rPr lang="ru-RU" spc="-25" dirty="0">
                <a:latin typeface="Comic Sans MS"/>
                <a:cs typeface="Comic Sans MS"/>
              </a:rPr>
              <a:t> </a:t>
            </a:r>
            <a:r>
              <a:rPr lang="ru-RU" dirty="0">
                <a:latin typeface="Comic Sans MS"/>
                <a:cs typeface="Comic Sans MS"/>
              </a:rPr>
              <a:t>она</a:t>
            </a:r>
            <a:r>
              <a:rPr lang="ru-RU" spc="-20"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невеста</a:t>
            </a:r>
            <a:r>
              <a:rPr lang="ru-RU" spc="-25"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жениха</a:t>
            </a:r>
            <a:r>
              <a:rPr lang="ru-RU" spc="-25" dirty="0">
                <a:latin typeface="Comic Sans MS"/>
                <a:cs typeface="Comic Sans MS"/>
              </a:rPr>
              <a:t> и, </a:t>
            </a:r>
            <a:r>
              <a:rPr lang="ru-RU" dirty="0">
                <a:latin typeface="Comic Sans MS"/>
                <a:cs typeface="Comic Sans MS"/>
              </a:rPr>
              <a:t>хотя</a:t>
            </a:r>
            <a:r>
              <a:rPr lang="ru-RU" spc="-25" dirty="0">
                <a:latin typeface="Comic Sans MS"/>
                <a:cs typeface="Comic Sans MS"/>
              </a:rPr>
              <a:t> </a:t>
            </a:r>
            <a:r>
              <a:rPr lang="ru-RU" dirty="0">
                <a:latin typeface="Comic Sans MS"/>
                <a:cs typeface="Comic Sans MS"/>
              </a:rPr>
              <a:t>у</a:t>
            </a:r>
            <a:r>
              <a:rPr lang="ru-RU" spc="-20" dirty="0">
                <a:latin typeface="Comic Sans MS"/>
                <a:cs typeface="Comic Sans MS"/>
              </a:rPr>
              <a:t> </a:t>
            </a:r>
            <a:r>
              <a:rPr lang="ru-RU" dirty="0">
                <a:latin typeface="Comic Sans MS"/>
                <a:cs typeface="Comic Sans MS"/>
              </a:rPr>
              <a:t>нее</a:t>
            </a:r>
            <a:r>
              <a:rPr lang="ru-RU" spc="-20" dirty="0">
                <a:latin typeface="Comic Sans MS"/>
                <a:cs typeface="Comic Sans MS"/>
              </a:rPr>
              <a:t> </a:t>
            </a:r>
            <a:r>
              <a:rPr lang="ru-RU" dirty="0">
                <a:latin typeface="Comic Sans MS"/>
                <a:cs typeface="Comic Sans MS"/>
              </a:rPr>
              <a:t>много</a:t>
            </a:r>
            <a:r>
              <a:rPr lang="ru-RU" spc="-20" dirty="0">
                <a:latin typeface="Comic Sans MS"/>
                <a:cs typeface="Comic Sans MS"/>
              </a:rPr>
              <a:t> </a:t>
            </a:r>
            <a:r>
              <a:rPr lang="ru-RU" dirty="0">
                <a:latin typeface="Comic Sans MS"/>
                <a:cs typeface="Comic Sans MS"/>
              </a:rPr>
              <a:t>имен,</a:t>
            </a:r>
            <a:r>
              <a:rPr lang="ru-RU" spc="-20" dirty="0">
                <a:latin typeface="Comic Sans MS"/>
                <a:cs typeface="Comic Sans MS"/>
              </a:rPr>
              <a:t> </a:t>
            </a:r>
            <a:r>
              <a:rPr lang="ru-RU" dirty="0">
                <a:latin typeface="Comic Sans MS"/>
                <a:cs typeface="Comic Sans MS"/>
              </a:rPr>
              <a:t>В.</a:t>
            </a:r>
            <a:r>
              <a:rPr lang="ru-RU" spc="-20" dirty="0">
                <a:latin typeface="Comic Sans MS"/>
                <a:cs typeface="Comic Sans MS"/>
              </a:rPr>
              <a:t> </a:t>
            </a:r>
            <a:r>
              <a:rPr lang="ru-RU" dirty="0">
                <a:latin typeface="Comic Sans MS"/>
                <a:cs typeface="Comic Sans MS"/>
              </a:rPr>
              <a:t>П.</a:t>
            </a:r>
            <a:r>
              <a:rPr lang="ru-RU" spc="-20" dirty="0">
                <a:latin typeface="Comic Sans MS"/>
                <a:cs typeface="Comic Sans MS"/>
              </a:rPr>
              <a:t> </a:t>
            </a:r>
            <a:r>
              <a:rPr lang="ru-RU" dirty="0">
                <a:latin typeface="Comic Sans MS"/>
                <a:cs typeface="Comic Sans MS"/>
              </a:rPr>
              <a:t>может</a:t>
            </a:r>
            <a:r>
              <a:rPr lang="ru-RU" spc="-20" dirty="0">
                <a:latin typeface="Comic Sans MS"/>
                <a:cs typeface="Comic Sans MS"/>
              </a:rPr>
              <a:t> </a:t>
            </a:r>
            <a:r>
              <a:rPr lang="ru-RU" dirty="0">
                <a:latin typeface="Comic Sans MS"/>
                <a:cs typeface="Comic Sans MS"/>
              </a:rPr>
              <a:t>называть</a:t>
            </a:r>
            <a:r>
              <a:rPr lang="ru-RU" spc="-20" dirty="0">
                <a:latin typeface="Comic Sans MS"/>
                <a:cs typeface="Comic Sans MS"/>
              </a:rPr>
              <a:t> </a:t>
            </a:r>
            <a:r>
              <a:rPr lang="ru-RU" dirty="0">
                <a:latin typeface="Comic Sans MS"/>
                <a:cs typeface="Comic Sans MS"/>
              </a:rPr>
              <a:t>ее</a:t>
            </a:r>
            <a:r>
              <a:rPr lang="ru-RU" spc="-20" dirty="0">
                <a:latin typeface="Comic Sans MS"/>
                <a:cs typeface="Comic Sans MS"/>
              </a:rPr>
              <a:t> </a:t>
            </a:r>
            <a:r>
              <a:rPr lang="ru-RU" dirty="0">
                <a:latin typeface="Comic Sans MS"/>
                <a:cs typeface="Comic Sans MS"/>
              </a:rPr>
              <a:t>«любовью</a:t>
            </a:r>
            <a:r>
              <a:rPr lang="ru-RU" spc="-25" dirty="0">
                <a:latin typeface="Comic Sans MS"/>
                <a:cs typeface="Comic Sans MS"/>
              </a:rPr>
              <a:t> </a:t>
            </a:r>
            <a:r>
              <a:rPr lang="ru-RU" dirty="0">
                <a:latin typeface="Comic Sans MS"/>
                <a:cs typeface="Comic Sans MS"/>
              </a:rPr>
              <a:t>к</a:t>
            </a:r>
            <a:r>
              <a:rPr lang="ru-RU" spc="-20" dirty="0">
                <a:latin typeface="Comic Sans MS"/>
                <a:cs typeface="Comic Sans MS"/>
              </a:rPr>
              <a:t> </a:t>
            </a:r>
            <a:r>
              <a:rPr lang="ru-RU" spc="-10" dirty="0">
                <a:latin typeface="Comic Sans MS"/>
                <a:cs typeface="Comic Sans MS"/>
              </a:rPr>
              <a:t>людям».</a:t>
            </a:r>
            <a:endParaRPr lang="ru-RU" dirty="0">
              <a:latin typeface="Comic Sans MS"/>
              <a:cs typeface="Comic Sans MS"/>
            </a:endParaRPr>
          </a:p>
          <a:p>
            <a:endParaRPr lang="ru-RU" dirty="0"/>
          </a:p>
        </p:txBody>
      </p:sp>
    </p:spTree>
    <p:extLst>
      <p:ext uri="{BB962C8B-B14F-4D97-AF65-F5344CB8AC3E}">
        <p14:creationId xmlns:p14="http://schemas.microsoft.com/office/powerpoint/2010/main" val="637615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Второй сон — о двух типах грязи: грязь чистая и грязная, реальная и фантастическая.</a:t>
            </a:r>
          </a:p>
        </p:txBody>
      </p:sp>
      <p:sp>
        <p:nvSpPr>
          <p:cNvPr id="3" name="Объект 2"/>
          <p:cNvSpPr>
            <a:spLocks noGrp="1"/>
          </p:cNvSpPr>
          <p:nvPr>
            <p:ph idx="1"/>
          </p:nvPr>
        </p:nvSpPr>
        <p:spPr/>
        <p:txBody>
          <a:bodyPr/>
          <a:lstStyle/>
          <a:p>
            <a:r>
              <a:rPr lang="ru-RU" dirty="0"/>
              <a:t>   — Как расшифровать этот сон?</a:t>
            </a:r>
            <a:r>
              <a:rPr lang="ru-RU" dirty="0" smtClean="0"/>
              <a:t/>
            </a:r>
            <a:br>
              <a:rPr lang="ru-RU" dirty="0" smtClean="0"/>
            </a:br>
            <a:r>
              <a:rPr lang="ru-RU" dirty="0"/>
              <a:t>      — Почему из одной грязи вырастают здоровые колосья, а из другой — больные?</a:t>
            </a:r>
            <a:r>
              <a:rPr lang="ru-RU" dirty="0" smtClean="0"/>
              <a:t/>
            </a:r>
            <a:br>
              <a:rPr lang="ru-RU" dirty="0" smtClean="0"/>
            </a:br>
            <a:r>
              <a:rPr lang="ru-RU" dirty="0"/>
              <a:t>      — Какую роль в изменении грязи играют движение, труд?</a:t>
            </a:r>
            <a:r>
              <a:rPr lang="ru-RU" dirty="0" smtClean="0"/>
              <a:t/>
            </a:r>
            <a:br>
              <a:rPr lang="ru-RU" dirty="0" smtClean="0"/>
            </a:br>
            <a:r>
              <a:rPr lang="ru-RU" dirty="0"/>
              <a:t>      — Как этот сон связан с сюжетом романа? С Марьей Алексеевной?</a:t>
            </a:r>
            <a:r>
              <a:rPr lang="ru-RU" dirty="0" smtClean="0"/>
              <a:t/>
            </a:r>
            <a:br>
              <a:rPr lang="ru-RU" dirty="0" smtClean="0"/>
            </a:br>
            <a:r>
              <a:rPr lang="ru-RU" dirty="0"/>
              <a:t>      — Как понять рассуждения о том, что злые помогают добрым, потому что добрые еще слабы?</a:t>
            </a:r>
          </a:p>
        </p:txBody>
      </p:sp>
    </p:spTree>
    <p:extLst>
      <p:ext uri="{BB962C8B-B14F-4D97-AF65-F5344CB8AC3E}">
        <p14:creationId xmlns:p14="http://schemas.microsoft.com/office/powerpoint/2010/main" val="17515548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latin typeface="Comic Sans MS"/>
                <a:cs typeface="Comic Sans MS"/>
              </a:rPr>
              <a:t>Второй</a:t>
            </a:r>
            <a:r>
              <a:rPr lang="ru-RU" spc="-20" dirty="0">
                <a:latin typeface="Comic Sans MS"/>
                <a:cs typeface="Comic Sans MS"/>
              </a:rPr>
              <a:t> </a:t>
            </a:r>
            <a:r>
              <a:rPr lang="ru-RU" dirty="0">
                <a:latin typeface="Comic Sans MS"/>
                <a:cs typeface="Comic Sans MS"/>
              </a:rPr>
              <a:t>сон</a:t>
            </a:r>
            <a:r>
              <a:rPr lang="ru-RU" spc="-20" dirty="0">
                <a:latin typeface="Comic Sans MS"/>
                <a:cs typeface="Comic Sans MS"/>
              </a:rPr>
              <a:t> </a:t>
            </a:r>
            <a:r>
              <a:rPr lang="ru-RU" dirty="0">
                <a:latin typeface="Comic Sans MS"/>
                <a:cs typeface="Comic Sans MS"/>
              </a:rPr>
              <a:t>В.</a:t>
            </a:r>
            <a:r>
              <a:rPr lang="ru-RU" spc="-20" dirty="0">
                <a:latin typeface="Comic Sans MS"/>
                <a:cs typeface="Comic Sans MS"/>
              </a:rPr>
              <a:t> </a:t>
            </a:r>
            <a:r>
              <a:rPr lang="ru-RU" dirty="0">
                <a:latin typeface="Comic Sans MS"/>
                <a:cs typeface="Comic Sans MS"/>
              </a:rPr>
              <a:t>П.:</a:t>
            </a:r>
            <a:r>
              <a:rPr lang="ru-RU" spc="-20" dirty="0">
                <a:latin typeface="Comic Sans MS"/>
                <a:cs typeface="Comic Sans MS"/>
              </a:rPr>
              <a:t> </a:t>
            </a:r>
            <a:r>
              <a:rPr lang="ru-RU" dirty="0">
                <a:latin typeface="Comic Sans MS"/>
                <a:cs typeface="Comic Sans MS"/>
              </a:rPr>
              <a:t>снова</a:t>
            </a:r>
            <a:r>
              <a:rPr lang="ru-RU" spc="-20" dirty="0">
                <a:latin typeface="Comic Sans MS"/>
                <a:cs typeface="Comic Sans MS"/>
              </a:rPr>
              <a:t> </a:t>
            </a:r>
            <a:r>
              <a:rPr lang="ru-RU" dirty="0">
                <a:latin typeface="Comic Sans MS"/>
                <a:cs typeface="Comic Sans MS"/>
              </a:rPr>
              <a:t>поле,</a:t>
            </a:r>
            <a:r>
              <a:rPr lang="ru-RU" spc="-15" dirty="0">
                <a:latin typeface="Comic Sans MS"/>
                <a:cs typeface="Comic Sans MS"/>
              </a:rPr>
              <a:t> </a:t>
            </a:r>
            <a:r>
              <a:rPr lang="ru-RU" dirty="0">
                <a:latin typeface="Comic Sans MS"/>
                <a:cs typeface="Comic Sans MS"/>
              </a:rPr>
              <a:t>по</a:t>
            </a:r>
            <a:r>
              <a:rPr lang="ru-RU" spc="-20" dirty="0">
                <a:latin typeface="Comic Sans MS"/>
                <a:cs typeface="Comic Sans MS"/>
              </a:rPr>
              <a:t> </a:t>
            </a:r>
            <a:r>
              <a:rPr lang="ru-RU" dirty="0">
                <a:latin typeface="Comic Sans MS"/>
                <a:cs typeface="Comic Sans MS"/>
              </a:rPr>
              <a:t>нему</a:t>
            </a:r>
            <a:r>
              <a:rPr lang="ru-RU" spc="-20" dirty="0">
                <a:latin typeface="Comic Sans MS"/>
                <a:cs typeface="Comic Sans MS"/>
              </a:rPr>
              <a:t> </a:t>
            </a:r>
            <a:r>
              <a:rPr lang="ru-RU" dirty="0">
                <a:latin typeface="Comic Sans MS"/>
                <a:cs typeface="Comic Sans MS"/>
              </a:rPr>
              <a:t>ходят</a:t>
            </a:r>
            <a:r>
              <a:rPr lang="ru-RU" spc="-20" dirty="0">
                <a:latin typeface="Comic Sans MS"/>
                <a:cs typeface="Comic Sans MS"/>
              </a:rPr>
              <a:t> </a:t>
            </a:r>
            <a:r>
              <a:rPr lang="ru-RU" dirty="0">
                <a:latin typeface="Comic Sans MS"/>
                <a:cs typeface="Comic Sans MS"/>
              </a:rPr>
              <a:t>Лопухов</a:t>
            </a:r>
            <a:r>
              <a:rPr lang="ru-RU" spc="-20" dirty="0">
                <a:latin typeface="Comic Sans MS"/>
                <a:cs typeface="Comic Sans MS"/>
              </a:rPr>
              <a:t> </a:t>
            </a:r>
            <a:r>
              <a:rPr lang="ru-RU" dirty="0">
                <a:latin typeface="Comic Sans MS"/>
                <a:cs typeface="Comic Sans MS"/>
              </a:rPr>
              <a:t>и</a:t>
            </a:r>
            <a:r>
              <a:rPr lang="ru-RU" spc="-15" dirty="0">
                <a:latin typeface="Comic Sans MS"/>
                <a:cs typeface="Comic Sans MS"/>
              </a:rPr>
              <a:t> </a:t>
            </a:r>
            <a:r>
              <a:rPr lang="ru-RU" spc="-10" dirty="0">
                <a:latin typeface="Comic Sans MS"/>
                <a:cs typeface="Comic Sans MS"/>
              </a:rPr>
              <a:t>Мер-</a:t>
            </a:r>
            <a:r>
              <a:rPr lang="ru-RU" dirty="0" err="1">
                <a:latin typeface="Comic Sans MS"/>
                <a:cs typeface="Comic Sans MS"/>
              </a:rPr>
              <a:t>цалов</a:t>
            </a:r>
            <a:r>
              <a:rPr lang="ru-RU" dirty="0">
                <a:latin typeface="Comic Sans MS"/>
                <a:cs typeface="Comic Sans MS"/>
              </a:rPr>
              <a:t>,</a:t>
            </a:r>
            <a:r>
              <a:rPr lang="ru-RU" spc="-20" dirty="0">
                <a:latin typeface="Comic Sans MS"/>
                <a:cs typeface="Comic Sans MS"/>
              </a:rPr>
              <a:t> </a:t>
            </a:r>
            <a:r>
              <a:rPr lang="ru-RU" dirty="0">
                <a:latin typeface="Comic Sans MS"/>
                <a:cs typeface="Comic Sans MS"/>
              </a:rPr>
              <a:t>и</a:t>
            </a:r>
            <a:r>
              <a:rPr lang="ru-RU" spc="-20" dirty="0">
                <a:latin typeface="Comic Sans MS"/>
                <a:cs typeface="Comic Sans MS"/>
              </a:rPr>
              <a:t> </a:t>
            </a:r>
            <a:r>
              <a:rPr lang="ru-RU" dirty="0">
                <a:latin typeface="Comic Sans MS"/>
                <a:cs typeface="Comic Sans MS"/>
              </a:rPr>
              <a:t>первый</a:t>
            </a:r>
            <a:r>
              <a:rPr lang="ru-RU" spc="-20" dirty="0">
                <a:latin typeface="Comic Sans MS"/>
                <a:cs typeface="Comic Sans MS"/>
              </a:rPr>
              <a:t> </a:t>
            </a:r>
            <a:r>
              <a:rPr lang="ru-RU" spc="-10" dirty="0">
                <a:latin typeface="Comic Sans MS"/>
                <a:cs typeface="Comic Sans MS"/>
              </a:rPr>
              <a:t>разъясняет</a:t>
            </a:r>
            <a:r>
              <a:rPr lang="ru-RU" spc="500" dirty="0">
                <a:latin typeface="Comic Sans MS"/>
                <a:cs typeface="Comic Sans MS"/>
              </a:rPr>
              <a:t> </a:t>
            </a:r>
            <a:r>
              <a:rPr lang="ru-RU" dirty="0">
                <a:latin typeface="Comic Sans MS"/>
                <a:cs typeface="Comic Sans MS"/>
              </a:rPr>
              <a:t>второму</a:t>
            </a:r>
            <a:r>
              <a:rPr lang="ru-RU" spc="-35" dirty="0">
                <a:latin typeface="Comic Sans MS"/>
                <a:cs typeface="Comic Sans MS"/>
              </a:rPr>
              <a:t> </a:t>
            </a:r>
            <a:r>
              <a:rPr lang="ru-RU" dirty="0">
                <a:latin typeface="Comic Sans MS"/>
                <a:cs typeface="Comic Sans MS"/>
              </a:rPr>
              <a:t>отличие</a:t>
            </a:r>
            <a:r>
              <a:rPr lang="ru-RU" spc="-30" dirty="0">
                <a:latin typeface="Comic Sans MS"/>
                <a:cs typeface="Comic Sans MS"/>
              </a:rPr>
              <a:t> </a:t>
            </a:r>
            <a:r>
              <a:rPr lang="ru-RU" dirty="0">
                <a:latin typeface="Comic Sans MS"/>
                <a:cs typeface="Comic Sans MS"/>
              </a:rPr>
              <a:t>чистой,</a:t>
            </a:r>
            <a:r>
              <a:rPr lang="ru-RU" spc="-30" dirty="0">
                <a:latin typeface="Comic Sans MS"/>
                <a:cs typeface="Comic Sans MS"/>
              </a:rPr>
              <a:t> </a:t>
            </a:r>
            <a:r>
              <a:rPr lang="ru-RU" dirty="0">
                <a:latin typeface="Comic Sans MS"/>
                <a:cs typeface="Comic Sans MS"/>
              </a:rPr>
              <a:t>то</a:t>
            </a:r>
            <a:r>
              <a:rPr lang="ru-RU" spc="-30" dirty="0">
                <a:latin typeface="Comic Sans MS"/>
                <a:cs typeface="Comic Sans MS"/>
              </a:rPr>
              <a:t> </a:t>
            </a:r>
            <a:r>
              <a:rPr lang="ru-RU" dirty="0">
                <a:latin typeface="Comic Sans MS"/>
                <a:cs typeface="Comic Sans MS"/>
              </a:rPr>
              <a:t>есть</a:t>
            </a:r>
            <a:r>
              <a:rPr lang="ru-RU" spc="-35" dirty="0">
                <a:latin typeface="Comic Sans MS"/>
                <a:cs typeface="Comic Sans MS"/>
              </a:rPr>
              <a:t> </a:t>
            </a:r>
            <a:r>
              <a:rPr lang="ru-RU" dirty="0">
                <a:latin typeface="Comic Sans MS"/>
                <a:cs typeface="Comic Sans MS"/>
              </a:rPr>
              <a:t>реальной,</a:t>
            </a:r>
            <a:r>
              <a:rPr lang="ru-RU" spc="-30" dirty="0">
                <a:latin typeface="Comic Sans MS"/>
                <a:cs typeface="Comic Sans MS"/>
              </a:rPr>
              <a:t> </a:t>
            </a:r>
            <a:r>
              <a:rPr lang="ru-RU" dirty="0">
                <a:latin typeface="Comic Sans MS"/>
                <a:cs typeface="Comic Sans MS"/>
              </a:rPr>
              <a:t>грязи</a:t>
            </a:r>
            <a:r>
              <a:rPr lang="ru-RU" spc="-30" dirty="0">
                <a:latin typeface="Comic Sans MS"/>
                <a:cs typeface="Comic Sans MS"/>
              </a:rPr>
              <a:t> </a:t>
            </a:r>
            <a:r>
              <a:rPr lang="ru-RU" dirty="0">
                <a:latin typeface="Comic Sans MS"/>
                <a:cs typeface="Comic Sans MS"/>
              </a:rPr>
              <a:t>от</a:t>
            </a:r>
            <a:r>
              <a:rPr lang="ru-RU" spc="-30" dirty="0">
                <a:latin typeface="Comic Sans MS"/>
                <a:cs typeface="Comic Sans MS"/>
              </a:rPr>
              <a:t> </a:t>
            </a:r>
            <a:r>
              <a:rPr lang="ru-RU" dirty="0">
                <a:latin typeface="Comic Sans MS"/>
                <a:cs typeface="Comic Sans MS"/>
              </a:rPr>
              <a:t>грязи</a:t>
            </a:r>
            <a:r>
              <a:rPr lang="ru-RU" spc="-30" dirty="0">
                <a:latin typeface="Comic Sans MS"/>
                <a:cs typeface="Comic Sans MS"/>
              </a:rPr>
              <a:t> </a:t>
            </a:r>
            <a:r>
              <a:rPr lang="ru-RU" dirty="0">
                <a:latin typeface="Comic Sans MS"/>
                <a:cs typeface="Comic Sans MS"/>
              </a:rPr>
              <a:t>гнилой,</a:t>
            </a:r>
            <a:r>
              <a:rPr lang="ru-RU" spc="-35" dirty="0">
                <a:latin typeface="Comic Sans MS"/>
                <a:cs typeface="Comic Sans MS"/>
              </a:rPr>
              <a:t> </a:t>
            </a:r>
            <a:r>
              <a:rPr lang="ru-RU" dirty="0">
                <a:latin typeface="Comic Sans MS"/>
                <a:cs typeface="Comic Sans MS"/>
              </a:rPr>
              <a:t>то</a:t>
            </a:r>
            <a:r>
              <a:rPr lang="ru-RU" spc="-30" dirty="0">
                <a:latin typeface="Comic Sans MS"/>
                <a:cs typeface="Comic Sans MS"/>
              </a:rPr>
              <a:t> </a:t>
            </a:r>
            <a:r>
              <a:rPr lang="ru-RU" dirty="0">
                <a:latin typeface="Comic Sans MS"/>
                <a:cs typeface="Comic Sans MS"/>
              </a:rPr>
              <a:t>есть</a:t>
            </a:r>
            <a:r>
              <a:rPr lang="ru-RU" spc="-30" dirty="0">
                <a:latin typeface="Comic Sans MS"/>
                <a:cs typeface="Comic Sans MS"/>
              </a:rPr>
              <a:t> </a:t>
            </a:r>
            <a:r>
              <a:rPr lang="ru-RU" spc="-10" dirty="0">
                <a:latin typeface="Comic Sans MS"/>
                <a:cs typeface="Comic Sans MS"/>
              </a:rPr>
              <a:t>фантастической. </a:t>
            </a:r>
            <a:r>
              <a:rPr lang="ru-RU" dirty="0">
                <a:latin typeface="Comic Sans MS"/>
                <a:cs typeface="Comic Sans MS"/>
              </a:rPr>
              <a:t>Реальная</a:t>
            </a:r>
            <a:r>
              <a:rPr lang="ru-RU" spc="-25" dirty="0">
                <a:latin typeface="Comic Sans MS"/>
                <a:cs typeface="Comic Sans MS"/>
              </a:rPr>
              <a:t> </a:t>
            </a:r>
            <a:r>
              <a:rPr lang="ru-RU" dirty="0">
                <a:latin typeface="Comic Sans MS"/>
                <a:cs typeface="Comic Sans MS"/>
              </a:rPr>
              <a:t>грязь</a:t>
            </a:r>
            <a:r>
              <a:rPr lang="ru-RU" spc="-30"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та,</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которой</a:t>
            </a:r>
            <a:r>
              <a:rPr lang="ru-RU" spc="-25" dirty="0">
                <a:latin typeface="Comic Sans MS"/>
                <a:cs typeface="Comic Sans MS"/>
              </a:rPr>
              <a:t> </a:t>
            </a:r>
            <a:r>
              <a:rPr lang="ru-RU" dirty="0">
                <a:latin typeface="Comic Sans MS"/>
                <a:cs typeface="Comic Sans MS"/>
              </a:rPr>
              <a:t>есть</a:t>
            </a:r>
            <a:r>
              <a:rPr lang="ru-RU" spc="-25" dirty="0">
                <a:latin typeface="Comic Sans MS"/>
                <a:cs typeface="Comic Sans MS"/>
              </a:rPr>
              <a:t> </a:t>
            </a:r>
            <a:r>
              <a:rPr lang="ru-RU" dirty="0">
                <a:latin typeface="Comic Sans MS"/>
                <a:cs typeface="Comic Sans MS"/>
              </a:rPr>
              <a:t>движение,</a:t>
            </a:r>
            <a:r>
              <a:rPr lang="ru-RU" spc="-25" dirty="0">
                <a:latin typeface="Comic Sans MS"/>
                <a:cs typeface="Comic Sans MS"/>
              </a:rPr>
              <a:t> </a:t>
            </a:r>
            <a:r>
              <a:rPr lang="ru-RU" dirty="0">
                <a:latin typeface="Comic Sans MS"/>
                <a:cs typeface="Comic Sans MS"/>
              </a:rPr>
              <a:t>жизнь</a:t>
            </a:r>
            <a:r>
              <a:rPr lang="ru-RU" spc="-25"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признаки</a:t>
            </a:r>
            <a:r>
              <a:rPr lang="ru-RU" spc="-25"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труд</a:t>
            </a:r>
            <a:r>
              <a:rPr lang="ru-RU" spc="-25"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дельность).</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spc="-10" dirty="0">
                <a:latin typeface="Comic Sans MS"/>
                <a:cs typeface="Comic Sans MS"/>
              </a:rPr>
              <a:t>гнилой </a:t>
            </a:r>
            <a:r>
              <a:rPr lang="ru-RU" dirty="0">
                <a:latin typeface="Comic Sans MS"/>
                <a:cs typeface="Comic Sans MS"/>
              </a:rPr>
              <a:t>грязи</a:t>
            </a:r>
            <a:r>
              <a:rPr lang="ru-RU" spc="-35" dirty="0">
                <a:latin typeface="Comic Sans MS"/>
                <a:cs typeface="Comic Sans MS"/>
              </a:rPr>
              <a:t> </a:t>
            </a:r>
            <a:r>
              <a:rPr lang="ru-RU" dirty="0">
                <a:latin typeface="Comic Sans MS"/>
                <a:cs typeface="Comic Sans MS"/>
              </a:rPr>
              <a:t>соответственно</a:t>
            </a:r>
            <a:r>
              <a:rPr lang="ru-RU" spc="-30" dirty="0">
                <a:latin typeface="Comic Sans MS"/>
                <a:cs typeface="Comic Sans MS"/>
              </a:rPr>
              <a:t> </a:t>
            </a:r>
            <a:r>
              <a:rPr lang="ru-RU" dirty="0">
                <a:latin typeface="Comic Sans MS"/>
                <a:cs typeface="Comic Sans MS"/>
              </a:rPr>
              <a:t>жизнь</a:t>
            </a:r>
            <a:r>
              <a:rPr lang="ru-RU" spc="-30" dirty="0">
                <a:latin typeface="Comic Sans MS"/>
                <a:cs typeface="Comic Sans MS"/>
              </a:rPr>
              <a:t> </a:t>
            </a:r>
            <a:r>
              <a:rPr lang="ru-RU" dirty="0">
                <a:latin typeface="Comic Sans MS"/>
                <a:cs typeface="Comic Sans MS"/>
              </a:rPr>
              <a:t>и</a:t>
            </a:r>
            <a:r>
              <a:rPr lang="ru-RU" spc="-35" dirty="0">
                <a:latin typeface="Comic Sans MS"/>
                <a:cs typeface="Comic Sans MS"/>
              </a:rPr>
              <a:t> </a:t>
            </a:r>
            <a:r>
              <a:rPr lang="ru-RU" dirty="0">
                <a:latin typeface="Comic Sans MS"/>
                <a:cs typeface="Comic Sans MS"/>
              </a:rPr>
              <a:t>труд</a:t>
            </a:r>
            <a:r>
              <a:rPr lang="ru-RU" spc="-30" dirty="0">
                <a:latin typeface="Comic Sans MS"/>
                <a:cs typeface="Comic Sans MS"/>
              </a:rPr>
              <a:t> </a:t>
            </a:r>
            <a:r>
              <a:rPr lang="ru-RU" dirty="0">
                <a:latin typeface="Comic Sans MS"/>
                <a:cs typeface="Comic Sans MS"/>
              </a:rPr>
              <a:t>отсутствуют.</a:t>
            </a:r>
            <a:r>
              <a:rPr lang="ru-RU" spc="-30" dirty="0">
                <a:latin typeface="Comic Sans MS"/>
                <a:cs typeface="Comic Sans MS"/>
              </a:rPr>
              <a:t> </a:t>
            </a:r>
            <a:r>
              <a:rPr lang="ru-RU" dirty="0">
                <a:latin typeface="Comic Sans MS"/>
                <a:cs typeface="Comic Sans MS"/>
              </a:rPr>
              <a:t>В.</a:t>
            </a:r>
            <a:r>
              <a:rPr lang="ru-RU" spc="-35" dirty="0">
                <a:latin typeface="Comic Sans MS"/>
                <a:cs typeface="Comic Sans MS"/>
              </a:rPr>
              <a:t> </a:t>
            </a:r>
            <a:r>
              <a:rPr lang="ru-RU" dirty="0">
                <a:latin typeface="Comic Sans MS"/>
                <a:cs typeface="Comic Sans MS"/>
              </a:rPr>
              <a:t>П.</a:t>
            </a:r>
            <a:r>
              <a:rPr lang="ru-RU" spc="-30" dirty="0">
                <a:latin typeface="Comic Sans MS"/>
                <a:cs typeface="Comic Sans MS"/>
              </a:rPr>
              <a:t> </a:t>
            </a:r>
            <a:r>
              <a:rPr lang="ru-RU" dirty="0">
                <a:latin typeface="Comic Sans MS"/>
                <a:cs typeface="Comic Sans MS"/>
              </a:rPr>
              <a:t>видит</a:t>
            </a:r>
            <a:r>
              <a:rPr lang="ru-RU" spc="-30" dirty="0">
                <a:latin typeface="Comic Sans MS"/>
                <a:cs typeface="Comic Sans MS"/>
              </a:rPr>
              <a:t> </a:t>
            </a:r>
            <a:r>
              <a:rPr lang="ru-RU" dirty="0">
                <a:latin typeface="Comic Sans MS"/>
                <a:cs typeface="Comic Sans MS"/>
              </a:rPr>
              <a:t>свою</a:t>
            </a:r>
            <a:r>
              <a:rPr lang="ru-RU" spc="-35" dirty="0">
                <a:latin typeface="Comic Sans MS"/>
                <a:cs typeface="Comic Sans MS"/>
              </a:rPr>
              <a:t> </a:t>
            </a:r>
            <a:r>
              <a:rPr lang="ru-RU" dirty="0">
                <a:latin typeface="Comic Sans MS"/>
                <a:cs typeface="Comic Sans MS"/>
              </a:rPr>
              <a:t>мать</a:t>
            </a:r>
            <a:r>
              <a:rPr lang="ru-RU" spc="-30" dirty="0">
                <a:latin typeface="Comic Sans MS"/>
                <a:cs typeface="Comic Sans MS"/>
              </a:rPr>
              <a:t> </a:t>
            </a:r>
            <a:r>
              <a:rPr lang="ru-RU" dirty="0">
                <a:latin typeface="Comic Sans MS"/>
                <a:cs typeface="Comic Sans MS"/>
              </a:rPr>
              <a:t>Марью</a:t>
            </a:r>
            <a:r>
              <a:rPr lang="ru-RU" spc="-30" dirty="0">
                <a:latin typeface="Comic Sans MS"/>
                <a:cs typeface="Comic Sans MS"/>
              </a:rPr>
              <a:t> </a:t>
            </a:r>
            <a:r>
              <a:rPr lang="ru-RU" dirty="0" err="1">
                <a:latin typeface="Comic Sans MS"/>
                <a:cs typeface="Comic Sans MS"/>
              </a:rPr>
              <a:t>Алексевну</a:t>
            </a:r>
            <a:r>
              <a:rPr lang="ru-RU" spc="-35" dirty="0">
                <a:latin typeface="Comic Sans MS"/>
                <a:cs typeface="Comic Sans MS"/>
              </a:rPr>
              <a:t> </a:t>
            </a:r>
            <a:r>
              <a:rPr lang="ru-RU" spc="-50" dirty="0">
                <a:latin typeface="Comic Sans MS"/>
                <a:cs typeface="Comic Sans MS"/>
              </a:rPr>
              <a:t>в </a:t>
            </a:r>
            <a:r>
              <a:rPr lang="ru-RU" dirty="0">
                <a:latin typeface="Comic Sans MS"/>
                <a:cs typeface="Comic Sans MS"/>
              </a:rPr>
              <a:t>обстановке</a:t>
            </a:r>
            <a:r>
              <a:rPr lang="ru-RU" spc="-40" dirty="0">
                <a:latin typeface="Comic Sans MS"/>
                <a:cs typeface="Comic Sans MS"/>
              </a:rPr>
              <a:t> </a:t>
            </a:r>
            <a:r>
              <a:rPr lang="ru-RU" dirty="0">
                <a:latin typeface="Comic Sans MS"/>
                <a:cs typeface="Comic Sans MS"/>
              </a:rPr>
              <a:t>нищеты,</a:t>
            </a:r>
            <a:r>
              <a:rPr lang="ru-RU" spc="-40" dirty="0">
                <a:latin typeface="Comic Sans MS"/>
                <a:cs typeface="Comic Sans MS"/>
              </a:rPr>
              <a:t> </a:t>
            </a:r>
            <a:r>
              <a:rPr lang="ru-RU" dirty="0">
                <a:latin typeface="Comic Sans MS"/>
                <a:cs typeface="Comic Sans MS"/>
              </a:rPr>
              <a:t>бледную</a:t>
            </a:r>
            <a:r>
              <a:rPr lang="ru-RU" spc="-40" dirty="0">
                <a:latin typeface="Comic Sans MS"/>
                <a:cs typeface="Comic Sans MS"/>
              </a:rPr>
              <a:t> </a:t>
            </a:r>
            <a:r>
              <a:rPr lang="ru-RU" dirty="0">
                <a:latin typeface="Comic Sans MS"/>
                <a:cs typeface="Comic Sans MS"/>
              </a:rPr>
              <a:t>и</a:t>
            </a:r>
            <a:r>
              <a:rPr lang="ru-RU" spc="-35" dirty="0">
                <a:latin typeface="Comic Sans MS"/>
                <a:cs typeface="Comic Sans MS"/>
              </a:rPr>
              <a:t> </a:t>
            </a:r>
            <a:r>
              <a:rPr lang="ru-RU" dirty="0">
                <a:latin typeface="Comic Sans MS"/>
                <a:cs typeface="Comic Sans MS"/>
              </a:rPr>
              <a:t>изнуренную,</a:t>
            </a:r>
            <a:r>
              <a:rPr lang="ru-RU" spc="-40" dirty="0">
                <a:latin typeface="Comic Sans MS"/>
                <a:cs typeface="Comic Sans MS"/>
              </a:rPr>
              <a:t> </a:t>
            </a:r>
            <a:r>
              <a:rPr lang="ru-RU" dirty="0">
                <a:latin typeface="Comic Sans MS"/>
                <a:cs typeface="Comic Sans MS"/>
              </a:rPr>
              <a:t>зато</a:t>
            </a:r>
            <a:r>
              <a:rPr lang="ru-RU" spc="-40" dirty="0">
                <a:latin typeface="Comic Sans MS"/>
                <a:cs typeface="Comic Sans MS"/>
              </a:rPr>
              <a:t> </a:t>
            </a:r>
            <a:r>
              <a:rPr lang="ru-RU" dirty="0">
                <a:latin typeface="Comic Sans MS"/>
                <a:cs typeface="Comic Sans MS"/>
              </a:rPr>
              <a:t>добрую,</a:t>
            </a:r>
            <a:r>
              <a:rPr lang="ru-RU" spc="-35" dirty="0">
                <a:latin typeface="Comic Sans MS"/>
                <a:cs typeface="Comic Sans MS"/>
              </a:rPr>
              <a:t> </a:t>
            </a:r>
            <a:r>
              <a:rPr lang="ru-RU" dirty="0">
                <a:latin typeface="Comic Sans MS"/>
                <a:cs typeface="Comic Sans MS"/>
              </a:rPr>
              <a:t>видит</a:t>
            </a:r>
            <a:r>
              <a:rPr lang="ru-RU" spc="-40" dirty="0">
                <a:latin typeface="Comic Sans MS"/>
                <a:cs typeface="Comic Sans MS"/>
              </a:rPr>
              <a:t> </a:t>
            </a:r>
            <a:r>
              <a:rPr lang="ru-RU" dirty="0">
                <a:latin typeface="Comic Sans MS"/>
                <a:cs typeface="Comic Sans MS"/>
              </a:rPr>
              <a:t>себя</a:t>
            </a:r>
            <a:r>
              <a:rPr lang="ru-RU" spc="-40" dirty="0">
                <a:latin typeface="Comic Sans MS"/>
                <a:cs typeface="Comic Sans MS"/>
              </a:rPr>
              <a:t> </a:t>
            </a:r>
            <a:r>
              <a:rPr lang="ru-RU" dirty="0">
                <a:latin typeface="Comic Sans MS"/>
                <a:cs typeface="Comic Sans MS"/>
              </a:rPr>
              <a:t>на</a:t>
            </a:r>
            <a:r>
              <a:rPr lang="ru-RU" spc="-35" dirty="0">
                <a:latin typeface="Comic Sans MS"/>
                <a:cs typeface="Comic Sans MS"/>
              </a:rPr>
              <a:t> </a:t>
            </a:r>
            <a:r>
              <a:rPr lang="ru-RU" dirty="0">
                <a:latin typeface="Comic Sans MS"/>
                <a:cs typeface="Comic Sans MS"/>
              </a:rPr>
              <a:t>коленях</a:t>
            </a:r>
            <a:r>
              <a:rPr lang="ru-RU" spc="-40" dirty="0">
                <a:latin typeface="Comic Sans MS"/>
                <a:cs typeface="Comic Sans MS"/>
              </a:rPr>
              <a:t> </a:t>
            </a:r>
            <a:r>
              <a:rPr lang="ru-RU" dirty="0">
                <a:latin typeface="Comic Sans MS"/>
                <a:cs typeface="Comic Sans MS"/>
              </a:rPr>
              <a:t>у</a:t>
            </a:r>
            <a:r>
              <a:rPr lang="ru-RU" spc="-40" dirty="0">
                <a:latin typeface="Comic Sans MS"/>
                <a:cs typeface="Comic Sans MS"/>
              </a:rPr>
              <a:t> </a:t>
            </a:r>
            <a:r>
              <a:rPr lang="ru-RU" dirty="0">
                <a:latin typeface="Comic Sans MS"/>
                <a:cs typeface="Comic Sans MS"/>
              </a:rPr>
              <a:t>офицера</a:t>
            </a:r>
            <a:r>
              <a:rPr lang="ru-RU" spc="-35" dirty="0">
                <a:latin typeface="Comic Sans MS"/>
                <a:cs typeface="Comic Sans MS"/>
              </a:rPr>
              <a:t> </a:t>
            </a:r>
            <a:r>
              <a:rPr lang="ru-RU" spc="-25" dirty="0">
                <a:latin typeface="Comic Sans MS"/>
                <a:cs typeface="Comic Sans MS"/>
              </a:rPr>
              <a:t>или </a:t>
            </a:r>
            <a:r>
              <a:rPr lang="ru-RU" dirty="0">
                <a:latin typeface="Comic Sans MS"/>
                <a:cs typeface="Comic Sans MS"/>
              </a:rPr>
              <a:t>нанимающейся</a:t>
            </a:r>
            <a:r>
              <a:rPr lang="ru-RU" spc="-30" dirty="0">
                <a:latin typeface="Comic Sans MS"/>
                <a:cs typeface="Comic Sans MS"/>
              </a:rPr>
              <a:t> </a:t>
            </a:r>
            <a:r>
              <a:rPr lang="ru-RU" dirty="0">
                <a:latin typeface="Comic Sans MS"/>
                <a:cs typeface="Comic Sans MS"/>
              </a:rPr>
              <a:t>на</a:t>
            </a:r>
            <a:r>
              <a:rPr lang="ru-RU" spc="-30" dirty="0">
                <a:latin typeface="Comic Sans MS"/>
                <a:cs typeface="Comic Sans MS"/>
              </a:rPr>
              <a:t> </a:t>
            </a:r>
            <a:r>
              <a:rPr lang="ru-RU" dirty="0">
                <a:latin typeface="Comic Sans MS"/>
                <a:cs typeface="Comic Sans MS"/>
              </a:rPr>
              <a:t>работу</a:t>
            </a:r>
            <a:r>
              <a:rPr lang="ru-RU" spc="-30" dirty="0">
                <a:latin typeface="Comic Sans MS"/>
                <a:cs typeface="Comic Sans MS"/>
              </a:rPr>
              <a:t> </a:t>
            </a:r>
            <a:r>
              <a:rPr lang="ru-RU" dirty="0">
                <a:latin typeface="Comic Sans MS"/>
                <a:cs typeface="Comic Sans MS"/>
              </a:rPr>
              <a:t>и</a:t>
            </a:r>
            <a:r>
              <a:rPr lang="ru-RU" spc="-30" dirty="0">
                <a:latin typeface="Comic Sans MS"/>
                <a:cs typeface="Comic Sans MS"/>
              </a:rPr>
              <a:t> </a:t>
            </a:r>
            <a:r>
              <a:rPr lang="ru-RU" dirty="0">
                <a:latin typeface="Comic Sans MS"/>
                <a:cs typeface="Comic Sans MS"/>
              </a:rPr>
              <a:t>получающей</a:t>
            </a:r>
            <a:r>
              <a:rPr lang="ru-RU" spc="-30" dirty="0">
                <a:latin typeface="Comic Sans MS"/>
                <a:cs typeface="Comic Sans MS"/>
              </a:rPr>
              <a:t> </a:t>
            </a:r>
            <a:r>
              <a:rPr lang="ru-RU" dirty="0">
                <a:latin typeface="Comic Sans MS"/>
                <a:cs typeface="Comic Sans MS"/>
              </a:rPr>
              <a:t>отказ.</a:t>
            </a:r>
            <a:r>
              <a:rPr lang="ru-RU" spc="-25" dirty="0">
                <a:latin typeface="Comic Sans MS"/>
                <a:cs typeface="Comic Sans MS"/>
              </a:rPr>
              <a:t> </a:t>
            </a:r>
            <a:r>
              <a:rPr lang="ru-RU" dirty="0">
                <a:latin typeface="Comic Sans MS"/>
                <a:cs typeface="Comic Sans MS"/>
              </a:rPr>
              <a:t>«Невеста</a:t>
            </a:r>
            <a:r>
              <a:rPr lang="ru-RU" spc="-30" dirty="0">
                <a:latin typeface="Comic Sans MS"/>
                <a:cs typeface="Comic Sans MS"/>
              </a:rPr>
              <a:t> </a:t>
            </a:r>
            <a:r>
              <a:rPr lang="ru-RU" dirty="0">
                <a:latin typeface="Comic Sans MS"/>
                <a:cs typeface="Comic Sans MS"/>
              </a:rPr>
              <a:t>своих</a:t>
            </a:r>
            <a:r>
              <a:rPr lang="ru-RU" spc="-30" dirty="0">
                <a:latin typeface="Comic Sans MS"/>
                <a:cs typeface="Comic Sans MS"/>
              </a:rPr>
              <a:t> </a:t>
            </a:r>
            <a:r>
              <a:rPr lang="ru-RU" dirty="0">
                <a:latin typeface="Comic Sans MS"/>
                <a:cs typeface="Comic Sans MS"/>
              </a:rPr>
              <a:t>женихов,</a:t>
            </a:r>
            <a:r>
              <a:rPr lang="ru-RU" spc="-30" dirty="0">
                <a:latin typeface="Comic Sans MS"/>
                <a:cs typeface="Comic Sans MS"/>
              </a:rPr>
              <a:t> </a:t>
            </a:r>
            <a:r>
              <a:rPr lang="ru-RU" dirty="0">
                <a:latin typeface="Comic Sans MS"/>
                <a:cs typeface="Comic Sans MS"/>
              </a:rPr>
              <a:t>сестра</a:t>
            </a:r>
            <a:r>
              <a:rPr lang="ru-RU" spc="-30" dirty="0">
                <a:latin typeface="Comic Sans MS"/>
                <a:cs typeface="Comic Sans MS"/>
              </a:rPr>
              <a:t> </a:t>
            </a:r>
            <a:r>
              <a:rPr lang="ru-RU" dirty="0">
                <a:latin typeface="Comic Sans MS"/>
                <a:cs typeface="Comic Sans MS"/>
              </a:rPr>
              <a:t>своих</a:t>
            </a:r>
            <a:r>
              <a:rPr lang="ru-RU" spc="-25" dirty="0">
                <a:latin typeface="Comic Sans MS"/>
                <a:cs typeface="Comic Sans MS"/>
              </a:rPr>
              <a:t> </a:t>
            </a:r>
            <a:r>
              <a:rPr lang="ru-RU" spc="-10" dirty="0">
                <a:latin typeface="Comic Sans MS"/>
                <a:cs typeface="Comic Sans MS"/>
              </a:rPr>
              <a:t>сестер» объясняет</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П.,</a:t>
            </a:r>
            <a:r>
              <a:rPr lang="ru-RU" spc="-25" dirty="0">
                <a:latin typeface="Comic Sans MS"/>
                <a:cs typeface="Comic Sans MS"/>
              </a:rPr>
              <a:t> </a:t>
            </a:r>
            <a:r>
              <a:rPr lang="ru-RU" dirty="0">
                <a:latin typeface="Comic Sans MS"/>
                <a:cs typeface="Comic Sans MS"/>
              </a:rPr>
              <a:t>что</a:t>
            </a:r>
            <a:r>
              <a:rPr lang="ru-RU" spc="-25" dirty="0">
                <a:latin typeface="Comic Sans MS"/>
                <a:cs typeface="Comic Sans MS"/>
              </a:rPr>
              <a:t> </a:t>
            </a:r>
            <a:r>
              <a:rPr lang="ru-RU" dirty="0">
                <a:latin typeface="Comic Sans MS"/>
                <a:cs typeface="Comic Sans MS"/>
              </a:rPr>
              <a:t>она</a:t>
            </a:r>
            <a:r>
              <a:rPr lang="ru-RU" spc="-25" dirty="0">
                <a:latin typeface="Comic Sans MS"/>
                <a:cs typeface="Comic Sans MS"/>
              </a:rPr>
              <a:t> </a:t>
            </a:r>
            <a:r>
              <a:rPr lang="ru-RU" dirty="0">
                <a:latin typeface="Comic Sans MS"/>
                <a:cs typeface="Comic Sans MS"/>
              </a:rPr>
              <a:t>должна</a:t>
            </a:r>
            <a:r>
              <a:rPr lang="ru-RU" spc="-25" dirty="0">
                <a:latin typeface="Comic Sans MS"/>
                <a:cs typeface="Comic Sans MS"/>
              </a:rPr>
              <a:t> </a:t>
            </a:r>
            <a:r>
              <a:rPr lang="ru-RU" dirty="0">
                <a:latin typeface="Comic Sans MS"/>
                <a:cs typeface="Comic Sans MS"/>
              </a:rPr>
              <a:t>быть</a:t>
            </a:r>
            <a:r>
              <a:rPr lang="ru-RU" spc="-20" dirty="0">
                <a:latin typeface="Comic Sans MS"/>
                <a:cs typeface="Comic Sans MS"/>
              </a:rPr>
              <a:t> </a:t>
            </a:r>
            <a:r>
              <a:rPr lang="ru-RU" dirty="0">
                <a:latin typeface="Comic Sans MS"/>
                <a:cs typeface="Comic Sans MS"/>
              </a:rPr>
              <a:t>признательна</a:t>
            </a:r>
            <a:r>
              <a:rPr lang="ru-RU" spc="-25" dirty="0">
                <a:latin typeface="Comic Sans MS"/>
                <a:cs typeface="Comic Sans MS"/>
              </a:rPr>
              <a:t> </a:t>
            </a:r>
            <a:r>
              <a:rPr lang="ru-RU" dirty="0">
                <a:latin typeface="Comic Sans MS"/>
                <a:cs typeface="Comic Sans MS"/>
              </a:rPr>
              <a:t>своей</a:t>
            </a:r>
            <a:r>
              <a:rPr lang="ru-RU" spc="-25" dirty="0">
                <a:latin typeface="Comic Sans MS"/>
                <a:cs typeface="Comic Sans MS"/>
              </a:rPr>
              <a:t> </a:t>
            </a:r>
            <a:r>
              <a:rPr lang="ru-RU" dirty="0">
                <a:latin typeface="Comic Sans MS"/>
                <a:cs typeface="Comic Sans MS"/>
              </a:rPr>
              <a:t>матери,</a:t>
            </a:r>
            <a:r>
              <a:rPr lang="ru-RU" spc="-25" dirty="0">
                <a:latin typeface="Comic Sans MS"/>
                <a:cs typeface="Comic Sans MS"/>
              </a:rPr>
              <a:t> </a:t>
            </a:r>
            <a:r>
              <a:rPr lang="ru-RU" dirty="0">
                <a:latin typeface="Comic Sans MS"/>
                <a:cs typeface="Comic Sans MS"/>
              </a:rPr>
              <a:t>потому</a:t>
            </a:r>
            <a:r>
              <a:rPr lang="ru-RU" spc="-25" dirty="0">
                <a:latin typeface="Comic Sans MS"/>
                <a:cs typeface="Comic Sans MS"/>
              </a:rPr>
              <a:t> </a:t>
            </a:r>
            <a:r>
              <a:rPr lang="ru-RU" dirty="0">
                <a:latin typeface="Comic Sans MS"/>
                <a:cs typeface="Comic Sans MS"/>
              </a:rPr>
              <a:t>что</a:t>
            </a:r>
            <a:r>
              <a:rPr lang="ru-RU" spc="-25" dirty="0">
                <a:latin typeface="Comic Sans MS"/>
                <a:cs typeface="Comic Sans MS"/>
              </a:rPr>
              <a:t> </a:t>
            </a:r>
            <a:r>
              <a:rPr lang="ru-RU" dirty="0">
                <a:latin typeface="Comic Sans MS"/>
                <a:cs typeface="Comic Sans MS"/>
              </a:rPr>
              <a:t>всем</a:t>
            </a:r>
            <a:r>
              <a:rPr lang="ru-RU" spc="-20" dirty="0">
                <a:latin typeface="Comic Sans MS"/>
                <a:cs typeface="Comic Sans MS"/>
              </a:rPr>
              <a:t> </a:t>
            </a:r>
            <a:r>
              <a:rPr lang="ru-RU" spc="-10" dirty="0">
                <a:latin typeface="Comic Sans MS"/>
                <a:cs typeface="Comic Sans MS"/>
              </a:rPr>
              <a:t>обязана </a:t>
            </a:r>
            <a:r>
              <a:rPr lang="ru-RU" dirty="0">
                <a:latin typeface="Comic Sans MS"/>
                <a:cs typeface="Comic Sans MS"/>
              </a:rPr>
              <a:t>именно</a:t>
            </a:r>
            <a:r>
              <a:rPr lang="ru-RU" spc="-30" dirty="0">
                <a:latin typeface="Comic Sans MS"/>
                <a:cs typeface="Comic Sans MS"/>
              </a:rPr>
              <a:t> </a:t>
            </a:r>
            <a:r>
              <a:rPr lang="ru-RU" dirty="0">
                <a:latin typeface="Comic Sans MS"/>
                <a:cs typeface="Comic Sans MS"/>
              </a:rPr>
              <a:t>ей,</a:t>
            </a:r>
            <a:r>
              <a:rPr lang="ru-RU" spc="-20" dirty="0">
                <a:latin typeface="Comic Sans MS"/>
                <a:cs typeface="Comic Sans MS"/>
              </a:rPr>
              <a:t> </a:t>
            </a:r>
            <a:r>
              <a:rPr lang="ru-RU" dirty="0">
                <a:latin typeface="Comic Sans MS"/>
                <a:cs typeface="Comic Sans MS"/>
              </a:rPr>
              <a:t>а</a:t>
            </a:r>
            <a:r>
              <a:rPr lang="ru-RU" spc="-20" dirty="0">
                <a:latin typeface="Comic Sans MS"/>
                <a:cs typeface="Comic Sans MS"/>
              </a:rPr>
              <a:t> </a:t>
            </a:r>
            <a:r>
              <a:rPr lang="ru-RU" dirty="0">
                <a:latin typeface="Comic Sans MS"/>
                <a:cs typeface="Comic Sans MS"/>
              </a:rPr>
              <a:t>злой</a:t>
            </a:r>
            <a:r>
              <a:rPr lang="ru-RU" spc="-20" dirty="0">
                <a:latin typeface="Comic Sans MS"/>
                <a:cs typeface="Comic Sans MS"/>
              </a:rPr>
              <a:t> </a:t>
            </a:r>
            <a:r>
              <a:rPr lang="ru-RU" dirty="0">
                <a:latin typeface="Comic Sans MS"/>
                <a:cs typeface="Comic Sans MS"/>
              </a:rPr>
              <a:t>та</a:t>
            </a:r>
            <a:r>
              <a:rPr lang="ru-RU" spc="-20" dirty="0">
                <a:latin typeface="Comic Sans MS"/>
                <a:cs typeface="Comic Sans MS"/>
              </a:rPr>
              <a:t> </a:t>
            </a:r>
            <a:r>
              <a:rPr lang="ru-RU" dirty="0">
                <a:latin typeface="Comic Sans MS"/>
                <a:cs typeface="Comic Sans MS"/>
              </a:rPr>
              <a:t>стала</a:t>
            </a:r>
            <a:r>
              <a:rPr lang="ru-RU" spc="-20" dirty="0">
                <a:latin typeface="Comic Sans MS"/>
                <a:cs typeface="Comic Sans MS"/>
              </a:rPr>
              <a:t> </a:t>
            </a:r>
            <a:r>
              <a:rPr lang="ru-RU" spc="-10" dirty="0">
                <a:latin typeface="Comic Sans MS"/>
                <a:cs typeface="Comic Sans MS"/>
              </a:rPr>
              <a:t>из-</a:t>
            </a:r>
            <a:r>
              <a:rPr lang="ru-RU" dirty="0">
                <a:latin typeface="Comic Sans MS"/>
                <a:cs typeface="Comic Sans MS"/>
              </a:rPr>
              <a:t>за</a:t>
            </a:r>
            <a:r>
              <a:rPr lang="ru-RU" spc="-15" dirty="0">
                <a:latin typeface="Comic Sans MS"/>
                <a:cs typeface="Comic Sans MS"/>
              </a:rPr>
              <a:t> </a:t>
            </a:r>
            <a:r>
              <a:rPr lang="ru-RU" dirty="0">
                <a:latin typeface="Comic Sans MS"/>
                <a:cs typeface="Comic Sans MS"/>
              </a:rPr>
              <a:t>условий,</a:t>
            </a:r>
            <a:r>
              <a:rPr lang="ru-RU" spc="-20" dirty="0">
                <a:latin typeface="Comic Sans MS"/>
                <a:cs typeface="Comic Sans MS"/>
              </a:rPr>
              <a:t> </a:t>
            </a:r>
            <a:r>
              <a:rPr lang="ru-RU" dirty="0">
                <a:latin typeface="Comic Sans MS"/>
                <a:cs typeface="Comic Sans MS"/>
              </a:rPr>
              <a:t>в</a:t>
            </a:r>
            <a:r>
              <a:rPr lang="ru-RU" spc="-20" dirty="0">
                <a:latin typeface="Comic Sans MS"/>
                <a:cs typeface="Comic Sans MS"/>
              </a:rPr>
              <a:t> </a:t>
            </a:r>
            <a:r>
              <a:rPr lang="ru-RU" dirty="0">
                <a:latin typeface="Comic Sans MS"/>
                <a:cs typeface="Comic Sans MS"/>
              </a:rPr>
              <a:t>которых</a:t>
            </a:r>
            <a:r>
              <a:rPr lang="ru-RU" spc="-20" dirty="0">
                <a:latin typeface="Comic Sans MS"/>
                <a:cs typeface="Comic Sans MS"/>
              </a:rPr>
              <a:t> </a:t>
            </a:r>
            <a:r>
              <a:rPr lang="ru-RU" dirty="0">
                <a:latin typeface="Comic Sans MS"/>
                <a:cs typeface="Comic Sans MS"/>
              </a:rPr>
              <a:t>вынуждена</a:t>
            </a:r>
            <a:r>
              <a:rPr lang="ru-RU" spc="-20" dirty="0">
                <a:latin typeface="Comic Sans MS"/>
                <a:cs typeface="Comic Sans MS"/>
              </a:rPr>
              <a:t> </a:t>
            </a:r>
            <a:r>
              <a:rPr lang="ru-RU" dirty="0">
                <a:latin typeface="Comic Sans MS"/>
                <a:cs typeface="Comic Sans MS"/>
              </a:rPr>
              <a:t>была</a:t>
            </a:r>
            <a:r>
              <a:rPr lang="ru-RU" spc="-20" dirty="0">
                <a:latin typeface="Comic Sans MS"/>
                <a:cs typeface="Comic Sans MS"/>
              </a:rPr>
              <a:t> </a:t>
            </a:r>
            <a:r>
              <a:rPr lang="ru-RU" dirty="0">
                <a:latin typeface="Comic Sans MS"/>
                <a:cs typeface="Comic Sans MS"/>
              </a:rPr>
              <a:t>жить.</a:t>
            </a:r>
            <a:r>
              <a:rPr lang="ru-RU" spc="-20" dirty="0">
                <a:latin typeface="Comic Sans MS"/>
                <a:cs typeface="Comic Sans MS"/>
              </a:rPr>
              <a:t> </a:t>
            </a:r>
            <a:r>
              <a:rPr lang="ru-RU" dirty="0">
                <a:latin typeface="Comic Sans MS"/>
                <a:cs typeface="Comic Sans MS"/>
              </a:rPr>
              <a:t>Если</a:t>
            </a:r>
            <a:r>
              <a:rPr lang="ru-RU" spc="-15" dirty="0">
                <a:latin typeface="Comic Sans MS"/>
                <a:cs typeface="Comic Sans MS"/>
              </a:rPr>
              <a:t> </a:t>
            </a:r>
            <a:r>
              <a:rPr lang="ru-RU" spc="-10" dirty="0">
                <a:latin typeface="Comic Sans MS"/>
                <a:cs typeface="Comic Sans MS"/>
              </a:rPr>
              <a:t>изменится </a:t>
            </a:r>
            <a:r>
              <a:rPr lang="ru-RU" dirty="0">
                <a:latin typeface="Comic Sans MS"/>
                <a:cs typeface="Comic Sans MS"/>
              </a:rPr>
              <a:t>обстановка,</a:t>
            </a:r>
            <a:r>
              <a:rPr lang="ru-RU" spc="-25" dirty="0">
                <a:latin typeface="Comic Sans MS"/>
                <a:cs typeface="Comic Sans MS"/>
              </a:rPr>
              <a:t> </a:t>
            </a:r>
            <a:r>
              <a:rPr lang="ru-RU" dirty="0">
                <a:latin typeface="Comic Sans MS"/>
                <a:cs typeface="Comic Sans MS"/>
              </a:rPr>
              <a:t>то</a:t>
            </a:r>
            <a:r>
              <a:rPr lang="ru-RU" spc="-25"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злые</a:t>
            </a:r>
            <a:r>
              <a:rPr lang="ru-RU" spc="-25" dirty="0">
                <a:latin typeface="Comic Sans MS"/>
                <a:cs typeface="Comic Sans MS"/>
              </a:rPr>
              <a:t> </a:t>
            </a:r>
            <a:r>
              <a:rPr lang="ru-RU" dirty="0">
                <a:latin typeface="Comic Sans MS"/>
                <a:cs typeface="Comic Sans MS"/>
              </a:rPr>
              <a:t>станут</a:t>
            </a:r>
            <a:r>
              <a:rPr lang="ru-RU" spc="-20" dirty="0">
                <a:latin typeface="Comic Sans MS"/>
                <a:cs typeface="Comic Sans MS"/>
              </a:rPr>
              <a:t> </a:t>
            </a:r>
            <a:r>
              <a:rPr lang="ru-RU" spc="-10" dirty="0">
                <a:latin typeface="Comic Sans MS"/>
                <a:cs typeface="Comic Sans MS"/>
              </a:rPr>
              <a:t>добрыми.</a:t>
            </a:r>
            <a:endParaRPr lang="ru-RU" dirty="0">
              <a:latin typeface="Comic Sans MS"/>
              <a:cs typeface="Comic Sans MS"/>
            </a:endParaRPr>
          </a:p>
          <a:p>
            <a:endParaRPr lang="ru-RU" dirty="0"/>
          </a:p>
        </p:txBody>
      </p:sp>
    </p:spTree>
    <p:extLst>
      <p:ext uri="{BB962C8B-B14F-4D97-AF65-F5344CB8AC3E}">
        <p14:creationId xmlns:p14="http://schemas.microsoft.com/office/powerpoint/2010/main" val="28255696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Почему </a:t>
            </a:r>
            <a:r>
              <a:rPr lang="ru-RU" dirty="0"/>
              <a:t>из одной грязи родится пшеница белая, чистая, нежная, а из другой не родится?</a:t>
            </a:r>
          </a:p>
          <a:p>
            <a:r>
              <a:rPr lang="ru-RU" dirty="0"/>
              <a:t>Потому что первая грязь здоровая, настоящая, а вторая - «фантастическая, гнилая». Как оздоровить гнилую почву? Только одним путём - дренажем, т.е. отвести лишнюю воду, придать ей движение.</a:t>
            </a:r>
          </a:p>
          <a:p>
            <a:r>
              <a:rPr lang="ru-RU" dirty="0"/>
              <a:t>Вывод: снова движение, труд, развитие.</a:t>
            </a:r>
          </a:p>
          <a:p>
            <a:endParaRPr lang="ru-RU" dirty="0"/>
          </a:p>
        </p:txBody>
      </p:sp>
    </p:spTree>
    <p:extLst>
      <p:ext uri="{BB962C8B-B14F-4D97-AF65-F5344CB8AC3E}">
        <p14:creationId xmlns:p14="http://schemas.microsoft.com/office/powerpoint/2010/main" val="3353794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lnSpcReduction="10000"/>
          </a:bodyPr>
          <a:lstStyle/>
          <a:p>
            <a:r>
              <a:rPr lang="ru-RU" dirty="0"/>
              <a:t> Третий сон — чтение дневника Веры Павловны.</a:t>
            </a:r>
            <a:r>
              <a:rPr lang="ru-RU" dirty="0" smtClean="0"/>
              <a:t/>
            </a:r>
            <a:br>
              <a:rPr lang="ru-RU" dirty="0" smtClean="0"/>
            </a:br>
            <a:r>
              <a:rPr lang="ru-RU" dirty="0"/>
              <a:t>      — Какую роль играет этот сон в сюжете?</a:t>
            </a:r>
            <a:r>
              <a:rPr lang="ru-RU" dirty="0" smtClean="0"/>
              <a:t/>
            </a:r>
            <a:br>
              <a:rPr lang="ru-RU" dirty="0" smtClean="0"/>
            </a:br>
            <a:r>
              <a:rPr lang="ru-RU" dirty="0"/>
              <a:t>      — Как он связан с судьбой героини</a:t>
            </a:r>
            <a:r>
              <a:rPr lang="ru-RU" dirty="0" smtClean="0"/>
              <a:t>?</a:t>
            </a:r>
          </a:p>
          <a:p>
            <a:r>
              <a:rPr lang="ru-RU" dirty="0">
                <a:latin typeface="Comic Sans MS"/>
                <a:cs typeface="Comic Sans MS"/>
              </a:rPr>
              <a:t>Третий</a:t>
            </a:r>
            <a:r>
              <a:rPr lang="ru-RU" spc="-30" dirty="0">
                <a:latin typeface="Comic Sans MS"/>
                <a:cs typeface="Comic Sans MS"/>
              </a:rPr>
              <a:t> </a:t>
            </a:r>
            <a:r>
              <a:rPr lang="ru-RU" dirty="0">
                <a:latin typeface="Comic Sans MS"/>
                <a:cs typeface="Comic Sans MS"/>
              </a:rPr>
              <a:t>сон</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П.:</a:t>
            </a:r>
            <a:r>
              <a:rPr lang="ru-RU" spc="-25" dirty="0">
                <a:latin typeface="Comic Sans MS"/>
                <a:cs typeface="Comic Sans MS"/>
              </a:rPr>
              <a:t> </a:t>
            </a:r>
            <a:r>
              <a:rPr lang="ru-RU" dirty="0">
                <a:latin typeface="Comic Sans MS"/>
                <a:cs typeface="Comic Sans MS"/>
              </a:rPr>
              <a:t>певица</a:t>
            </a:r>
            <a:r>
              <a:rPr lang="ru-RU" spc="-30" dirty="0">
                <a:latin typeface="Comic Sans MS"/>
                <a:cs typeface="Comic Sans MS"/>
              </a:rPr>
              <a:t> </a:t>
            </a:r>
            <a:r>
              <a:rPr lang="ru-RU" dirty="0" err="1">
                <a:latin typeface="Comic Sans MS"/>
                <a:cs typeface="Comic Sans MS"/>
              </a:rPr>
              <a:t>Бозио</a:t>
            </a:r>
            <a:r>
              <a:rPr lang="ru-RU" spc="-25" dirty="0">
                <a:latin typeface="Comic Sans MS"/>
                <a:cs typeface="Comic Sans MS"/>
              </a:rPr>
              <a:t> </a:t>
            </a:r>
            <a:r>
              <a:rPr lang="ru-RU" dirty="0">
                <a:latin typeface="Comic Sans MS"/>
                <a:cs typeface="Comic Sans MS"/>
              </a:rPr>
              <a:t>читает</a:t>
            </a:r>
            <a:r>
              <a:rPr lang="ru-RU" spc="-25" dirty="0">
                <a:latin typeface="Comic Sans MS"/>
                <a:cs typeface="Comic Sans MS"/>
              </a:rPr>
              <a:t> </a:t>
            </a:r>
            <a:r>
              <a:rPr lang="ru-RU" dirty="0">
                <a:latin typeface="Comic Sans MS"/>
                <a:cs typeface="Comic Sans MS"/>
              </a:rPr>
              <a:t>вместе</a:t>
            </a:r>
            <a:r>
              <a:rPr lang="ru-RU" spc="-25" dirty="0">
                <a:latin typeface="Comic Sans MS"/>
                <a:cs typeface="Comic Sans MS"/>
              </a:rPr>
              <a:t> </a:t>
            </a:r>
            <a:r>
              <a:rPr lang="ru-RU" dirty="0">
                <a:latin typeface="Comic Sans MS"/>
                <a:cs typeface="Comic Sans MS"/>
              </a:rPr>
              <a:t>с</a:t>
            </a:r>
            <a:r>
              <a:rPr lang="ru-RU" spc="-25" dirty="0">
                <a:latin typeface="Comic Sans MS"/>
                <a:cs typeface="Comic Sans MS"/>
              </a:rPr>
              <a:t> </a:t>
            </a:r>
            <a:r>
              <a:rPr lang="ru-RU" dirty="0">
                <a:latin typeface="Comic Sans MS"/>
                <a:cs typeface="Comic Sans MS"/>
              </a:rPr>
              <a:t>ней</a:t>
            </a:r>
            <a:r>
              <a:rPr lang="ru-RU" spc="-30"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дневник</a:t>
            </a:r>
            <a:r>
              <a:rPr lang="ru-RU" spc="-25" dirty="0">
                <a:latin typeface="Comic Sans MS"/>
                <a:cs typeface="Comic Sans MS"/>
              </a:rPr>
              <a:t> </a:t>
            </a:r>
            <a:r>
              <a:rPr lang="ru-RU" dirty="0">
                <a:latin typeface="Comic Sans MS"/>
                <a:cs typeface="Comic Sans MS"/>
              </a:rPr>
              <a:t>(хотя</a:t>
            </a:r>
            <a:r>
              <a:rPr lang="ru-RU" spc="-25"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П.</a:t>
            </a:r>
            <a:r>
              <a:rPr lang="ru-RU" spc="-30" dirty="0">
                <a:latin typeface="Comic Sans MS"/>
                <a:cs typeface="Comic Sans MS"/>
              </a:rPr>
              <a:t> </a:t>
            </a:r>
            <a:r>
              <a:rPr lang="ru-RU" dirty="0">
                <a:latin typeface="Comic Sans MS"/>
                <a:cs typeface="Comic Sans MS"/>
              </a:rPr>
              <a:t>никогда</a:t>
            </a:r>
            <a:r>
              <a:rPr lang="ru-RU" spc="-25" dirty="0">
                <a:latin typeface="Comic Sans MS"/>
                <a:cs typeface="Comic Sans MS"/>
              </a:rPr>
              <a:t> </a:t>
            </a:r>
            <a:r>
              <a:rPr lang="ru-RU" dirty="0">
                <a:latin typeface="Comic Sans MS"/>
                <a:cs typeface="Comic Sans MS"/>
              </a:rPr>
              <a:t>не</a:t>
            </a:r>
            <a:r>
              <a:rPr lang="ru-RU" spc="-25" dirty="0">
                <a:latin typeface="Comic Sans MS"/>
                <a:cs typeface="Comic Sans MS"/>
              </a:rPr>
              <a:t> </a:t>
            </a:r>
            <a:r>
              <a:rPr lang="ru-RU" dirty="0">
                <a:latin typeface="Comic Sans MS"/>
                <a:cs typeface="Comic Sans MS"/>
              </a:rPr>
              <a:t>вела</a:t>
            </a:r>
            <a:r>
              <a:rPr lang="ru-RU" spc="-25" dirty="0">
                <a:latin typeface="Comic Sans MS"/>
                <a:cs typeface="Comic Sans MS"/>
              </a:rPr>
              <a:t> </a:t>
            </a:r>
            <a:r>
              <a:rPr lang="ru-RU" spc="-10" dirty="0">
                <a:latin typeface="Comic Sans MS"/>
                <a:cs typeface="Comic Sans MS"/>
              </a:rPr>
              <a:t>его).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этом</a:t>
            </a:r>
            <a:r>
              <a:rPr lang="ru-RU" spc="-25" dirty="0">
                <a:latin typeface="Comic Sans MS"/>
                <a:cs typeface="Comic Sans MS"/>
              </a:rPr>
              <a:t> </a:t>
            </a:r>
            <a:r>
              <a:rPr lang="ru-RU" dirty="0">
                <a:latin typeface="Comic Sans MS"/>
                <a:cs typeface="Comic Sans MS"/>
              </a:rPr>
              <a:t>дневнике</a:t>
            </a:r>
            <a:r>
              <a:rPr lang="ru-RU" spc="-20"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история</a:t>
            </a:r>
            <a:r>
              <a:rPr lang="ru-RU" spc="-20"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отношений</a:t>
            </a:r>
            <a:r>
              <a:rPr lang="ru-RU" spc="-20" dirty="0">
                <a:latin typeface="Comic Sans MS"/>
                <a:cs typeface="Comic Sans MS"/>
              </a:rPr>
              <a:t> </a:t>
            </a:r>
            <a:r>
              <a:rPr lang="ru-RU" dirty="0">
                <a:latin typeface="Comic Sans MS"/>
                <a:cs typeface="Comic Sans MS"/>
              </a:rPr>
              <a:t>с</a:t>
            </a:r>
            <a:r>
              <a:rPr lang="ru-RU" spc="-25" dirty="0">
                <a:latin typeface="Comic Sans MS"/>
                <a:cs typeface="Comic Sans MS"/>
              </a:rPr>
              <a:t> </a:t>
            </a:r>
            <a:r>
              <a:rPr lang="ru-RU" dirty="0">
                <a:latin typeface="Comic Sans MS"/>
                <a:cs typeface="Comic Sans MS"/>
              </a:rPr>
              <a:t>Лопуховым.</a:t>
            </a:r>
            <a:r>
              <a:rPr lang="ru-RU" spc="-20" dirty="0">
                <a:latin typeface="Comic Sans MS"/>
                <a:cs typeface="Comic Sans MS"/>
              </a:rPr>
              <a:t> </a:t>
            </a:r>
            <a:r>
              <a:rPr lang="ru-RU" dirty="0">
                <a:latin typeface="Comic Sans MS"/>
                <a:cs typeface="Comic Sans MS"/>
              </a:rPr>
              <a:t>Последнюю</a:t>
            </a:r>
            <a:r>
              <a:rPr lang="ru-RU" spc="-25" dirty="0">
                <a:latin typeface="Comic Sans MS"/>
                <a:cs typeface="Comic Sans MS"/>
              </a:rPr>
              <a:t> </a:t>
            </a:r>
            <a:r>
              <a:rPr lang="ru-RU" dirty="0">
                <a:latin typeface="Comic Sans MS"/>
                <a:cs typeface="Comic Sans MS"/>
              </a:rPr>
              <a:t>страницу</a:t>
            </a:r>
            <a:r>
              <a:rPr lang="ru-RU" spc="-20"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П.</a:t>
            </a:r>
            <a:r>
              <a:rPr lang="ru-RU" spc="-20"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spc="-10" dirty="0">
                <a:latin typeface="Comic Sans MS"/>
                <a:cs typeface="Comic Sans MS"/>
              </a:rPr>
              <a:t>испуге </a:t>
            </a:r>
            <a:r>
              <a:rPr lang="ru-RU" dirty="0">
                <a:latin typeface="Comic Sans MS"/>
                <a:cs typeface="Comic Sans MS"/>
              </a:rPr>
              <a:t>читать</a:t>
            </a:r>
            <a:r>
              <a:rPr lang="ru-RU" spc="-30" dirty="0">
                <a:latin typeface="Comic Sans MS"/>
                <a:cs typeface="Comic Sans MS"/>
              </a:rPr>
              <a:t> </a:t>
            </a:r>
            <a:r>
              <a:rPr lang="ru-RU" dirty="0">
                <a:latin typeface="Comic Sans MS"/>
                <a:cs typeface="Comic Sans MS"/>
              </a:rPr>
              <a:t>отказывается,</a:t>
            </a:r>
            <a:r>
              <a:rPr lang="ru-RU" spc="-30" dirty="0">
                <a:latin typeface="Comic Sans MS"/>
                <a:cs typeface="Comic Sans MS"/>
              </a:rPr>
              <a:t> </a:t>
            </a:r>
            <a:r>
              <a:rPr lang="ru-RU" dirty="0">
                <a:latin typeface="Comic Sans MS"/>
                <a:cs typeface="Comic Sans MS"/>
              </a:rPr>
              <a:t>и</a:t>
            </a:r>
            <a:r>
              <a:rPr lang="ru-RU" spc="-30" dirty="0">
                <a:latin typeface="Comic Sans MS"/>
                <a:cs typeface="Comic Sans MS"/>
              </a:rPr>
              <a:t> </a:t>
            </a:r>
            <a:r>
              <a:rPr lang="ru-RU" dirty="0">
                <a:latin typeface="Comic Sans MS"/>
                <a:cs typeface="Comic Sans MS"/>
              </a:rPr>
              <a:t>тогда</a:t>
            </a:r>
            <a:r>
              <a:rPr lang="ru-RU" spc="-30" dirty="0">
                <a:latin typeface="Comic Sans MS"/>
                <a:cs typeface="Comic Sans MS"/>
              </a:rPr>
              <a:t> </a:t>
            </a:r>
            <a:r>
              <a:rPr lang="ru-RU" dirty="0">
                <a:latin typeface="Comic Sans MS"/>
                <a:cs typeface="Comic Sans MS"/>
              </a:rPr>
              <a:t>ее</a:t>
            </a:r>
            <a:r>
              <a:rPr lang="ru-RU" spc="-30" dirty="0">
                <a:latin typeface="Comic Sans MS"/>
                <a:cs typeface="Comic Sans MS"/>
              </a:rPr>
              <a:t> </a:t>
            </a:r>
            <a:r>
              <a:rPr lang="ru-RU" dirty="0">
                <a:latin typeface="Comic Sans MS"/>
                <a:cs typeface="Comic Sans MS"/>
              </a:rPr>
              <a:t>наставница</a:t>
            </a:r>
            <a:r>
              <a:rPr lang="ru-RU" spc="-30" dirty="0">
                <a:latin typeface="Comic Sans MS"/>
                <a:cs typeface="Comic Sans MS"/>
              </a:rPr>
              <a:t> </a:t>
            </a:r>
            <a:r>
              <a:rPr lang="ru-RU" dirty="0">
                <a:latin typeface="Comic Sans MS"/>
                <a:cs typeface="Comic Sans MS"/>
              </a:rPr>
              <a:t>читает</a:t>
            </a:r>
            <a:r>
              <a:rPr lang="ru-RU" spc="-25" dirty="0">
                <a:latin typeface="Comic Sans MS"/>
                <a:cs typeface="Comic Sans MS"/>
              </a:rPr>
              <a:t> </a:t>
            </a:r>
            <a:r>
              <a:rPr lang="ru-RU" dirty="0">
                <a:latin typeface="Comic Sans MS"/>
                <a:cs typeface="Comic Sans MS"/>
              </a:rPr>
              <a:t>сама.</a:t>
            </a:r>
            <a:r>
              <a:rPr lang="ru-RU" spc="-30" dirty="0">
                <a:latin typeface="Comic Sans MS"/>
                <a:cs typeface="Comic Sans MS"/>
              </a:rPr>
              <a:t> </a:t>
            </a:r>
            <a:r>
              <a:rPr lang="ru-RU" dirty="0">
                <a:latin typeface="Comic Sans MS"/>
                <a:cs typeface="Comic Sans MS"/>
              </a:rPr>
              <a:t>Суть</a:t>
            </a:r>
            <a:r>
              <a:rPr lang="ru-RU" spc="-30" dirty="0">
                <a:latin typeface="Comic Sans MS"/>
                <a:cs typeface="Comic Sans MS"/>
              </a:rPr>
              <a:t> </a:t>
            </a:r>
            <a:r>
              <a:rPr lang="ru-RU" dirty="0">
                <a:latin typeface="Comic Sans MS"/>
                <a:cs typeface="Comic Sans MS"/>
              </a:rPr>
              <a:t>в</a:t>
            </a:r>
            <a:r>
              <a:rPr lang="ru-RU" spc="-30" dirty="0">
                <a:latin typeface="Comic Sans MS"/>
                <a:cs typeface="Comic Sans MS"/>
              </a:rPr>
              <a:t> </a:t>
            </a:r>
            <a:r>
              <a:rPr lang="ru-RU" dirty="0">
                <a:latin typeface="Comic Sans MS"/>
                <a:cs typeface="Comic Sans MS"/>
              </a:rPr>
              <a:t>том,</a:t>
            </a:r>
            <a:r>
              <a:rPr lang="ru-RU" spc="-30" dirty="0">
                <a:latin typeface="Comic Sans MS"/>
                <a:cs typeface="Comic Sans MS"/>
              </a:rPr>
              <a:t> </a:t>
            </a:r>
            <a:r>
              <a:rPr lang="ru-RU" dirty="0">
                <a:latin typeface="Comic Sans MS"/>
                <a:cs typeface="Comic Sans MS"/>
              </a:rPr>
              <a:t>что</a:t>
            </a:r>
            <a:r>
              <a:rPr lang="ru-RU" spc="-30" dirty="0">
                <a:latin typeface="Comic Sans MS"/>
                <a:cs typeface="Comic Sans MS"/>
              </a:rPr>
              <a:t> </a:t>
            </a:r>
            <a:r>
              <a:rPr lang="ru-RU" dirty="0">
                <a:latin typeface="Comic Sans MS"/>
                <a:cs typeface="Comic Sans MS"/>
              </a:rPr>
              <a:t>В.</a:t>
            </a:r>
            <a:r>
              <a:rPr lang="ru-RU" spc="-30" dirty="0">
                <a:latin typeface="Comic Sans MS"/>
                <a:cs typeface="Comic Sans MS"/>
              </a:rPr>
              <a:t> </a:t>
            </a:r>
            <a:r>
              <a:rPr lang="ru-RU" dirty="0">
                <a:latin typeface="Comic Sans MS"/>
                <a:cs typeface="Comic Sans MS"/>
              </a:rPr>
              <a:t>П.</a:t>
            </a:r>
            <a:r>
              <a:rPr lang="ru-RU" spc="-25" dirty="0">
                <a:latin typeface="Comic Sans MS"/>
                <a:cs typeface="Comic Sans MS"/>
              </a:rPr>
              <a:t> </a:t>
            </a:r>
            <a:r>
              <a:rPr lang="ru-RU" dirty="0">
                <a:latin typeface="Comic Sans MS"/>
                <a:cs typeface="Comic Sans MS"/>
              </a:rPr>
              <a:t>сомневается</a:t>
            </a:r>
            <a:r>
              <a:rPr lang="ru-RU" spc="-30" dirty="0">
                <a:latin typeface="Comic Sans MS"/>
                <a:cs typeface="Comic Sans MS"/>
              </a:rPr>
              <a:t> </a:t>
            </a:r>
            <a:r>
              <a:rPr lang="ru-RU" spc="-50" dirty="0">
                <a:latin typeface="Comic Sans MS"/>
                <a:cs typeface="Comic Sans MS"/>
              </a:rPr>
              <a:t>в </a:t>
            </a:r>
            <a:r>
              <a:rPr lang="ru-RU" dirty="0">
                <a:latin typeface="Comic Sans MS"/>
                <a:cs typeface="Comic Sans MS"/>
              </a:rPr>
              <a:t>истинности</a:t>
            </a:r>
            <a:r>
              <a:rPr lang="ru-RU" spc="-30" dirty="0">
                <a:latin typeface="Comic Sans MS"/>
                <a:cs typeface="Comic Sans MS"/>
              </a:rPr>
              <a:t> </a:t>
            </a:r>
            <a:r>
              <a:rPr lang="ru-RU" dirty="0">
                <a:latin typeface="Comic Sans MS"/>
                <a:cs typeface="Comic Sans MS"/>
              </a:rPr>
              <a:t>своего</a:t>
            </a:r>
            <a:r>
              <a:rPr lang="ru-RU" spc="-30" dirty="0">
                <a:latin typeface="Comic Sans MS"/>
                <a:cs typeface="Comic Sans MS"/>
              </a:rPr>
              <a:t> </a:t>
            </a:r>
            <a:r>
              <a:rPr lang="ru-RU" dirty="0">
                <a:latin typeface="Comic Sans MS"/>
                <a:cs typeface="Comic Sans MS"/>
              </a:rPr>
              <a:t>чувства</a:t>
            </a:r>
            <a:r>
              <a:rPr lang="ru-RU" spc="-25" dirty="0">
                <a:latin typeface="Comic Sans MS"/>
                <a:cs typeface="Comic Sans MS"/>
              </a:rPr>
              <a:t> </a:t>
            </a:r>
            <a:r>
              <a:rPr lang="ru-RU" dirty="0">
                <a:latin typeface="Comic Sans MS"/>
                <a:cs typeface="Comic Sans MS"/>
              </a:rPr>
              <a:t>к</a:t>
            </a:r>
            <a:r>
              <a:rPr lang="ru-RU" spc="-30" dirty="0">
                <a:latin typeface="Comic Sans MS"/>
                <a:cs typeface="Comic Sans MS"/>
              </a:rPr>
              <a:t> </a:t>
            </a:r>
            <a:r>
              <a:rPr lang="ru-RU" dirty="0" err="1">
                <a:latin typeface="Comic Sans MS"/>
                <a:cs typeface="Comic Sans MS"/>
              </a:rPr>
              <a:t>Лопухову</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ее</a:t>
            </a:r>
            <a:r>
              <a:rPr lang="ru-RU" spc="-30" dirty="0">
                <a:latin typeface="Comic Sans MS"/>
                <a:cs typeface="Comic Sans MS"/>
              </a:rPr>
              <a:t> </a:t>
            </a:r>
            <a:r>
              <a:rPr lang="ru-RU" dirty="0">
                <a:latin typeface="Comic Sans MS"/>
                <a:cs typeface="Comic Sans MS"/>
              </a:rPr>
              <a:t>любовь</a:t>
            </a:r>
            <a:r>
              <a:rPr lang="ru-RU" spc="-30" dirty="0">
                <a:latin typeface="Comic Sans MS"/>
                <a:cs typeface="Comic Sans MS"/>
              </a:rPr>
              <a:t> </a:t>
            </a:r>
            <a:r>
              <a:rPr lang="ru-RU" dirty="0">
                <a:latin typeface="Comic Sans MS"/>
                <a:cs typeface="Comic Sans MS"/>
              </a:rPr>
              <a:t>к</a:t>
            </a:r>
            <a:r>
              <a:rPr lang="ru-RU" spc="-25" dirty="0">
                <a:latin typeface="Comic Sans MS"/>
                <a:cs typeface="Comic Sans MS"/>
              </a:rPr>
              <a:t> </a:t>
            </a:r>
            <a:r>
              <a:rPr lang="ru-RU" dirty="0">
                <a:latin typeface="Comic Sans MS"/>
                <a:cs typeface="Comic Sans MS"/>
              </a:rPr>
              <a:t>нему</a:t>
            </a:r>
            <a:r>
              <a:rPr lang="ru-RU" spc="-30" dirty="0">
                <a:latin typeface="Comic Sans MS"/>
                <a:cs typeface="Comic Sans MS"/>
              </a:rPr>
              <a:t> </a:t>
            </a:r>
            <a:r>
              <a:rPr lang="ru-RU" dirty="0">
                <a:latin typeface="Comic Sans MS"/>
                <a:cs typeface="Comic Sans MS"/>
              </a:rPr>
              <a:t>—</a:t>
            </a:r>
            <a:r>
              <a:rPr lang="ru-RU" spc="-25" dirty="0">
                <a:latin typeface="Comic Sans MS"/>
                <a:cs typeface="Comic Sans MS"/>
              </a:rPr>
              <a:t> </a:t>
            </a:r>
            <a:r>
              <a:rPr lang="ru-RU" dirty="0">
                <a:latin typeface="Comic Sans MS"/>
                <a:cs typeface="Comic Sans MS"/>
              </a:rPr>
              <a:t>скорее</a:t>
            </a:r>
            <a:r>
              <a:rPr lang="ru-RU" spc="-30" dirty="0">
                <a:latin typeface="Comic Sans MS"/>
                <a:cs typeface="Comic Sans MS"/>
              </a:rPr>
              <a:t> </a:t>
            </a:r>
            <a:r>
              <a:rPr lang="ru-RU" dirty="0">
                <a:latin typeface="Comic Sans MS"/>
                <a:cs typeface="Comic Sans MS"/>
              </a:rPr>
              <a:t>уважение,</a:t>
            </a:r>
            <a:r>
              <a:rPr lang="ru-RU" spc="-30" dirty="0">
                <a:latin typeface="Comic Sans MS"/>
                <a:cs typeface="Comic Sans MS"/>
              </a:rPr>
              <a:t> </a:t>
            </a:r>
            <a:r>
              <a:rPr lang="ru-RU" spc="-10" dirty="0">
                <a:latin typeface="Comic Sans MS"/>
                <a:cs typeface="Comic Sans MS"/>
              </a:rPr>
              <a:t>доверие, </a:t>
            </a:r>
            <a:r>
              <a:rPr lang="ru-RU" dirty="0">
                <a:latin typeface="Comic Sans MS"/>
                <a:cs typeface="Comic Sans MS"/>
              </a:rPr>
              <a:t>готовность</a:t>
            </a:r>
            <a:r>
              <a:rPr lang="ru-RU" spc="-40" dirty="0">
                <a:latin typeface="Comic Sans MS"/>
                <a:cs typeface="Comic Sans MS"/>
              </a:rPr>
              <a:t> </a:t>
            </a:r>
            <a:r>
              <a:rPr lang="ru-RU" dirty="0">
                <a:latin typeface="Comic Sans MS"/>
                <a:cs typeface="Comic Sans MS"/>
              </a:rPr>
              <a:t>действовать</a:t>
            </a:r>
            <a:r>
              <a:rPr lang="ru-RU" spc="-40" dirty="0">
                <a:latin typeface="Comic Sans MS"/>
                <a:cs typeface="Comic Sans MS"/>
              </a:rPr>
              <a:t> </a:t>
            </a:r>
            <a:r>
              <a:rPr lang="ru-RU" dirty="0">
                <a:latin typeface="Comic Sans MS"/>
                <a:cs typeface="Comic Sans MS"/>
              </a:rPr>
              <a:t>заодно,</a:t>
            </a:r>
            <a:r>
              <a:rPr lang="ru-RU" spc="-40" dirty="0">
                <a:latin typeface="Comic Sans MS"/>
                <a:cs typeface="Comic Sans MS"/>
              </a:rPr>
              <a:t> </a:t>
            </a:r>
            <a:r>
              <a:rPr lang="ru-RU" dirty="0">
                <a:latin typeface="Comic Sans MS"/>
                <a:cs typeface="Comic Sans MS"/>
              </a:rPr>
              <a:t>дружба,</a:t>
            </a:r>
            <a:r>
              <a:rPr lang="ru-RU" spc="-40" dirty="0">
                <a:latin typeface="Comic Sans MS"/>
                <a:cs typeface="Comic Sans MS"/>
              </a:rPr>
              <a:t> </a:t>
            </a:r>
            <a:r>
              <a:rPr lang="ru-RU" dirty="0">
                <a:latin typeface="Comic Sans MS"/>
                <a:cs typeface="Comic Sans MS"/>
              </a:rPr>
              <a:t>признательность,</a:t>
            </a:r>
            <a:r>
              <a:rPr lang="ru-RU" spc="-40" dirty="0">
                <a:latin typeface="Comic Sans MS"/>
                <a:cs typeface="Comic Sans MS"/>
              </a:rPr>
              <a:t> </a:t>
            </a:r>
            <a:r>
              <a:rPr lang="ru-RU" dirty="0">
                <a:latin typeface="Comic Sans MS"/>
                <a:cs typeface="Comic Sans MS"/>
              </a:rPr>
              <a:t>но</a:t>
            </a:r>
            <a:r>
              <a:rPr lang="ru-RU" spc="-40" dirty="0">
                <a:latin typeface="Comic Sans MS"/>
                <a:cs typeface="Comic Sans MS"/>
              </a:rPr>
              <a:t> </a:t>
            </a:r>
            <a:r>
              <a:rPr lang="ru-RU" dirty="0">
                <a:latin typeface="Comic Sans MS"/>
                <a:cs typeface="Comic Sans MS"/>
              </a:rPr>
              <a:t>только</a:t>
            </a:r>
            <a:r>
              <a:rPr lang="ru-RU" spc="-40" dirty="0">
                <a:latin typeface="Comic Sans MS"/>
                <a:cs typeface="Comic Sans MS"/>
              </a:rPr>
              <a:t> </a:t>
            </a:r>
            <a:r>
              <a:rPr lang="ru-RU" dirty="0">
                <a:latin typeface="Comic Sans MS"/>
                <a:cs typeface="Comic Sans MS"/>
              </a:rPr>
              <a:t>не</a:t>
            </a:r>
            <a:r>
              <a:rPr lang="ru-RU" spc="-40" dirty="0">
                <a:latin typeface="Comic Sans MS"/>
                <a:cs typeface="Comic Sans MS"/>
              </a:rPr>
              <a:t> </a:t>
            </a:r>
            <a:r>
              <a:rPr lang="ru-RU" dirty="0">
                <a:latin typeface="Comic Sans MS"/>
                <a:cs typeface="Comic Sans MS"/>
              </a:rPr>
              <a:t>любовь,</a:t>
            </a:r>
            <a:r>
              <a:rPr lang="ru-RU" spc="-40" dirty="0">
                <a:latin typeface="Comic Sans MS"/>
                <a:cs typeface="Comic Sans MS"/>
              </a:rPr>
              <a:t> </a:t>
            </a:r>
            <a:r>
              <a:rPr lang="ru-RU" dirty="0">
                <a:latin typeface="Comic Sans MS"/>
                <a:cs typeface="Comic Sans MS"/>
              </a:rPr>
              <a:t>какая</a:t>
            </a:r>
            <a:r>
              <a:rPr lang="ru-RU" spc="-40" dirty="0">
                <a:latin typeface="Comic Sans MS"/>
                <a:cs typeface="Comic Sans MS"/>
              </a:rPr>
              <a:t> </a:t>
            </a:r>
            <a:r>
              <a:rPr lang="ru-RU" dirty="0">
                <a:latin typeface="Comic Sans MS"/>
                <a:cs typeface="Comic Sans MS"/>
              </a:rPr>
              <a:t>нужна</a:t>
            </a:r>
            <a:r>
              <a:rPr lang="ru-RU" spc="-40" dirty="0">
                <a:latin typeface="Comic Sans MS"/>
                <a:cs typeface="Comic Sans MS"/>
              </a:rPr>
              <a:t> </a:t>
            </a:r>
            <a:r>
              <a:rPr lang="ru-RU" spc="-10" dirty="0">
                <a:latin typeface="Comic Sans MS"/>
                <a:cs typeface="Comic Sans MS"/>
              </a:rPr>
              <a:t>ей...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П.</a:t>
            </a:r>
            <a:r>
              <a:rPr lang="ru-RU" spc="-20" dirty="0">
                <a:latin typeface="Comic Sans MS"/>
                <a:cs typeface="Comic Sans MS"/>
              </a:rPr>
              <a:t> </a:t>
            </a:r>
            <a:r>
              <a:rPr lang="ru-RU" dirty="0">
                <a:latin typeface="Comic Sans MS"/>
                <a:cs typeface="Comic Sans MS"/>
              </a:rPr>
              <a:t>хочет</a:t>
            </a:r>
            <a:r>
              <a:rPr lang="ru-RU" spc="-25" dirty="0">
                <a:latin typeface="Comic Sans MS"/>
                <a:cs typeface="Comic Sans MS"/>
              </a:rPr>
              <a:t> </a:t>
            </a:r>
            <a:r>
              <a:rPr lang="ru-RU" dirty="0">
                <a:latin typeface="Comic Sans MS"/>
                <a:cs typeface="Comic Sans MS"/>
              </a:rPr>
              <a:t>любить</a:t>
            </a:r>
            <a:r>
              <a:rPr lang="ru-RU" spc="-20" dirty="0">
                <a:latin typeface="Comic Sans MS"/>
                <a:cs typeface="Comic Sans MS"/>
              </a:rPr>
              <a:t> </a:t>
            </a:r>
            <a:r>
              <a:rPr lang="ru-RU" dirty="0" err="1">
                <a:latin typeface="Comic Sans MS"/>
                <a:cs typeface="Comic Sans MS"/>
              </a:rPr>
              <a:t>Лопухова</a:t>
            </a:r>
            <a:r>
              <a:rPr lang="ru-RU" spc="-20"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не</a:t>
            </a:r>
            <a:r>
              <a:rPr lang="ru-RU" spc="-20" dirty="0">
                <a:latin typeface="Comic Sans MS"/>
                <a:cs typeface="Comic Sans MS"/>
              </a:rPr>
              <a:t> </a:t>
            </a:r>
            <a:r>
              <a:rPr lang="ru-RU" dirty="0">
                <a:latin typeface="Comic Sans MS"/>
                <a:cs typeface="Comic Sans MS"/>
              </a:rPr>
              <a:t>хочет</a:t>
            </a:r>
            <a:r>
              <a:rPr lang="ru-RU" spc="-20" dirty="0">
                <a:latin typeface="Comic Sans MS"/>
                <a:cs typeface="Comic Sans MS"/>
              </a:rPr>
              <a:t> </a:t>
            </a:r>
            <a:r>
              <a:rPr lang="ru-RU" dirty="0">
                <a:latin typeface="Comic Sans MS"/>
                <a:cs typeface="Comic Sans MS"/>
              </a:rPr>
              <a:t>обижать</a:t>
            </a:r>
            <a:r>
              <a:rPr lang="ru-RU" spc="-25" dirty="0">
                <a:latin typeface="Comic Sans MS"/>
                <a:cs typeface="Comic Sans MS"/>
              </a:rPr>
              <a:t> </a:t>
            </a:r>
            <a:r>
              <a:rPr lang="ru-RU" dirty="0">
                <a:latin typeface="Comic Sans MS"/>
                <a:cs typeface="Comic Sans MS"/>
              </a:rPr>
              <a:t>его,</a:t>
            </a:r>
            <a:r>
              <a:rPr lang="ru-RU" spc="-20" dirty="0">
                <a:latin typeface="Comic Sans MS"/>
                <a:cs typeface="Comic Sans MS"/>
              </a:rPr>
              <a:t> </a:t>
            </a:r>
            <a:r>
              <a:rPr lang="ru-RU" dirty="0">
                <a:latin typeface="Comic Sans MS"/>
                <a:cs typeface="Comic Sans MS"/>
              </a:rPr>
              <a:t>но</a:t>
            </a:r>
            <a:r>
              <a:rPr lang="ru-RU" spc="-20" dirty="0">
                <a:latin typeface="Comic Sans MS"/>
                <a:cs typeface="Comic Sans MS"/>
              </a:rPr>
              <a:t> </a:t>
            </a:r>
            <a:r>
              <a:rPr lang="ru-RU" dirty="0">
                <a:latin typeface="Comic Sans MS"/>
                <a:cs typeface="Comic Sans MS"/>
              </a:rPr>
              <a:t>сердце</a:t>
            </a:r>
            <a:r>
              <a:rPr lang="ru-RU" spc="-25" dirty="0">
                <a:latin typeface="Comic Sans MS"/>
                <a:cs typeface="Comic Sans MS"/>
              </a:rPr>
              <a:t> </a:t>
            </a:r>
            <a:r>
              <a:rPr lang="ru-RU" dirty="0">
                <a:latin typeface="Comic Sans MS"/>
                <a:cs typeface="Comic Sans MS"/>
              </a:rPr>
              <a:t>ее</a:t>
            </a:r>
            <a:r>
              <a:rPr lang="ru-RU" spc="-20" dirty="0">
                <a:latin typeface="Comic Sans MS"/>
                <a:cs typeface="Comic Sans MS"/>
              </a:rPr>
              <a:t> </a:t>
            </a:r>
            <a:r>
              <a:rPr lang="ru-RU" dirty="0">
                <a:latin typeface="Comic Sans MS"/>
                <a:cs typeface="Comic Sans MS"/>
              </a:rPr>
              <a:t>стремится</a:t>
            </a:r>
            <a:r>
              <a:rPr lang="ru-RU" spc="-20" dirty="0">
                <a:latin typeface="Comic Sans MS"/>
                <a:cs typeface="Comic Sans MS"/>
              </a:rPr>
              <a:t> </a:t>
            </a:r>
            <a:r>
              <a:rPr lang="ru-RU" dirty="0">
                <a:latin typeface="Comic Sans MS"/>
                <a:cs typeface="Comic Sans MS"/>
              </a:rPr>
              <a:t>к</a:t>
            </a:r>
            <a:r>
              <a:rPr lang="ru-RU" spc="-25" dirty="0">
                <a:latin typeface="Comic Sans MS"/>
                <a:cs typeface="Comic Sans MS"/>
              </a:rPr>
              <a:t> </a:t>
            </a:r>
            <a:r>
              <a:rPr lang="ru-RU" spc="-10" dirty="0">
                <a:latin typeface="Comic Sans MS"/>
                <a:cs typeface="Comic Sans MS"/>
              </a:rPr>
              <a:t>Кирсанову.</a:t>
            </a:r>
            <a:endParaRPr lang="ru-RU" dirty="0">
              <a:latin typeface="Comic Sans MS"/>
              <a:cs typeface="Comic Sans MS"/>
            </a:endParaRPr>
          </a:p>
          <a:p>
            <a:endParaRPr lang="ru-RU" dirty="0" smtClean="0"/>
          </a:p>
          <a:p>
            <a:endParaRPr lang="ru-RU" dirty="0"/>
          </a:p>
        </p:txBody>
      </p:sp>
    </p:spTree>
    <p:extLst>
      <p:ext uri="{BB962C8B-B14F-4D97-AF65-F5344CB8AC3E}">
        <p14:creationId xmlns:p14="http://schemas.microsoft.com/office/powerpoint/2010/main" val="2304011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Четвертый сон — о будущем.</a:t>
            </a:r>
          </a:p>
        </p:txBody>
      </p:sp>
      <p:sp>
        <p:nvSpPr>
          <p:cNvPr id="3" name="Объект 2"/>
          <p:cNvSpPr>
            <a:spLocks noGrp="1"/>
          </p:cNvSpPr>
          <p:nvPr>
            <p:ph idx="1"/>
          </p:nvPr>
        </p:nvSpPr>
        <p:spPr/>
        <p:txBody>
          <a:bodyPr>
            <a:normAutofit fontScale="77500" lnSpcReduction="20000"/>
          </a:bodyPr>
          <a:lstStyle/>
          <a:p>
            <a:r>
              <a:rPr lang="ru-RU" dirty="0"/>
              <a:t> — Зачем перед четвертым сном, рассказывающим о будущем, дан рассказ о Рахметове?</a:t>
            </a:r>
            <a:r>
              <a:rPr lang="ru-RU" dirty="0" smtClean="0"/>
              <a:t/>
            </a:r>
            <a:br>
              <a:rPr lang="ru-RU" dirty="0" smtClean="0"/>
            </a:br>
            <a:r>
              <a:rPr lang="ru-RU" dirty="0"/>
              <a:t>      — Почему в сне о будущем говорится о далеком прошлом?</a:t>
            </a:r>
            <a:r>
              <a:rPr lang="ru-RU" dirty="0" smtClean="0"/>
              <a:t/>
            </a:r>
            <a:br>
              <a:rPr lang="ru-RU" dirty="0" smtClean="0"/>
            </a:br>
            <a:r>
              <a:rPr lang="ru-RU" dirty="0"/>
              <a:t>      — Какую роль играют Астарта, Афродита, Непорочность, Равноправность? О чем рассуждает автор по отношению к женщине?</a:t>
            </a:r>
            <a:r>
              <a:rPr lang="ru-RU" dirty="0" smtClean="0"/>
              <a:t/>
            </a:r>
            <a:br>
              <a:rPr lang="ru-RU" dirty="0" smtClean="0"/>
            </a:br>
            <a:r>
              <a:rPr lang="ru-RU" dirty="0"/>
              <a:t>      — Как объясняет свое появление спутница Верочки? Почему она появилась только во время Французской революции?</a:t>
            </a:r>
            <a:r>
              <a:rPr lang="ru-RU" dirty="0" smtClean="0"/>
              <a:t/>
            </a:r>
            <a:br>
              <a:rPr lang="ru-RU" dirty="0" smtClean="0"/>
            </a:br>
            <a:r>
              <a:rPr lang="ru-RU" dirty="0"/>
              <a:t>      — Что зашифровано в строках из одних точек, после которых дана картина утопического счастливого будущего?</a:t>
            </a:r>
            <a:r>
              <a:rPr lang="ru-RU" dirty="0" smtClean="0"/>
              <a:t/>
            </a:r>
            <a:br>
              <a:rPr lang="ru-RU" dirty="0" smtClean="0"/>
            </a:br>
            <a:r>
              <a:rPr lang="ru-RU" dirty="0"/>
              <a:t>      — Какая логика заключена в следующей цепочке: сон о подвале — сон о грязи — рассказ о Рахметове — обращение в прошлое, повествующее об изменении отношения к женщине, — несколько строчек отточий — счастливое будущее?</a:t>
            </a:r>
            <a:r>
              <a:rPr lang="ru-RU" dirty="0" smtClean="0"/>
              <a:t/>
            </a:r>
            <a:br>
              <a:rPr lang="ru-RU" dirty="0" smtClean="0"/>
            </a:br>
            <a:r>
              <a:rPr lang="ru-RU" dirty="0"/>
              <a:t>      — Как показано будущее? Что в нарисованной картине утопично? Есть ли в ней что-то приемлемое для нашего времени?</a:t>
            </a:r>
            <a:r>
              <a:rPr lang="ru-RU" dirty="0" smtClean="0"/>
              <a:t/>
            </a:r>
            <a:br>
              <a:rPr lang="ru-RU" dirty="0" smtClean="0"/>
            </a:br>
            <a:r>
              <a:rPr lang="ru-RU" dirty="0"/>
              <a:t>      — Как претворяются в жизнь лозунги Французской революции: «Свобода», «Равенство», «Братство»?</a:t>
            </a:r>
          </a:p>
        </p:txBody>
      </p:sp>
    </p:spTree>
    <p:extLst>
      <p:ext uri="{BB962C8B-B14F-4D97-AF65-F5344CB8AC3E}">
        <p14:creationId xmlns:p14="http://schemas.microsoft.com/office/powerpoint/2010/main" val="396898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1. Какова структура романа? Определите ее, анализируя оглавление.</a:t>
            </a:r>
            <a:endParaRPr lang="ru-RU" dirty="0"/>
          </a:p>
        </p:txBody>
      </p:sp>
      <p:graphicFrame>
        <p:nvGraphicFramePr>
          <p:cNvPr id="4" name="Объект 3"/>
          <p:cNvGraphicFramePr>
            <a:graphicFrameLocks noGrp="1"/>
          </p:cNvGraphicFramePr>
          <p:nvPr>
            <p:ph idx="1"/>
          </p:nvPr>
        </p:nvGraphicFramePr>
        <p:xfrm>
          <a:off x="1125101" y="1825625"/>
          <a:ext cx="9941798" cy="4351338"/>
        </p:xfrm>
        <a:graphic>
          <a:graphicData uri="http://schemas.openxmlformats.org/drawingml/2006/table">
            <a:tbl>
              <a:tblPr/>
              <a:tblGrid>
                <a:gridCol w="4970899">
                  <a:extLst>
                    <a:ext uri="{9D8B030D-6E8A-4147-A177-3AD203B41FA5}">
                      <a16:colId xmlns:a16="http://schemas.microsoft.com/office/drawing/2014/main" val="3967278284"/>
                    </a:ext>
                  </a:extLst>
                </a:gridCol>
                <a:gridCol w="4970899">
                  <a:extLst>
                    <a:ext uri="{9D8B030D-6E8A-4147-A177-3AD203B41FA5}">
                      <a16:colId xmlns:a16="http://schemas.microsoft.com/office/drawing/2014/main" val="562664442"/>
                    </a:ext>
                  </a:extLst>
                </a:gridCol>
              </a:tblGrid>
              <a:tr h="331393">
                <a:tc>
                  <a:txBody>
                    <a:bodyPr/>
                    <a:lstStyle/>
                    <a:p>
                      <a:pPr algn="ctr"/>
                      <a:r>
                        <a:rPr lang="ru-RU" sz="1700" b="1" i="0">
                          <a:effectLst/>
                          <a:latin typeface="Arial" panose="020B0604020202020204" pitchFamily="34" charset="0"/>
                        </a:rPr>
                        <a:t>Главы</a:t>
                      </a:r>
                      <a:endParaRPr lang="ru-RU" sz="1700" b="0" i="0">
                        <a:effectLst/>
                        <a:latin typeface="Arial" panose="020B0604020202020204" pitchFamily="34" charset="0"/>
                      </a:endParaRPr>
                    </a:p>
                  </a:txBody>
                  <a:tcPr marL="36021" marR="36021" marT="36021" marB="36021" anchor="ctr">
                    <a:lnL>
                      <a:noFill/>
                    </a:lnL>
                    <a:lnR>
                      <a:noFill/>
                    </a:lnR>
                    <a:lnT>
                      <a:noFill/>
                    </a:lnT>
                    <a:lnB>
                      <a:noFill/>
                    </a:lnB>
                    <a:solidFill>
                      <a:srgbClr val="FFFFFF"/>
                    </a:solidFill>
                  </a:tcPr>
                </a:tc>
                <a:tc>
                  <a:txBody>
                    <a:bodyPr/>
                    <a:lstStyle/>
                    <a:p>
                      <a:pPr algn="ctr"/>
                      <a:r>
                        <a:rPr lang="ru-RU" sz="1700" b="1" i="0">
                          <a:effectLst/>
                          <a:latin typeface="Arial" panose="020B0604020202020204" pitchFamily="34" charset="0"/>
                        </a:rPr>
                        <a:t>Связь с сюжетом. Сны</a:t>
                      </a:r>
                      <a:endParaRPr lang="ru-RU" sz="1700" b="0" i="0">
                        <a:effectLst/>
                        <a:latin typeface="Arial" panose="020B0604020202020204" pitchFamily="34" charset="0"/>
                      </a:endParaRPr>
                    </a:p>
                  </a:txBody>
                  <a:tcPr marL="36021" marR="36021" marT="36021" marB="36021" anchor="ctr">
                    <a:lnL>
                      <a:noFill/>
                    </a:lnL>
                    <a:lnR>
                      <a:noFill/>
                    </a:lnR>
                    <a:lnT>
                      <a:noFill/>
                    </a:lnT>
                    <a:lnB>
                      <a:noFill/>
                    </a:lnB>
                    <a:solidFill>
                      <a:srgbClr val="FFFFFF"/>
                    </a:solidFill>
                  </a:tcPr>
                </a:tc>
                <a:extLst>
                  <a:ext uri="{0D108BD9-81ED-4DB2-BD59-A6C34878D82A}">
                    <a16:rowId xmlns:a16="http://schemas.microsoft.com/office/drawing/2014/main" val="2553998986"/>
                  </a:ext>
                </a:extLst>
              </a:tr>
              <a:tr h="331393">
                <a:tc>
                  <a:txBody>
                    <a:bodyPr/>
                    <a:lstStyle/>
                    <a:p>
                      <a:pPr algn="l"/>
                      <a:r>
                        <a:rPr lang="ru-RU" sz="1700" b="0" i="0">
                          <a:effectLst/>
                          <a:latin typeface="Arial" panose="020B0604020202020204" pitchFamily="34" charset="0"/>
                        </a:rPr>
                        <a:t>1. «Дурак»</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Интригующая завязка</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1896820251"/>
                  </a:ext>
                </a:extLst>
              </a:tr>
              <a:tr h="331393">
                <a:tc>
                  <a:txBody>
                    <a:bodyPr/>
                    <a:lstStyle/>
                    <a:p>
                      <a:pPr algn="l"/>
                      <a:r>
                        <a:rPr lang="ru-RU" sz="1700" b="0" i="0">
                          <a:effectLst/>
                          <a:latin typeface="Arial" panose="020B0604020202020204" pitchFamily="34" charset="0"/>
                        </a:rPr>
                        <a:t>2. «Первое следствие дурацкого дела»</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Аллегорический призыв к революции</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485447197"/>
                  </a:ext>
                </a:extLst>
              </a:tr>
              <a:tr h="590745">
                <a:tc>
                  <a:txBody>
                    <a:bodyPr/>
                    <a:lstStyle/>
                    <a:p>
                      <a:pPr algn="l"/>
                      <a:r>
                        <a:rPr lang="ru-RU" sz="1700" b="0" i="0">
                          <a:effectLst/>
                          <a:latin typeface="Arial" panose="020B0604020202020204" pitchFamily="34" charset="0"/>
                        </a:rPr>
                        <a:t>3. «Предисловие»</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Разговор с двумя типами читателей: уважаемые «благородный» и «проницательный»</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650134518"/>
                  </a:ext>
                </a:extLst>
              </a:tr>
              <a:tr h="590745">
                <a:tc>
                  <a:txBody>
                    <a:bodyPr/>
                    <a:lstStyle/>
                    <a:p>
                      <a:pPr algn="l"/>
                      <a:r>
                        <a:rPr lang="ru-RU" sz="1700" b="0" i="0">
                          <a:effectLst/>
                          <a:latin typeface="Arial" panose="020B0604020202020204" pitchFamily="34" charset="0"/>
                        </a:rPr>
                        <a:t>4. Глава первая. «Жизнь Веры Павловны в родительском доме»</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Старый мир</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2518405768"/>
                  </a:ext>
                </a:extLst>
              </a:tr>
              <a:tr h="590745">
                <a:tc>
                  <a:txBody>
                    <a:bodyPr/>
                    <a:lstStyle/>
                    <a:p>
                      <a:pPr algn="l"/>
                      <a:r>
                        <a:rPr lang="ru-RU" sz="1700" b="0" i="0">
                          <a:effectLst/>
                          <a:latin typeface="Arial" panose="020B0604020202020204" pitchFamily="34" charset="0"/>
                        </a:rPr>
                        <a:t>5. Глава вторая. «Первая любовь и законный брак»</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Новые люди: Лопухов, Кирсанов, Вера Павловна. Первый сон</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3168204655"/>
                  </a:ext>
                </a:extLst>
              </a:tr>
              <a:tr h="590745">
                <a:tc>
                  <a:txBody>
                    <a:bodyPr/>
                    <a:lstStyle/>
                    <a:p>
                      <a:pPr algn="l"/>
                      <a:r>
                        <a:rPr lang="ru-RU" sz="1700" b="0" i="0">
                          <a:effectLst/>
                          <a:latin typeface="Arial" panose="020B0604020202020204" pitchFamily="34" charset="0"/>
                        </a:rPr>
                        <a:t>6. Глава третья. «Замужество и вторая любовь»</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Новые люди и новая жизнь Веры Павловны. Второй сон. Третий сон. Особенный человек</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2517945231"/>
                  </a:ext>
                </a:extLst>
              </a:tr>
              <a:tr h="331393">
                <a:tc>
                  <a:txBody>
                    <a:bodyPr/>
                    <a:lstStyle/>
                    <a:p>
                      <a:pPr algn="l"/>
                      <a:r>
                        <a:rPr lang="ru-RU" sz="1700" b="0" i="0">
                          <a:effectLst/>
                          <a:latin typeface="Arial" panose="020B0604020202020204" pitchFamily="34" charset="0"/>
                        </a:rPr>
                        <a:t>7. Глава четвертая. «Второе замужество»</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Мечты о будущем. Четвертый сон</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1339931508"/>
                  </a:ext>
                </a:extLst>
              </a:tr>
              <a:tr h="331393">
                <a:tc>
                  <a:txBody>
                    <a:bodyPr/>
                    <a:lstStyle/>
                    <a:p>
                      <a:pPr algn="l"/>
                      <a:r>
                        <a:rPr lang="ru-RU" sz="1700" b="0" i="0">
                          <a:effectLst/>
                          <a:latin typeface="Arial" panose="020B0604020202020204" pitchFamily="34" charset="0"/>
                        </a:rPr>
                        <a:t>8. Глава пятая. «Новые лица и развязка»</a:t>
                      </a:r>
                    </a:p>
                  </a:txBody>
                  <a:tcPr marL="36021" marR="36021" marT="36021" marB="36021">
                    <a:lnL>
                      <a:noFill/>
                    </a:lnL>
                    <a:lnR>
                      <a:noFill/>
                    </a:lnR>
                    <a:lnT>
                      <a:noFill/>
                    </a:lnT>
                    <a:lnB>
                      <a:noFill/>
                    </a:lnB>
                    <a:solidFill>
                      <a:srgbClr val="FFFFFF"/>
                    </a:solidFill>
                  </a:tcPr>
                </a:tc>
                <a:tc>
                  <a:txBody>
                    <a:bodyPr/>
                    <a:lstStyle/>
                    <a:p>
                      <a:pPr algn="l"/>
                      <a:r>
                        <a:rPr lang="ru-RU" sz="1700" b="0" i="0">
                          <a:effectLst/>
                          <a:latin typeface="Arial" panose="020B0604020202020204" pitchFamily="34" charset="0"/>
                        </a:rPr>
                        <a:t>Предчувствие революции</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2810387664"/>
                  </a:ext>
                </a:extLst>
              </a:tr>
              <a:tr h="331393">
                <a:tc>
                  <a:txBody>
                    <a:bodyPr/>
                    <a:lstStyle/>
                    <a:p>
                      <a:pPr algn="l"/>
                      <a:r>
                        <a:rPr lang="ru-RU" sz="1700" b="0" i="0">
                          <a:effectLst/>
                          <a:latin typeface="Arial" panose="020B0604020202020204" pitchFamily="34" charset="0"/>
                        </a:rPr>
                        <a:t>9. Глава шестая. «Перемена декораций»</a:t>
                      </a:r>
                    </a:p>
                  </a:txBody>
                  <a:tcPr marL="36021" marR="36021" marT="36021" marB="36021">
                    <a:lnL>
                      <a:noFill/>
                    </a:lnL>
                    <a:lnR>
                      <a:noFill/>
                    </a:lnR>
                    <a:lnT>
                      <a:noFill/>
                    </a:lnT>
                    <a:lnB>
                      <a:noFill/>
                    </a:lnB>
                    <a:solidFill>
                      <a:srgbClr val="FFFFFF"/>
                    </a:solidFill>
                  </a:tcPr>
                </a:tc>
                <a:tc>
                  <a:txBody>
                    <a:bodyPr/>
                    <a:lstStyle/>
                    <a:p>
                      <a:pPr algn="l"/>
                      <a:r>
                        <a:rPr lang="ru-RU" sz="1700" b="0" i="0" dirty="0">
                          <a:effectLst/>
                          <a:latin typeface="Arial" panose="020B0604020202020204" pitchFamily="34" charset="0"/>
                        </a:rPr>
                        <a:t>Итог</a:t>
                      </a:r>
                    </a:p>
                  </a:txBody>
                  <a:tcPr marL="36021" marR="36021" marT="36021" marB="36021">
                    <a:lnL>
                      <a:noFill/>
                    </a:lnL>
                    <a:lnR>
                      <a:noFill/>
                    </a:lnR>
                    <a:lnT>
                      <a:noFill/>
                    </a:lnT>
                    <a:lnB>
                      <a:noFill/>
                    </a:lnB>
                    <a:solidFill>
                      <a:srgbClr val="FFFFFF"/>
                    </a:solidFill>
                  </a:tcPr>
                </a:tc>
                <a:extLst>
                  <a:ext uri="{0D108BD9-81ED-4DB2-BD59-A6C34878D82A}">
                    <a16:rowId xmlns:a16="http://schemas.microsoft.com/office/drawing/2014/main" val="3500221431"/>
                  </a:ext>
                </a:extLst>
              </a:tr>
            </a:tbl>
          </a:graphicData>
        </a:graphic>
      </p:graphicFrame>
    </p:spTree>
    <p:extLst>
      <p:ext uri="{BB962C8B-B14F-4D97-AF65-F5344CB8AC3E}">
        <p14:creationId xmlns:p14="http://schemas.microsoft.com/office/powerpoint/2010/main" val="8335656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latin typeface="Comic Sans MS"/>
                <a:cs typeface="Comic Sans MS"/>
              </a:rPr>
              <a:t>Четвертый</a:t>
            </a:r>
            <a:r>
              <a:rPr lang="ru-RU" spc="-35" dirty="0">
                <a:latin typeface="Comic Sans MS"/>
                <a:cs typeface="Comic Sans MS"/>
              </a:rPr>
              <a:t> </a:t>
            </a:r>
            <a:r>
              <a:rPr lang="ru-RU" dirty="0">
                <a:latin typeface="Comic Sans MS"/>
                <a:cs typeface="Comic Sans MS"/>
              </a:rPr>
              <a:t>сон</a:t>
            </a:r>
            <a:r>
              <a:rPr lang="ru-RU" spc="-30" dirty="0">
                <a:latin typeface="Comic Sans MS"/>
                <a:cs typeface="Comic Sans MS"/>
              </a:rPr>
              <a:t> </a:t>
            </a:r>
            <a:r>
              <a:rPr lang="ru-RU" dirty="0">
                <a:latin typeface="Comic Sans MS"/>
                <a:cs typeface="Comic Sans MS"/>
              </a:rPr>
              <a:t>В.</a:t>
            </a:r>
            <a:r>
              <a:rPr lang="ru-RU" spc="-30" dirty="0">
                <a:latin typeface="Comic Sans MS"/>
                <a:cs typeface="Comic Sans MS"/>
              </a:rPr>
              <a:t> </a:t>
            </a:r>
            <a:r>
              <a:rPr lang="ru-RU" dirty="0">
                <a:latin typeface="Comic Sans MS"/>
                <a:cs typeface="Comic Sans MS"/>
              </a:rPr>
              <a:t>П.:</a:t>
            </a:r>
            <a:r>
              <a:rPr lang="ru-RU" spc="-30" dirty="0">
                <a:latin typeface="Comic Sans MS"/>
                <a:cs typeface="Comic Sans MS"/>
              </a:rPr>
              <a:t> </a:t>
            </a:r>
            <a:r>
              <a:rPr lang="ru-RU" dirty="0">
                <a:latin typeface="Comic Sans MS"/>
                <a:cs typeface="Comic Sans MS"/>
              </a:rPr>
              <a:t>она</a:t>
            </a:r>
            <a:r>
              <a:rPr lang="ru-RU" spc="-30" dirty="0">
                <a:latin typeface="Comic Sans MS"/>
                <a:cs typeface="Comic Sans MS"/>
              </a:rPr>
              <a:t> </a:t>
            </a:r>
            <a:r>
              <a:rPr lang="ru-RU" dirty="0">
                <a:latin typeface="Comic Sans MS"/>
                <a:cs typeface="Comic Sans MS"/>
              </a:rPr>
              <a:t>видит</a:t>
            </a:r>
            <a:r>
              <a:rPr lang="ru-RU" spc="-30" dirty="0">
                <a:latin typeface="Comic Sans MS"/>
                <a:cs typeface="Comic Sans MS"/>
              </a:rPr>
              <a:t> </a:t>
            </a:r>
            <a:r>
              <a:rPr lang="ru-RU" dirty="0">
                <a:latin typeface="Comic Sans MS"/>
                <a:cs typeface="Comic Sans MS"/>
              </a:rPr>
              <a:t>разные</a:t>
            </a:r>
            <a:r>
              <a:rPr lang="ru-RU" spc="-30" dirty="0">
                <a:latin typeface="Comic Sans MS"/>
                <a:cs typeface="Comic Sans MS"/>
              </a:rPr>
              <a:t> </a:t>
            </a:r>
            <a:r>
              <a:rPr lang="ru-RU" dirty="0">
                <a:latin typeface="Comic Sans MS"/>
                <a:cs typeface="Comic Sans MS"/>
              </a:rPr>
              <a:t>образы</a:t>
            </a:r>
            <a:r>
              <a:rPr lang="ru-RU" spc="-30" dirty="0">
                <a:latin typeface="Comic Sans MS"/>
                <a:cs typeface="Comic Sans MS"/>
              </a:rPr>
              <a:t> </a:t>
            </a:r>
            <a:r>
              <a:rPr lang="ru-RU" spc="-10" dirty="0">
                <a:latin typeface="Comic Sans MS"/>
                <a:cs typeface="Comic Sans MS"/>
              </a:rPr>
              <a:t>женщин-</a:t>
            </a:r>
            <a:r>
              <a:rPr lang="ru-RU" dirty="0">
                <a:latin typeface="Comic Sans MS"/>
                <a:cs typeface="Comic Sans MS"/>
              </a:rPr>
              <a:t>цариц,</a:t>
            </a:r>
            <a:r>
              <a:rPr lang="ru-RU" spc="-30" dirty="0">
                <a:latin typeface="Comic Sans MS"/>
                <a:cs typeface="Comic Sans MS"/>
              </a:rPr>
              <a:t> </a:t>
            </a:r>
            <a:r>
              <a:rPr lang="ru-RU" dirty="0">
                <a:latin typeface="Comic Sans MS"/>
                <a:cs typeface="Comic Sans MS"/>
              </a:rPr>
              <a:t>воплощения</a:t>
            </a:r>
            <a:r>
              <a:rPr lang="ru-RU" spc="-35" dirty="0">
                <a:latin typeface="Comic Sans MS"/>
                <a:cs typeface="Comic Sans MS"/>
              </a:rPr>
              <a:t> </a:t>
            </a:r>
            <a:r>
              <a:rPr lang="ru-RU" dirty="0">
                <a:latin typeface="Comic Sans MS"/>
                <a:cs typeface="Comic Sans MS"/>
              </a:rPr>
              <a:t>любви</a:t>
            </a:r>
            <a:r>
              <a:rPr lang="ru-RU" spc="-30" dirty="0">
                <a:latin typeface="Comic Sans MS"/>
                <a:cs typeface="Comic Sans MS"/>
              </a:rPr>
              <a:t> </a:t>
            </a:r>
            <a:r>
              <a:rPr lang="ru-RU" dirty="0">
                <a:latin typeface="Comic Sans MS"/>
                <a:cs typeface="Comic Sans MS"/>
              </a:rPr>
              <a:t>—</a:t>
            </a:r>
            <a:r>
              <a:rPr lang="ru-RU" spc="-30" dirty="0">
                <a:latin typeface="Comic Sans MS"/>
                <a:cs typeface="Comic Sans MS"/>
              </a:rPr>
              <a:t> </a:t>
            </a:r>
            <a:r>
              <a:rPr lang="ru-RU" spc="-10" dirty="0">
                <a:latin typeface="Comic Sans MS"/>
                <a:cs typeface="Comic Sans MS"/>
              </a:rPr>
              <a:t>Астарту, </a:t>
            </a:r>
            <a:r>
              <a:rPr lang="ru-RU" dirty="0">
                <a:latin typeface="Comic Sans MS"/>
                <a:cs typeface="Comic Sans MS"/>
              </a:rPr>
              <a:t>Афродиту,</a:t>
            </a:r>
            <a:r>
              <a:rPr lang="ru-RU" spc="-30" dirty="0">
                <a:latin typeface="Comic Sans MS"/>
                <a:cs typeface="Comic Sans MS"/>
              </a:rPr>
              <a:t> </a:t>
            </a:r>
            <a:r>
              <a:rPr lang="ru-RU" dirty="0">
                <a:latin typeface="Comic Sans MS"/>
                <a:cs typeface="Comic Sans MS"/>
              </a:rPr>
              <a:t>«Непорочность».</a:t>
            </a:r>
            <a:r>
              <a:rPr lang="ru-RU" spc="-30" dirty="0">
                <a:latin typeface="Comic Sans MS"/>
                <a:cs typeface="Comic Sans MS"/>
              </a:rPr>
              <a:t> </a:t>
            </a:r>
            <a:r>
              <a:rPr lang="ru-RU" dirty="0">
                <a:latin typeface="Comic Sans MS"/>
                <a:cs typeface="Comic Sans MS"/>
              </a:rPr>
              <a:t>Наконец,</a:t>
            </a:r>
            <a:r>
              <a:rPr lang="ru-RU" spc="-25" dirty="0">
                <a:latin typeface="Comic Sans MS"/>
                <a:cs typeface="Comic Sans MS"/>
              </a:rPr>
              <a:t> </a:t>
            </a:r>
            <a:r>
              <a:rPr lang="ru-RU" dirty="0">
                <a:latin typeface="Comic Sans MS"/>
                <a:cs typeface="Comic Sans MS"/>
              </a:rPr>
              <a:t>она</a:t>
            </a:r>
            <a:r>
              <a:rPr lang="ru-RU" spc="-30" dirty="0">
                <a:latin typeface="Comic Sans MS"/>
                <a:cs typeface="Comic Sans MS"/>
              </a:rPr>
              <a:t> </a:t>
            </a:r>
            <a:r>
              <a:rPr lang="ru-RU" dirty="0">
                <a:latin typeface="Comic Sans MS"/>
                <a:cs typeface="Comic Sans MS"/>
              </a:rPr>
              <a:t>узнает</a:t>
            </a:r>
            <a:r>
              <a:rPr lang="ru-RU" spc="-30" dirty="0">
                <a:latin typeface="Comic Sans MS"/>
                <a:cs typeface="Comic Sans MS"/>
              </a:rPr>
              <a:t> </a:t>
            </a:r>
            <a:r>
              <a:rPr lang="ru-RU" dirty="0">
                <a:latin typeface="Comic Sans MS"/>
                <a:cs typeface="Comic Sans MS"/>
              </a:rPr>
              <a:t>в</a:t>
            </a:r>
            <a:r>
              <a:rPr lang="ru-RU" spc="-25" dirty="0">
                <a:latin typeface="Comic Sans MS"/>
                <a:cs typeface="Comic Sans MS"/>
              </a:rPr>
              <a:t> </a:t>
            </a:r>
            <a:r>
              <a:rPr lang="ru-RU" dirty="0">
                <a:latin typeface="Comic Sans MS"/>
                <a:cs typeface="Comic Sans MS"/>
              </a:rPr>
              <a:t>светлой</a:t>
            </a:r>
            <a:r>
              <a:rPr lang="ru-RU" spc="-30" dirty="0">
                <a:latin typeface="Comic Sans MS"/>
                <a:cs typeface="Comic Sans MS"/>
              </a:rPr>
              <a:t> </a:t>
            </a:r>
            <a:r>
              <a:rPr lang="ru-RU" dirty="0">
                <a:latin typeface="Comic Sans MS"/>
                <a:cs typeface="Comic Sans MS"/>
              </a:rPr>
              <a:t>красавице,</a:t>
            </a:r>
            <a:r>
              <a:rPr lang="ru-RU" spc="-25" dirty="0">
                <a:latin typeface="Comic Sans MS"/>
                <a:cs typeface="Comic Sans MS"/>
              </a:rPr>
              <a:t> </a:t>
            </a:r>
            <a:r>
              <a:rPr lang="ru-RU" dirty="0">
                <a:latin typeface="Comic Sans MS"/>
                <a:cs typeface="Comic Sans MS"/>
              </a:rPr>
              <a:t>которая</a:t>
            </a:r>
            <a:r>
              <a:rPr lang="ru-RU" spc="-30" dirty="0">
                <a:latin typeface="Comic Sans MS"/>
                <a:cs typeface="Comic Sans MS"/>
              </a:rPr>
              <a:t> </a:t>
            </a:r>
            <a:r>
              <a:rPr lang="ru-RU" dirty="0">
                <a:latin typeface="Comic Sans MS"/>
                <a:cs typeface="Comic Sans MS"/>
              </a:rPr>
              <a:t>ведет</a:t>
            </a:r>
            <a:r>
              <a:rPr lang="ru-RU" spc="-30"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spc="-10" dirty="0">
                <a:latin typeface="Comic Sans MS"/>
                <a:cs typeface="Comic Sans MS"/>
              </a:rPr>
              <a:t>через </a:t>
            </a:r>
            <a:r>
              <a:rPr lang="ru-RU" dirty="0">
                <a:latin typeface="Comic Sans MS"/>
                <a:cs typeface="Comic Sans MS"/>
              </a:rPr>
              <a:t>разные</a:t>
            </a:r>
            <a:r>
              <a:rPr lang="ru-RU" spc="-45" dirty="0">
                <a:latin typeface="Comic Sans MS"/>
                <a:cs typeface="Comic Sans MS"/>
              </a:rPr>
              <a:t> </a:t>
            </a:r>
            <a:r>
              <a:rPr lang="ru-RU" dirty="0">
                <a:latin typeface="Comic Sans MS"/>
                <a:cs typeface="Comic Sans MS"/>
              </a:rPr>
              <a:t>эпохи</a:t>
            </a:r>
            <a:r>
              <a:rPr lang="ru-RU" spc="-45" dirty="0">
                <a:latin typeface="Comic Sans MS"/>
                <a:cs typeface="Comic Sans MS"/>
              </a:rPr>
              <a:t> </a:t>
            </a:r>
            <a:r>
              <a:rPr lang="ru-RU" dirty="0">
                <a:latin typeface="Comic Sans MS"/>
                <a:cs typeface="Comic Sans MS"/>
              </a:rPr>
              <a:t>развития</a:t>
            </a:r>
            <a:r>
              <a:rPr lang="ru-RU" spc="-40" dirty="0">
                <a:latin typeface="Comic Sans MS"/>
                <a:cs typeface="Comic Sans MS"/>
              </a:rPr>
              <a:t> </a:t>
            </a:r>
            <a:r>
              <a:rPr lang="ru-RU" dirty="0">
                <a:latin typeface="Comic Sans MS"/>
                <a:cs typeface="Comic Sans MS"/>
              </a:rPr>
              <a:t>человечества,</a:t>
            </a:r>
            <a:r>
              <a:rPr lang="ru-RU" spc="-45" dirty="0">
                <a:latin typeface="Comic Sans MS"/>
                <a:cs typeface="Comic Sans MS"/>
              </a:rPr>
              <a:t> </a:t>
            </a:r>
            <a:r>
              <a:rPr lang="ru-RU" dirty="0">
                <a:latin typeface="Comic Sans MS"/>
                <a:cs typeface="Comic Sans MS"/>
              </a:rPr>
              <a:t>саму</a:t>
            </a:r>
            <a:r>
              <a:rPr lang="ru-RU" spc="-45" dirty="0">
                <a:latin typeface="Comic Sans MS"/>
                <a:cs typeface="Comic Sans MS"/>
              </a:rPr>
              <a:t> </a:t>
            </a:r>
            <a:r>
              <a:rPr lang="ru-RU" dirty="0">
                <a:latin typeface="Comic Sans MS"/>
                <a:cs typeface="Comic Sans MS"/>
              </a:rPr>
              <a:t>себя</a:t>
            </a:r>
            <a:r>
              <a:rPr lang="ru-RU" spc="-40" dirty="0">
                <a:latin typeface="Comic Sans MS"/>
                <a:cs typeface="Comic Sans MS"/>
              </a:rPr>
              <a:t> </a:t>
            </a:r>
            <a:r>
              <a:rPr lang="ru-RU" dirty="0">
                <a:latin typeface="Comic Sans MS"/>
                <a:cs typeface="Comic Sans MS"/>
              </a:rPr>
              <a:t>—</a:t>
            </a:r>
            <a:r>
              <a:rPr lang="ru-RU" spc="-45" dirty="0">
                <a:latin typeface="Comic Sans MS"/>
                <a:cs typeface="Comic Sans MS"/>
              </a:rPr>
              <a:t> </a:t>
            </a:r>
            <a:r>
              <a:rPr lang="ru-RU" dirty="0">
                <a:latin typeface="Comic Sans MS"/>
                <a:cs typeface="Comic Sans MS"/>
              </a:rPr>
              <a:t>свободную</a:t>
            </a:r>
            <a:r>
              <a:rPr lang="ru-RU" spc="-45" dirty="0">
                <a:latin typeface="Comic Sans MS"/>
                <a:cs typeface="Comic Sans MS"/>
              </a:rPr>
              <a:t> </a:t>
            </a:r>
            <a:r>
              <a:rPr lang="ru-RU" dirty="0">
                <a:latin typeface="Comic Sans MS"/>
                <a:cs typeface="Comic Sans MS"/>
              </a:rPr>
              <a:t>женщину.</a:t>
            </a:r>
            <a:r>
              <a:rPr lang="ru-RU" spc="-40" dirty="0">
                <a:latin typeface="Comic Sans MS"/>
                <a:cs typeface="Comic Sans MS"/>
              </a:rPr>
              <a:t> </a:t>
            </a:r>
            <a:r>
              <a:rPr lang="ru-RU" dirty="0">
                <a:latin typeface="Comic Sans MS"/>
                <a:cs typeface="Comic Sans MS"/>
              </a:rPr>
              <a:t>Женщину,</a:t>
            </a:r>
            <a:r>
              <a:rPr lang="ru-RU" spc="-45" dirty="0">
                <a:latin typeface="Comic Sans MS"/>
                <a:cs typeface="Comic Sans MS"/>
              </a:rPr>
              <a:t> </a:t>
            </a:r>
            <a:r>
              <a:rPr lang="ru-RU" spc="-10" dirty="0">
                <a:latin typeface="Comic Sans MS"/>
                <a:cs typeface="Comic Sans MS"/>
              </a:rPr>
              <a:t>которая</a:t>
            </a:r>
            <a:r>
              <a:rPr lang="ru-RU" spc="500" dirty="0">
                <a:latin typeface="Comic Sans MS"/>
                <a:cs typeface="Comic Sans MS"/>
              </a:rPr>
              <a:t> </a:t>
            </a:r>
            <a:r>
              <a:rPr lang="ru-RU" dirty="0">
                <a:latin typeface="Comic Sans MS"/>
                <a:cs typeface="Comic Sans MS"/>
              </a:rPr>
              <a:t>любит</a:t>
            </a:r>
            <a:r>
              <a:rPr lang="ru-RU" spc="-20" dirty="0">
                <a:latin typeface="Comic Sans MS"/>
                <a:cs typeface="Comic Sans MS"/>
              </a:rPr>
              <a:t> </a:t>
            </a:r>
            <a:r>
              <a:rPr lang="ru-RU" dirty="0">
                <a:latin typeface="Comic Sans MS"/>
                <a:cs typeface="Comic Sans MS"/>
              </a:rPr>
              <a:t>и</a:t>
            </a:r>
            <a:r>
              <a:rPr lang="ru-RU" spc="-20" dirty="0">
                <a:latin typeface="Comic Sans MS"/>
                <a:cs typeface="Comic Sans MS"/>
              </a:rPr>
              <a:t> </a:t>
            </a:r>
            <a:r>
              <a:rPr lang="ru-RU" dirty="0">
                <a:latin typeface="Comic Sans MS"/>
                <a:cs typeface="Comic Sans MS"/>
              </a:rPr>
              <a:t>которая</a:t>
            </a:r>
            <a:r>
              <a:rPr lang="ru-RU" spc="-20" dirty="0">
                <a:latin typeface="Comic Sans MS"/>
                <a:cs typeface="Comic Sans MS"/>
              </a:rPr>
              <a:t> </a:t>
            </a:r>
            <a:r>
              <a:rPr lang="ru-RU" dirty="0">
                <a:latin typeface="Comic Sans MS"/>
                <a:cs typeface="Comic Sans MS"/>
              </a:rPr>
              <a:t>любима.</a:t>
            </a:r>
            <a:r>
              <a:rPr lang="ru-RU" spc="-20" dirty="0">
                <a:latin typeface="Comic Sans MS"/>
                <a:cs typeface="Comic Sans MS"/>
              </a:rPr>
              <a:t> </a:t>
            </a:r>
            <a:r>
              <a:rPr lang="ru-RU" dirty="0">
                <a:latin typeface="Comic Sans MS"/>
                <a:cs typeface="Comic Sans MS"/>
              </a:rPr>
              <a:t>«...Это</a:t>
            </a:r>
            <a:r>
              <a:rPr lang="ru-RU" spc="-20" dirty="0">
                <a:latin typeface="Comic Sans MS"/>
                <a:cs typeface="Comic Sans MS"/>
              </a:rPr>
              <a:t> </a:t>
            </a:r>
            <a:r>
              <a:rPr lang="ru-RU" dirty="0">
                <a:latin typeface="Comic Sans MS"/>
                <a:cs typeface="Comic Sans MS"/>
              </a:rPr>
              <a:t>она</a:t>
            </a:r>
            <a:r>
              <a:rPr lang="ru-RU" spc="-20" dirty="0">
                <a:latin typeface="Comic Sans MS"/>
                <a:cs typeface="Comic Sans MS"/>
              </a:rPr>
              <a:t> </a:t>
            </a:r>
            <a:r>
              <a:rPr lang="ru-RU" dirty="0">
                <a:latin typeface="Comic Sans MS"/>
                <a:cs typeface="Comic Sans MS"/>
              </a:rPr>
              <a:t>сама,</a:t>
            </a:r>
            <a:r>
              <a:rPr lang="ru-RU" spc="-20" dirty="0">
                <a:latin typeface="Comic Sans MS"/>
                <a:cs typeface="Comic Sans MS"/>
              </a:rPr>
              <a:t> </a:t>
            </a:r>
            <a:r>
              <a:rPr lang="ru-RU" dirty="0">
                <a:latin typeface="Comic Sans MS"/>
                <a:cs typeface="Comic Sans MS"/>
              </a:rPr>
              <a:t>но</a:t>
            </a:r>
            <a:r>
              <a:rPr lang="ru-RU" spc="-15" dirty="0">
                <a:latin typeface="Comic Sans MS"/>
                <a:cs typeface="Comic Sans MS"/>
              </a:rPr>
              <a:t> </a:t>
            </a:r>
            <a:r>
              <a:rPr lang="ru-RU" dirty="0">
                <a:latin typeface="Comic Sans MS"/>
                <a:cs typeface="Comic Sans MS"/>
              </a:rPr>
              <a:t>богиня».</a:t>
            </a:r>
            <a:r>
              <a:rPr lang="ru-RU" spc="-20" dirty="0">
                <a:latin typeface="Comic Sans MS"/>
                <a:cs typeface="Comic Sans MS"/>
              </a:rPr>
              <a:t> </a:t>
            </a:r>
            <a:r>
              <a:rPr lang="ru-RU" dirty="0">
                <a:latin typeface="Comic Sans MS"/>
                <a:cs typeface="Comic Sans MS"/>
              </a:rPr>
              <a:t>Видит</a:t>
            </a:r>
            <a:r>
              <a:rPr lang="ru-RU" spc="-20" dirty="0">
                <a:latin typeface="Comic Sans MS"/>
                <a:cs typeface="Comic Sans MS"/>
              </a:rPr>
              <a:t> </a:t>
            </a:r>
            <a:r>
              <a:rPr lang="ru-RU" dirty="0">
                <a:latin typeface="Comic Sans MS"/>
                <a:cs typeface="Comic Sans MS"/>
              </a:rPr>
              <a:t>В.</a:t>
            </a:r>
            <a:r>
              <a:rPr lang="ru-RU" spc="-20" dirty="0">
                <a:latin typeface="Comic Sans MS"/>
                <a:cs typeface="Comic Sans MS"/>
              </a:rPr>
              <a:t> </a:t>
            </a:r>
            <a:r>
              <a:rPr lang="ru-RU" dirty="0">
                <a:latin typeface="Comic Sans MS"/>
                <a:cs typeface="Comic Sans MS"/>
              </a:rPr>
              <a:t>П.</a:t>
            </a:r>
            <a:r>
              <a:rPr lang="ru-RU" spc="-20" dirty="0">
                <a:latin typeface="Comic Sans MS"/>
                <a:cs typeface="Comic Sans MS"/>
              </a:rPr>
              <a:t> </a:t>
            </a:r>
            <a:r>
              <a:rPr lang="ru-RU" dirty="0">
                <a:latin typeface="Comic Sans MS"/>
                <a:cs typeface="Comic Sans MS"/>
              </a:rPr>
              <a:t>и</a:t>
            </a:r>
            <a:r>
              <a:rPr lang="ru-RU" spc="-20" dirty="0">
                <a:latin typeface="Comic Sans MS"/>
                <a:cs typeface="Comic Sans MS"/>
              </a:rPr>
              <a:t> </a:t>
            </a:r>
            <a:r>
              <a:rPr lang="ru-RU" dirty="0">
                <a:latin typeface="Comic Sans MS"/>
                <a:cs typeface="Comic Sans MS"/>
              </a:rPr>
              <a:t>Хрустальный</a:t>
            </a:r>
            <a:r>
              <a:rPr lang="ru-RU" spc="-20" dirty="0">
                <a:latin typeface="Comic Sans MS"/>
                <a:cs typeface="Comic Sans MS"/>
              </a:rPr>
              <a:t> </a:t>
            </a:r>
            <a:r>
              <a:rPr lang="ru-RU" spc="-10" dirty="0">
                <a:latin typeface="Comic Sans MS"/>
                <a:cs typeface="Comic Sans MS"/>
              </a:rPr>
              <a:t>дворец-</a:t>
            </a:r>
            <a:r>
              <a:rPr lang="ru-RU" spc="-20" dirty="0">
                <a:latin typeface="Comic Sans MS"/>
                <a:cs typeface="Comic Sans MS"/>
              </a:rPr>
              <a:t>сад, </a:t>
            </a:r>
            <a:r>
              <a:rPr lang="ru-RU" dirty="0">
                <a:latin typeface="Comic Sans MS"/>
                <a:cs typeface="Comic Sans MS"/>
              </a:rPr>
              <a:t>благодатные</a:t>
            </a:r>
            <a:r>
              <a:rPr lang="ru-RU" spc="-35" dirty="0">
                <a:latin typeface="Comic Sans MS"/>
                <a:cs typeface="Comic Sans MS"/>
              </a:rPr>
              <a:t> </a:t>
            </a:r>
            <a:r>
              <a:rPr lang="ru-RU" dirty="0">
                <a:latin typeface="Comic Sans MS"/>
                <a:cs typeface="Comic Sans MS"/>
              </a:rPr>
              <a:t>нивы,</a:t>
            </a:r>
            <a:r>
              <a:rPr lang="ru-RU" spc="-35" dirty="0">
                <a:latin typeface="Comic Sans MS"/>
                <a:cs typeface="Comic Sans MS"/>
              </a:rPr>
              <a:t> </a:t>
            </a:r>
            <a:r>
              <a:rPr lang="ru-RU" dirty="0">
                <a:latin typeface="Comic Sans MS"/>
                <a:cs typeface="Comic Sans MS"/>
              </a:rPr>
              <a:t>весело</a:t>
            </a:r>
            <a:r>
              <a:rPr lang="ru-RU" spc="-35" dirty="0">
                <a:latin typeface="Comic Sans MS"/>
                <a:cs typeface="Comic Sans MS"/>
              </a:rPr>
              <a:t> </a:t>
            </a:r>
            <a:r>
              <a:rPr lang="ru-RU" dirty="0">
                <a:latin typeface="Comic Sans MS"/>
                <a:cs typeface="Comic Sans MS"/>
              </a:rPr>
              <a:t>работающих</a:t>
            </a:r>
            <a:r>
              <a:rPr lang="ru-RU" spc="-30" dirty="0">
                <a:latin typeface="Comic Sans MS"/>
                <a:cs typeface="Comic Sans MS"/>
              </a:rPr>
              <a:t> </a:t>
            </a:r>
            <a:r>
              <a:rPr lang="ru-RU" dirty="0">
                <a:latin typeface="Comic Sans MS"/>
                <a:cs typeface="Comic Sans MS"/>
              </a:rPr>
              <a:t>и</a:t>
            </a:r>
            <a:r>
              <a:rPr lang="ru-RU" spc="-35" dirty="0">
                <a:latin typeface="Comic Sans MS"/>
                <a:cs typeface="Comic Sans MS"/>
              </a:rPr>
              <a:t> </a:t>
            </a:r>
            <a:r>
              <a:rPr lang="ru-RU" dirty="0">
                <a:latin typeface="Comic Sans MS"/>
                <a:cs typeface="Comic Sans MS"/>
              </a:rPr>
              <a:t>также</a:t>
            </a:r>
            <a:r>
              <a:rPr lang="ru-RU" spc="-35" dirty="0">
                <a:latin typeface="Comic Sans MS"/>
                <a:cs typeface="Comic Sans MS"/>
              </a:rPr>
              <a:t> </a:t>
            </a:r>
            <a:r>
              <a:rPr lang="ru-RU" dirty="0">
                <a:latin typeface="Comic Sans MS"/>
                <a:cs typeface="Comic Sans MS"/>
              </a:rPr>
              <a:t>весело</a:t>
            </a:r>
            <a:r>
              <a:rPr lang="ru-RU" spc="-35" dirty="0">
                <a:latin typeface="Comic Sans MS"/>
                <a:cs typeface="Comic Sans MS"/>
              </a:rPr>
              <a:t> </a:t>
            </a:r>
            <a:r>
              <a:rPr lang="ru-RU" dirty="0">
                <a:latin typeface="Comic Sans MS"/>
                <a:cs typeface="Comic Sans MS"/>
              </a:rPr>
              <a:t>отдыхающих</a:t>
            </a:r>
            <a:r>
              <a:rPr lang="ru-RU" spc="-30" dirty="0">
                <a:latin typeface="Comic Sans MS"/>
                <a:cs typeface="Comic Sans MS"/>
              </a:rPr>
              <a:t> </a:t>
            </a:r>
            <a:r>
              <a:rPr lang="ru-RU" dirty="0">
                <a:latin typeface="Comic Sans MS"/>
                <a:cs typeface="Comic Sans MS"/>
              </a:rPr>
              <a:t>людей</a:t>
            </a:r>
            <a:r>
              <a:rPr lang="ru-RU" spc="-35" dirty="0">
                <a:latin typeface="Comic Sans MS"/>
                <a:cs typeface="Comic Sans MS"/>
              </a:rPr>
              <a:t> </a:t>
            </a:r>
            <a:r>
              <a:rPr lang="ru-RU" dirty="0">
                <a:latin typeface="Comic Sans MS"/>
                <a:cs typeface="Comic Sans MS"/>
              </a:rPr>
              <a:t>—</a:t>
            </a:r>
            <a:r>
              <a:rPr lang="ru-RU" spc="-35" dirty="0">
                <a:latin typeface="Comic Sans MS"/>
                <a:cs typeface="Comic Sans MS"/>
              </a:rPr>
              <a:t> </a:t>
            </a:r>
            <a:r>
              <a:rPr lang="ru-RU" dirty="0">
                <a:latin typeface="Comic Sans MS"/>
                <a:cs typeface="Comic Sans MS"/>
              </a:rPr>
              <a:t>образ</a:t>
            </a:r>
            <a:r>
              <a:rPr lang="ru-RU" spc="-35" dirty="0">
                <a:latin typeface="Comic Sans MS"/>
                <a:cs typeface="Comic Sans MS"/>
              </a:rPr>
              <a:t> </a:t>
            </a:r>
            <a:r>
              <a:rPr lang="ru-RU" spc="-10" dirty="0">
                <a:latin typeface="Comic Sans MS"/>
                <a:cs typeface="Comic Sans MS"/>
              </a:rPr>
              <a:t>будущего, </a:t>
            </a:r>
            <a:r>
              <a:rPr lang="ru-RU" dirty="0">
                <a:latin typeface="Comic Sans MS"/>
                <a:cs typeface="Comic Sans MS"/>
              </a:rPr>
              <a:t>которое</a:t>
            </a:r>
            <a:r>
              <a:rPr lang="ru-RU" spc="-30" dirty="0">
                <a:latin typeface="Comic Sans MS"/>
                <a:cs typeface="Comic Sans MS"/>
              </a:rPr>
              <a:t> </a:t>
            </a:r>
            <a:r>
              <a:rPr lang="ru-RU" dirty="0">
                <a:latin typeface="Comic Sans MS"/>
                <a:cs typeface="Comic Sans MS"/>
              </a:rPr>
              <a:t>«светло</a:t>
            </a:r>
            <a:r>
              <a:rPr lang="ru-RU" spc="-25"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прекрасно».</a:t>
            </a:r>
            <a:r>
              <a:rPr lang="ru-RU" spc="-25"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семейное</a:t>
            </a:r>
            <a:r>
              <a:rPr lang="ru-RU" spc="-25" dirty="0">
                <a:latin typeface="Comic Sans MS"/>
                <a:cs typeface="Comic Sans MS"/>
              </a:rPr>
              <a:t> </a:t>
            </a:r>
            <a:r>
              <a:rPr lang="ru-RU" dirty="0">
                <a:latin typeface="Comic Sans MS"/>
                <a:cs typeface="Comic Sans MS"/>
              </a:rPr>
              <a:t>счастье</a:t>
            </a:r>
            <a:r>
              <a:rPr lang="ru-RU" spc="-30" dirty="0">
                <a:latin typeface="Comic Sans MS"/>
                <a:cs typeface="Comic Sans MS"/>
              </a:rPr>
              <a:t> </a:t>
            </a:r>
            <a:r>
              <a:rPr lang="ru-RU" dirty="0">
                <a:latin typeface="Comic Sans MS"/>
                <a:cs typeface="Comic Sans MS"/>
              </a:rPr>
              <a:t>и</a:t>
            </a:r>
            <a:r>
              <a:rPr lang="ru-RU" spc="-25" dirty="0">
                <a:latin typeface="Comic Sans MS"/>
                <a:cs typeface="Comic Sans MS"/>
              </a:rPr>
              <a:t> </a:t>
            </a:r>
            <a:r>
              <a:rPr lang="ru-RU" dirty="0">
                <a:latin typeface="Comic Sans MS"/>
                <a:cs typeface="Comic Sans MS"/>
              </a:rPr>
              <a:t>ее</a:t>
            </a:r>
            <a:r>
              <a:rPr lang="ru-RU" spc="-25" dirty="0">
                <a:latin typeface="Comic Sans MS"/>
                <a:cs typeface="Comic Sans MS"/>
              </a:rPr>
              <a:t> </a:t>
            </a:r>
            <a:r>
              <a:rPr lang="ru-RU" dirty="0">
                <a:latin typeface="Comic Sans MS"/>
                <a:cs typeface="Comic Sans MS"/>
              </a:rPr>
              <a:t>мастерская,</a:t>
            </a:r>
            <a:r>
              <a:rPr lang="ru-RU" spc="-25" dirty="0">
                <a:latin typeface="Comic Sans MS"/>
                <a:cs typeface="Comic Sans MS"/>
              </a:rPr>
              <a:t> </a:t>
            </a:r>
            <a:r>
              <a:rPr lang="ru-RU" dirty="0">
                <a:latin typeface="Comic Sans MS"/>
                <a:cs typeface="Comic Sans MS"/>
              </a:rPr>
              <a:t>по</a:t>
            </a:r>
            <a:r>
              <a:rPr lang="ru-RU" spc="-25" dirty="0">
                <a:latin typeface="Comic Sans MS"/>
                <a:cs typeface="Comic Sans MS"/>
              </a:rPr>
              <a:t> </a:t>
            </a:r>
            <a:r>
              <a:rPr lang="ru-RU" dirty="0">
                <a:latin typeface="Comic Sans MS"/>
                <a:cs typeface="Comic Sans MS"/>
              </a:rPr>
              <a:t>мысли</a:t>
            </a:r>
            <a:r>
              <a:rPr lang="ru-RU" spc="-25" dirty="0">
                <a:latin typeface="Comic Sans MS"/>
                <a:cs typeface="Comic Sans MS"/>
              </a:rPr>
              <a:t> </a:t>
            </a:r>
            <a:r>
              <a:rPr lang="ru-RU" dirty="0">
                <a:latin typeface="Comic Sans MS"/>
                <a:cs typeface="Comic Sans MS"/>
              </a:rPr>
              <a:t>автора,</a:t>
            </a:r>
            <a:r>
              <a:rPr lang="ru-RU" spc="-25" dirty="0">
                <a:latin typeface="Comic Sans MS"/>
                <a:cs typeface="Comic Sans MS"/>
              </a:rPr>
              <a:t> </a:t>
            </a:r>
            <a:r>
              <a:rPr lang="ru-RU" spc="-10" dirty="0">
                <a:latin typeface="Comic Sans MS"/>
                <a:cs typeface="Comic Sans MS"/>
              </a:rPr>
              <a:t>прообраз </a:t>
            </a:r>
            <a:r>
              <a:rPr lang="ru-RU" dirty="0">
                <a:latin typeface="Comic Sans MS"/>
                <a:cs typeface="Comic Sans MS"/>
              </a:rPr>
              <a:t>этого</a:t>
            </a:r>
            <a:r>
              <a:rPr lang="ru-RU" spc="-45" dirty="0">
                <a:latin typeface="Comic Sans MS"/>
                <a:cs typeface="Comic Sans MS"/>
              </a:rPr>
              <a:t> </a:t>
            </a:r>
            <a:r>
              <a:rPr lang="ru-RU" dirty="0">
                <a:latin typeface="Comic Sans MS"/>
                <a:cs typeface="Comic Sans MS"/>
              </a:rPr>
              <a:t>счастливого</a:t>
            </a:r>
            <a:r>
              <a:rPr lang="ru-RU" spc="-35" dirty="0">
                <a:latin typeface="Comic Sans MS"/>
                <a:cs typeface="Comic Sans MS"/>
              </a:rPr>
              <a:t> </a:t>
            </a:r>
            <a:r>
              <a:rPr lang="ru-RU" dirty="0">
                <a:latin typeface="Comic Sans MS"/>
                <a:cs typeface="Comic Sans MS"/>
              </a:rPr>
              <a:t>будущего,</a:t>
            </a:r>
            <a:r>
              <a:rPr lang="ru-RU" spc="-35" dirty="0">
                <a:latin typeface="Comic Sans MS"/>
                <a:cs typeface="Comic Sans MS"/>
              </a:rPr>
              <a:t> </a:t>
            </a:r>
            <a:r>
              <a:rPr lang="ru-RU" dirty="0">
                <a:latin typeface="Comic Sans MS"/>
                <a:cs typeface="Comic Sans MS"/>
              </a:rPr>
              <a:t>его</a:t>
            </a:r>
            <a:r>
              <a:rPr lang="ru-RU" spc="-35" dirty="0">
                <a:latin typeface="Comic Sans MS"/>
                <a:cs typeface="Comic Sans MS"/>
              </a:rPr>
              <a:t> </a:t>
            </a:r>
            <a:r>
              <a:rPr lang="ru-RU" spc="-10" dirty="0">
                <a:latin typeface="Comic Sans MS"/>
                <a:cs typeface="Comic Sans MS"/>
              </a:rPr>
              <a:t>зародыш.</a:t>
            </a:r>
            <a:endParaRPr lang="ru-RU" dirty="0">
              <a:latin typeface="Comic Sans MS"/>
              <a:cs typeface="Comic Sans MS"/>
            </a:endParaRPr>
          </a:p>
          <a:p>
            <a:endParaRPr lang="ru-RU" dirty="0"/>
          </a:p>
        </p:txBody>
      </p:sp>
    </p:spTree>
    <p:extLst>
      <p:ext uri="{BB962C8B-B14F-4D97-AF65-F5344CB8AC3E}">
        <p14:creationId xmlns:p14="http://schemas.microsoft.com/office/powerpoint/2010/main" val="14205664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Вот как об этом пишет Чернышевский (отрывок из 4-го сна Веры Павловны): </a:t>
            </a:r>
          </a:p>
        </p:txBody>
      </p:sp>
      <p:sp>
        <p:nvSpPr>
          <p:cNvPr id="3" name="Объект 2"/>
          <p:cNvSpPr>
            <a:spLocks noGrp="1"/>
          </p:cNvSpPr>
          <p:nvPr>
            <p:ph idx="1"/>
          </p:nvPr>
        </p:nvSpPr>
        <p:spPr/>
        <p:txBody>
          <a:bodyPr/>
          <a:lstStyle/>
          <a:p>
            <a:r>
              <a:rPr lang="ru-RU" dirty="0"/>
              <a:t>«Будущее светло, оно прекрасно. Говори же всем: вот это в будущем, будущее светло и прекрасно. Любите его, стремитесь к нему, работайте для него, приближайте его, переносите из него в настоящее сколько можете перенести: настолько будет светла и добра, богата радостью и наслаждением ваша жизнь, насколько вы умеете перенести в неё из будущего. Стремитесь к нему, работайте для него, приближайте его, переносите из него в настоящее всё, что можете перенести.» (гл.4,XVI).</a:t>
            </a:r>
          </a:p>
          <a:p>
            <a:endParaRPr lang="ru-RU" dirty="0"/>
          </a:p>
        </p:txBody>
      </p:sp>
    </p:spTree>
    <p:extLst>
      <p:ext uri="{BB962C8B-B14F-4D97-AF65-F5344CB8AC3E}">
        <p14:creationId xmlns:p14="http://schemas.microsoft.com/office/powerpoint/2010/main" val="1109652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2801228-3DE0-4B8C-B655-572C3FD2F2D4}"/>
              </a:ext>
            </a:extLst>
          </p:cNvPr>
          <p:cNvSpPr>
            <a:spLocks noGrp="1"/>
          </p:cNvSpPr>
          <p:nvPr>
            <p:ph type="title"/>
          </p:nvPr>
        </p:nvSpPr>
        <p:spPr>
          <a:xfrm>
            <a:off x="685800" y="198784"/>
            <a:ext cx="10234544" cy="1073426"/>
          </a:xfrm>
        </p:spPr>
        <p:txBody>
          <a:bodyPr>
            <a:normAutofit/>
          </a:bodyPr>
          <a:lstStyle/>
          <a:p>
            <a:pPr algn="ctr"/>
            <a:r>
              <a:rPr lang="ru-RU" sz="4000" dirty="0"/>
              <a:t>Полемика с И.С. Тургеневым</a:t>
            </a:r>
          </a:p>
        </p:txBody>
      </p:sp>
      <p:sp>
        <p:nvSpPr>
          <p:cNvPr id="3" name="Объект 2">
            <a:extLst>
              <a:ext uri="{FF2B5EF4-FFF2-40B4-BE49-F238E27FC236}">
                <a16:creationId xmlns:a16="http://schemas.microsoft.com/office/drawing/2014/main" id="{27AC431E-C5AF-44E1-8B85-F1B81C8E96CB}"/>
              </a:ext>
            </a:extLst>
          </p:cNvPr>
          <p:cNvSpPr>
            <a:spLocks noGrp="1"/>
          </p:cNvSpPr>
          <p:nvPr>
            <p:ph idx="1"/>
          </p:nvPr>
        </p:nvSpPr>
        <p:spPr>
          <a:xfrm>
            <a:off x="685800" y="1086678"/>
            <a:ext cx="10394707" cy="4287907"/>
          </a:xfrm>
        </p:spPr>
        <p:txBody>
          <a:bodyPr>
            <a:normAutofit/>
          </a:bodyPr>
          <a:lstStyle/>
          <a:p>
            <a:r>
              <a:rPr lang="ru-RU" sz="2800" i="0" cap="none" dirty="0">
                <a:ln w="0"/>
                <a:latin typeface="OpenSans"/>
              </a:rPr>
              <a:t>Роман Чернышевского полемизирует с романом Тургенева «Отцы и дети». Их разделяет почти год. Тургеневский роман вышел раньше. В нём новые люди либо высокомерны и мрачны, как Базаров, либо смешны и никчёмны, как Ситников и </a:t>
            </a:r>
            <a:r>
              <a:rPr lang="ru-RU" sz="2800" i="0" cap="none" dirty="0" err="1">
                <a:ln w="0"/>
                <a:latin typeface="OpenSans"/>
              </a:rPr>
              <a:t>Кукшина</a:t>
            </a:r>
            <a:r>
              <a:rPr lang="ru-RU" sz="2800" i="0" cap="none" dirty="0">
                <a:ln w="0"/>
                <a:latin typeface="OpenSans"/>
              </a:rPr>
              <a:t>. </a:t>
            </a:r>
          </a:p>
          <a:p>
            <a:r>
              <a:rPr lang="ru-RU" sz="2800" i="0" cap="none" dirty="0">
                <a:ln w="0"/>
                <a:latin typeface="OpenSans"/>
              </a:rPr>
              <a:t>У Чернышевского «новые люди» добры, веселы, благородны. Идеи Базарова терпят крах, а герои Чернышевского живут в благополучии и радостном ожидании счастливого будущего.</a:t>
            </a:r>
            <a:endParaRPr lang="ru-RU" sz="2800" cap="none" dirty="0">
              <a:ln w="0"/>
            </a:endParaRPr>
          </a:p>
        </p:txBody>
      </p:sp>
    </p:spTree>
    <p:extLst>
      <p:ext uri="{BB962C8B-B14F-4D97-AF65-F5344CB8AC3E}">
        <p14:creationId xmlns:p14="http://schemas.microsoft.com/office/powerpoint/2010/main" val="19671671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Почему «Что делать?» можно назвать романом-утопией?</a:t>
            </a:r>
          </a:p>
        </p:txBody>
      </p:sp>
      <p:sp>
        <p:nvSpPr>
          <p:cNvPr id="3" name="Объект 2"/>
          <p:cNvSpPr>
            <a:spLocks noGrp="1"/>
          </p:cNvSpPr>
          <p:nvPr>
            <p:ph idx="1"/>
          </p:nvPr>
        </p:nvSpPr>
        <p:spPr/>
        <p:txBody>
          <a:bodyPr/>
          <a:lstStyle/>
          <a:p>
            <a:r>
              <a:rPr lang="ru-RU" dirty="0"/>
              <a:t>Роман «Что делать?» — это роман-утопия. Словарь дает такое определение этого жанра: «Утопия (</a:t>
            </a:r>
            <a:r>
              <a:rPr lang="ru-RU" i="1" dirty="0"/>
              <a:t>греч.</a:t>
            </a:r>
            <a:r>
              <a:rPr lang="ru-RU" dirty="0"/>
              <a:t> — благословенное место, которого нет) — изображение идеального общества, нереальные планы социальных преобразований». Словом «Утопия» названа книга Томаса Мора</a:t>
            </a:r>
            <a:r>
              <a:rPr lang="ru-RU" dirty="0" smtClean="0"/>
              <a:t>.</a:t>
            </a:r>
          </a:p>
          <a:p>
            <a:endParaRPr lang="ru-RU" dirty="0"/>
          </a:p>
        </p:txBody>
      </p:sp>
    </p:spTree>
    <p:extLst>
      <p:ext uri="{BB962C8B-B14F-4D97-AF65-F5344CB8AC3E}">
        <p14:creationId xmlns:p14="http://schemas.microsoft.com/office/powerpoint/2010/main" val="25231387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8C5E4F3-399B-4408-AA1D-59EC8D9BB2CD}"/>
              </a:ext>
            </a:extLst>
          </p:cNvPr>
          <p:cNvSpPr txBox="1"/>
          <p:nvPr/>
        </p:nvSpPr>
        <p:spPr>
          <a:xfrm>
            <a:off x="0" y="87121"/>
            <a:ext cx="5512904" cy="5618333"/>
          </a:xfrm>
          <a:prstGeom prst="rect">
            <a:avLst/>
          </a:prstGeom>
          <a:noFill/>
        </p:spPr>
        <p:txBody>
          <a:bodyPr wrap="square">
            <a:spAutoFit/>
          </a:bodyPr>
          <a:lstStyle/>
          <a:p>
            <a:pPr algn="ctr">
              <a:lnSpc>
                <a:spcPct val="107000"/>
              </a:lnSpc>
              <a:spcAft>
                <a:spcPts val="800"/>
              </a:spcAft>
            </a:pPr>
            <a:r>
              <a:rPr lang="ru-RU" sz="2800" b="1"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Роман-утопия</a:t>
            </a:r>
          </a:p>
          <a:p>
            <a:pPr algn="ctr">
              <a:lnSpc>
                <a:spcPct val="107000"/>
              </a:lnSpc>
              <a:spcAft>
                <a:spcPts val="800"/>
              </a:spcAft>
            </a:pPr>
            <a:r>
              <a:rPr lang="ru-RU" sz="2400" dirty="0">
                <a:effectLst/>
                <a:latin typeface="Arial" panose="020B0604020202020204" pitchFamily="34" charset="0"/>
                <a:ea typeface="Calibri" panose="020F0502020204030204" pitchFamily="34" charset="0"/>
                <a:cs typeface="Times New Roman" panose="02020603050405020304" pitchFamily="18" charset="0"/>
              </a:rPr>
              <a:t>Итак, будущее Чернышевский видит </a:t>
            </a:r>
            <a:r>
              <a:rPr lang="ru-RU" sz="2400" b="1" dirty="0">
                <a:effectLst/>
                <a:latin typeface="Arial" panose="020B0604020202020204" pitchFamily="34" charset="0"/>
                <a:ea typeface="Calibri" panose="020F0502020204030204" pitchFamily="34" charset="0"/>
                <a:cs typeface="Times New Roman" panose="02020603050405020304" pitchFamily="18" charset="0"/>
              </a:rPr>
              <a:t>счастливым</a:t>
            </a:r>
            <a:r>
              <a:rPr lang="ru-RU" sz="2400" dirty="0">
                <a:effectLst/>
                <a:latin typeface="Arial" panose="020B0604020202020204" pitchFamily="34" charset="0"/>
                <a:ea typeface="Calibri" panose="020F0502020204030204" pitchFamily="34" charset="0"/>
                <a:cs typeface="Times New Roman" panose="02020603050405020304" pitchFamily="18" charset="0"/>
              </a:rPr>
              <a:t>. В ней люди живут во дворцах из хрусталя, чугуна и алюминия. Они превратили пустыни в зелёные сады, охотно работают и развлекаются. Живут в полном достатке и не знают проблем. Интересы и желания людей совпадают. Социального расслоения не существует. И личность, и общество достигают абсолютной гармонии. </a:t>
            </a:r>
            <a:r>
              <a:rPr lang="ru-RU" sz="1800" dirty="0">
                <a:effectLst/>
                <a:latin typeface="Arial" panose="020B0604020202020204" pitchFamily="34" charset="0"/>
                <a:ea typeface="Calibri" panose="020F0502020204030204" pitchFamily="34" charset="0"/>
                <a:cs typeface="Times New Roman" panose="02020603050405020304" pitchFamily="18" charset="0"/>
              </a:rPr>
              <a:t/>
            </a:r>
            <a:br>
              <a:rPr lang="ru-RU" sz="1800" dirty="0">
                <a:effectLst/>
                <a:latin typeface="Arial" panose="020B0604020202020204" pitchFamily="34" charset="0"/>
                <a:ea typeface="Calibri" panose="020F0502020204030204" pitchFamily="34" charset="0"/>
                <a:cs typeface="Times New Roman" panose="02020603050405020304" pitchFamily="18" charset="0"/>
              </a:rPr>
            </a:b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a:extLst>
              <a:ext uri="{FF2B5EF4-FFF2-40B4-BE49-F238E27FC236}">
                <a16:creationId xmlns:a16="http://schemas.microsoft.com/office/drawing/2014/main" id="{9068B0B3-8E26-48E3-B5DB-AE250233263F}"/>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11200"/>
                    </a14:imgEffect>
                  </a14:imgLayer>
                </a14:imgProps>
              </a:ext>
              <a:ext uri="{28A0092B-C50C-407E-A947-70E740481C1C}">
                <a14:useLocalDpi xmlns:a14="http://schemas.microsoft.com/office/drawing/2010/main"/>
              </a:ext>
            </a:extLst>
          </a:blip>
          <a:srcRect/>
          <a:stretch>
            <a:fillRect/>
          </a:stretch>
        </p:blipFill>
        <p:spPr bwMode="auto">
          <a:xfrm>
            <a:off x="5495346" y="622852"/>
            <a:ext cx="6146689" cy="460691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542966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9FA18A3-EB67-4534-9102-DC6C1D1B87E4}"/>
              </a:ext>
            </a:extLst>
          </p:cNvPr>
          <p:cNvSpPr>
            <a:spLocks noGrp="1"/>
          </p:cNvSpPr>
          <p:nvPr>
            <p:ph type="title"/>
          </p:nvPr>
        </p:nvSpPr>
        <p:spPr>
          <a:xfrm>
            <a:off x="685800" y="195470"/>
            <a:ext cx="10396882" cy="1151965"/>
          </a:xfrm>
        </p:spPr>
        <p:txBody>
          <a:bodyPr>
            <a:normAutofit fontScale="90000"/>
          </a:bodyPr>
          <a:lstStyle/>
          <a:p>
            <a:pPr algn="ctr"/>
            <a:r>
              <a:rPr lang="ru-RU" sz="4000" b="1" dirty="0">
                <a:solidFill>
                  <a:srgbClr val="333333"/>
                </a:solidFill>
                <a:latin typeface="Roboto" panose="02000000000000000000" pitchFamily="2" charset="0"/>
              </a:rPr>
              <a:t>Почему роман-утопия?</a:t>
            </a:r>
            <a:br>
              <a:rPr lang="ru-RU" sz="4000" b="1" dirty="0">
                <a:solidFill>
                  <a:srgbClr val="333333"/>
                </a:solidFill>
                <a:latin typeface="Roboto" panose="02000000000000000000" pitchFamily="2" charset="0"/>
              </a:rPr>
            </a:br>
            <a:endParaRPr lang="ru-RU" sz="4000" dirty="0"/>
          </a:p>
        </p:txBody>
      </p:sp>
      <p:sp>
        <p:nvSpPr>
          <p:cNvPr id="3" name="Объект 2">
            <a:extLst>
              <a:ext uri="{FF2B5EF4-FFF2-40B4-BE49-F238E27FC236}">
                <a16:creationId xmlns:a16="http://schemas.microsoft.com/office/drawing/2014/main" id="{BDC7B699-F78D-4A4D-BD6E-1FA8E1F61CC9}"/>
              </a:ext>
            </a:extLst>
          </p:cNvPr>
          <p:cNvSpPr>
            <a:spLocks noGrp="1"/>
          </p:cNvSpPr>
          <p:nvPr>
            <p:ph idx="1"/>
          </p:nvPr>
        </p:nvSpPr>
        <p:spPr>
          <a:xfrm>
            <a:off x="132522" y="887897"/>
            <a:ext cx="11373678" cy="4545494"/>
          </a:xfrm>
          <a:solidFill>
            <a:schemeClr val="bg2">
              <a:lumMod val="20000"/>
              <a:lumOff val="80000"/>
            </a:schemeClr>
          </a:solidFill>
          <a:ln>
            <a:noFill/>
          </a:ln>
        </p:spPr>
        <p:style>
          <a:lnRef idx="2">
            <a:schemeClr val="dk1"/>
          </a:lnRef>
          <a:fillRef idx="1">
            <a:schemeClr val="lt1"/>
          </a:fillRef>
          <a:effectRef idx="0">
            <a:schemeClr val="dk1"/>
          </a:effectRef>
          <a:fontRef idx="minor">
            <a:schemeClr val="dk1"/>
          </a:fontRef>
        </p:style>
        <p:txBody>
          <a:bodyPr>
            <a:normAutofit/>
          </a:bodyPr>
          <a:lstStyle/>
          <a:p>
            <a:pPr algn="ctr"/>
            <a:r>
              <a:rPr lang="ru-RU" sz="2400" cap="none" dirty="0">
                <a:ln w="0"/>
                <a:solidFill>
                  <a:schemeClr val="tx1"/>
                </a:solidFill>
                <a:latin typeface="Arial" panose="020B0604020202020204" pitchFamily="34" charset="0"/>
                <a:cs typeface="Arial" panose="020B0604020202020204" pitchFamily="34" charset="0"/>
              </a:rPr>
              <a:t>Автор пишет не о настоящем времени, а о счастливом и безмятежном будущем, где женщины будут свободны, мужчины не ревнивы, а предпринимательство, основанное на социалистическом подходе, - доступно для всех.</a:t>
            </a:r>
          </a:p>
          <a:p>
            <a:pPr marL="0" indent="0" algn="ctr">
              <a:buNone/>
            </a:pPr>
            <a:r>
              <a:rPr lang="ru-RU" sz="2400" cap="none" dirty="0">
                <a:ln w="0"/>
                <a:solidFill>
                  <a:schemeClr val="tx1"/>
                </a:solidFill>
                <a:latin typeface="Arial" panose="020B0604020202020204" pitchFamily="34" charset="0"/>
                <a:cs typeface="Arial" panose="020B0604020202020204" pitchFamily="34" charset="0"/>
              </a:rPr>
              <a:t> Чернышевский явно идеализирует завтрашний день. Именно поэтому роман утопичен, а не реалистичен, ведь вместо героев у писателя не люди, а идеи, живущие в образах.</a:t>
            </a:r>
          </a:p>
          <a:p>
            <a:pPr algn="ctr"/>
            <a:r>
              <a:rPr lang="ru-RU" sz="2400" i="0" cap="none" dirty="0">
                <a:ln w="0"/>
                <a:solidFill>
                  <a:schemeClr val="tx1"/>
                </a:solidFill>
                <a:latin typeface="Arial" panose="020B0604020202020204" pitchFamily="34" charset="0"/>
                <a:cs typeface="Arial" panose="020B0604020202020204" pitchFamily="34" charset="0"/>
              </a:rPr>
              <a:t>Но! В романе можно заметить черты не только романа-утопии, но и других жанровых разновидностей – социально-политического, любовного и философского романов.</a:t>
            </a:r>
          </a:p>
          <a:p>
            <a:endParaRPr lang="ru-RU" dirty="0"/>
          </a:p>
        </p:txBody>
      </p:sp>
    </p:spTree>
    <p:extLst>
      <p:ext uri="{BB962C8B-B14F-4D97-AF65-F5344CB8AC3E}">
        <p14:creationId xmlns:p14="http://schemas.microsoft.com/office/powerpoint/2010/main" val="21772638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44452E0-9518-4B57-808C-32EFF00B86FF}"/>
              </a:ext>
            </a:extLst>
          </p:cNvPr>
          <p:cNvSpPr txBox="1"/>
          <p:nvPr/>
        </p:nvSpPr>
        <p:spPr>
          <a:xfrm>
            <a:off x="576469" y="132523"/>
            <a:ext cx="11039061" cy="6124754"/>
          </a:xfrm>
          <a:prstGeom prst="rect">
            <a:avLst/>
          </a:prstGeom>
          <a:noFill/>
        </p:spPr>
        <p:txBody>
          <a:bodyPr wrap="square">
            <a:spAutoFit/>
          </a:bodyPr>
          <a:lstStyle/>
          <a:p>
            <a:r>
              <a:rPr lang="ru-RU" sz="2800" b="0" i="0" dirty="0">
                <a:solidFill>
                  <a:srgbClr val="000000"/>
                </a:solidFill>
                <a:effectLst/>
                <a:latin typeface="Arial" panose="020B0604020202020204" pitchFamily="34" charset="0"/>
                <a:cs typeface="Arial" panose="020B0604020202020204" pitchFamily="34" charset="0"/>
              </a:rPr>
              <a:t>Итак, развитие, рост, самосовершенствование, движение... Это своего рода программа деятельности для молодого поколения эпохи Чернышевского. </a:t>
            </a:r>
          </a:p>
          <a:p>
            <a:r>
              <a:rPr lang="ru-RU" sz="2800" dirty="0">
                <a:latin typeface="Arial" panose="020B0604020202020204" pitchFamily="34" charset="0"/>
                <a:cs typeface="Arial" panose="020B0604020202020204" pitchFamily="34" charset="0"/>
              </a:rPr>
              <a:t>П.А. Кропоткин (ученый, историк, философ, публицист): </a:t>
            </a:r>
            <a:r>
              <a:rPr lang="ru-RU" sz="2800" b="1" dirty="0">
                <a:latin typeface="Arial" panose="020B0604020202020204" pitchFamily="34" charset="0"/>
                <a:cs typeface="Arial" panose="020B0604020202020204" pitchFamily="34" charset="0"/>
              </a:rPr>
              <a:t>«</a:t>
            </a:r>
            <a:r>
              <a:rPr lang="ru-RU" sz="2800" b="1" dirty="0">
                <a:solidFill>
                  <a:srgbClr val="333333"/>
                </a:solidFill>
                <a:latin typeface="Arial" panose="020B0604020202020204" pitchFamily="34" charset="0"/>
                <a:cs typeface="Arial" panose="020B0604020202020204" pitchFamily="34" charset="0"/>
              </a:rPr>
              <a:t>Для русской молодёжи того времени она (книга) была своего рода откровением и превратилась в программу, сделалась своего рода знаменем».</a:t>
            </a:r>
          </a:p>
          <a:p>
            <a:pPr algn="ctr"/>
            <a:r>
              <a:rPr lang="ru-RU" sz="2800" dirty="0"/>
              <a:t>«Что делать</a:t>
            </a:r>
            <a:r>
              <a:rPr lang="ru-RU" sz="2800" dirty="0">
                <a:solidFill>
                  <a:schemeClr val="accent1"/>
                </a:solidFill>
              </a:rPr>
              <a:t>?</a:t>
            </a:r>
            <a:r>
              <a:rPr lang="ru-RU" sz="2800" dirty="0"/>
              <a:t>»</a:t>
            </a:r>
          </a:p>
          <a:p>
            <a:pPr algn="ctr"/>
            <a:r>
              <a:rPr lang="ru-RU" sz="2800" dirty="0">
                <a:latin typeface="Arial" panose="020B0604020202020204" pitchFamily="34" charset="0"/>
                <a:cs typeface="Arial" panose="020B0604020202020204" pitchFamily="34" charset="0"/>
              </a:rPr>
              <a:t>Автор придаёт огромное значение социализму. О</a:t>
            </a:r>
            <a:r>
              <a:rPr lang="ru-RU" sz="2800" b="0" i="0" dirty="0">
                <a:effectLst/>
                <a:latin typeface="Arial" panose="020B0604020202020204" pitchFamily="34" charset="0"/>
                <a:cs typeface="Arial" panose="020B0604020202020204" pitchFamily="34" charset="0"/>
              </a:rPr>
              <a:t>твет на  вопрос он видит в социализме, в котором вся частная собственность станет общей, а между всеми людьми наконец-то наступит равноправие.</a:t>
            </a:r>
          </a:p>
          <a:p>
            <a:pPr algn="ctr"/>
            <a:endParaRPr lang="ru-RU" sz="2800" b="1" dirty="0">
              <a:latin typeface="Arial" panose="020B0604020202020204" pitchFamily="34" charset="0"/>
              <a:cs typeface="Arial" panose="020B0604020202020204" pitchFamily="34" charset="0"/>
            </a:endParaRPr>
          </a:p>
          <a:p>
            <a:endParaRPr lang="ru-RU" sz="2800" b="0" i="0" dirty="0">
              <a:solidFill>
                <a:srgbClr val="000000"/>
              </a:solidFill>
              <a:effectLst/>
              <a:latin typeface="OpenSans"/>
            </a:endParaRPr>
          </a:p>
        </p:txBody>
      </p:sp>
    </p:spTree>
    <p:extLst>
      <p:ext uri="{BB962C8B-B14F-4D97-AF65-F5344CB8AC3E}">
        <p14:creationId xmlns:p14="http://schemas.microsoft.com/office/powerpoint/2010/main" val="39607671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7BC14FB-53B5-487E-83BE-5F168626B204}"/>
              </a:ext>
            </a:extLst>
          </p:cNvPr>
          <p:cNvSpPr txBox="1"/>
          <p:nvPr/>
        </p:nvSpPr>
        <p:spPr>
          <a:xfrm>
            <a:off x="728870" y="768626"/>
            <a:ext cx="10151165" cy="4832092"/>
          </a:xfrm>
          <a:prstGeom prst="rect">
            <a:avLst/>
          </a:prstGeom>
          <a:noFill/>
        </p:spPr>
        <p:txBody>
          <a:bodyPr wrap="square">
            <a:spAutoFit/>
          </a:bodyPr>
          <a:lstStyle/>
          <a:p>
            <a:pPr algn="ctr"/>
            <a:r>
              <a:rPr lang="ru-RU" sz="2800" b="0" i="0" dirty="0">
                <a:solidFill>
                  <a:srgbClr val="000000"/>
                </a:solidFill>
                <a:effectLst/>
                <a:latin typeface="OpenSans"/>
              </a:rPr>
              <a:t>Свои мысли о главном Н.Г. Чернышевский вложил в беседы с «проницательным читателем», используя « эзопов язык», а также в </a:t>
            </a:r>
            <a:r>
              <a:rPr lang="ru-RU" sz="2800" b="1" i="0" dirty="0">
                <a:solidFill>
                  <a:srgbClr val="000000"/>
                </a:solidFill>
                <a:effectLst/>
                <a:latin typeface="OpenSans"/>
              </a:rPr>
              <a:t>сны Веры Павловны.</a:t>
            </a:r>
          </a:p>
          <a:p>
            <a:pPr algn="ctr"/>
            <a:r>
              <a:rPr lang="ru-RU" sz="2800" b="0" i="0" dirty="0">
                <a:solidFill>
                  <a:srgbClr val="000000"/>
                </a:solidFill>
                <a:effectLst/>
                <a:latin typeface="OpenSans"/>
              </a:rPr>
              <a:t>Интересно, что четвёртый сон Веры Павловны в XX веке стал идеалом, к которому должно идти советское общество. И сам роман Чернышевского называли учебником жизни. </a:t>
            </a:r>
          </a:p>
          <a:p>
            <a:pPr algn="ctr"/>
            <a:endParaRPr lang="ru-RU" sz="2800" dirty="0">
              <a:solidFill>
                <a:srgbClr val="000000"/>
              </a:solidFill>
              <a:latin typeface="OpenSans"/>
            </a:endParaRPr>
          </a:p>
          <a:p>
            <a:pPr algn="ctr"/>
            <a:r>
              <a:rPr lang="ru-RU" sz="2800" b="0" i="0" dirty="0">
                <a:solidFill>
                  <a:srgbClr val="000000"/>
                </a:solidFill>
                <a:effectLst/>
                <a:latin typeface="OpenSans"/>
              </a:rPr>
              <a:t>Но возможно ли построить счастливое общество по этому учебнику? Вряд ли, потому что уже современники писателя указывали на то, что </a:t>
            </a:r>
            <a:r>
              <a:rPr lang="ru-RU" sz="2800" b="1" i="1" dirty="0">
                <a:solidFill>
                  <a:srgbClr val="000000"/>
                </a:solidFill>
                <a:effectLst/>
                <a:latin typeface="OpenSans"/>
              </a:rPr>
              <a:t>его идеал слишком оторван от действительности</a:t>
            </a:r>
            <a:r>
              <a:rPr lang="ru-RU" sz="2800" b="0" i="0" dirty="0">
                <a:solidFill>
                  <a:srgbClr val="000000"/>
                </a:solidFill>
                <a:effectLst/>
                <a:latin typeface="OpenSans"/>
              </a:rPr>
              <a:t>.</a:t>
            </a:r>
            <a:endParaRPr lang="ru-RU" sz="2800" b="1" dirty="0"/>
          </a:p>
        </p:txBody>
      </p:sp>
    </p:spTree>
    <p:extLst>
      <p:ext uri="{BB962C8B-B14F-4D97-AF65-F5344CB8AC3E}">
        <p14:creationId xmlns:p14="http://schemas.microsoft.com/office/powerpoint/2010/main" val="16350933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idx="1"/>
          </p:nvPr>
        </p:nvGraphicFramePr>
        <p:xfrm>
          <a:off x="838200" y="2751614"/>
          <a:ext cx="10515600" cy="2499360"/>
        </p:xfrm>
        <a:graphic>
          <a:graphicData uri="http://schemas.openxmlformats.org/drawingml/2006/table">
            <a:tbl>
              <a:tblPr/>
              <a:tblGrid>
                <a:gridCol w="5257800">
                  <a:extLst>
                    <a:ext uri="{9D8B030D-6E8A-4147-A177-3AD203B41FA5}">
                      <a16:colId xmlns:a16="http://schemas.microsoft.com/office/drawing/2014/main" val="3182507297"/>
                    </a:ext>
                  </a:extLst>
                </a:gridCol>
                <a:gridCol w="5257800">
                  <a:extLst>
                    <a:ext uri="{9D8B030D-6E8A-4147-A177-3AD203B41FA5}">
                      <a16:colId xmlns:a16="http://schemas.microsoft.com/office/drawing/2014/main" val="3295921260"/>
                    </a:ext>
                  </a:extLst>
                </a:gridCol>
              </a:tblGrid>
              <a:tr h="0">
                <a:tc>
                  <a:txBody>
                    <a:bodyPr/>
                    <a:lstStyle/>
                    <a:p>
                      <a:pPr algn="ctr"/>
                      <a:r>
                        <a:rPr lang="ru-RU" b="1" i="0">
                          <a:effectLst/>
                          <a:latin typeface="Arial" panose="020B0604020202020204" pitchFamily="34" charset="0"/>
                        </a:rPr>
                        <a:t>«Что делать?»</a:t>
                      </a:r>
                      <a:endParaRPr lang="ru-RU" b="0" i="0">
                        <a:effectLst/>
                        <a:latin typeface="Arial" panose="020B0604020202020204" pitchFamily="34" charset="0"/>
                      </a:endParaRPr>
                    </a:p>
                  </a:txBody>
                  <a:tcPr marL="38100" marR="38100" marT="38100" marB="38100" anchor="ctr">
                    <a:lnL>
                      <a:noFill/>
                    </a:lnL>
                    <a:lnR>
                      <a:noFill/>
                    </a:lnR>
                    <a:lnT>
                      <a:noFill/>
                    </a:lnT>
                    <a:lnB>
                      <a:noFill/>
                    </a:lnB>
                    <a:solidFill>
                      <a:srgbClr val="FFFFFF"/>
                    </a:solidFill>
                  </a:tcPr>
                </a:tc>
                <a:tc>
                  <a:txBody>
                    <a:bodyPr/>
                    <a:lstStyle/>
                    <a:p>
                      <a:pPr algn="ctr"/>
                      <a:r>
                        <a:rPr lang="ru-RU" b="1" i="0">
                          <a:effectLst/>
                          <a:latin typeface="Arial" panose="020B0604020202020204" pitchFamily="34" charset="0"/>
                        </a:rPr>
                        <a:t>«Мы»</a:t>
                      </a:r>
                      <a:endParaRPr lang="ru-RU" b="0" i="0">
                        <a:effectLst/>
                        <a:latin typeface="Arial" panose="020B0604020202020204" pitchFamily="34" charset="0"/>
                      </a:endParaRPr>
                    </a:p>
                  </a:txBody>
                  <a:tcPr marL="38100" marR="38100" marT="38100" marB="38100" anchor="ctr">
                    <a:lnL>
                      <a:noFill/>
                    </a:lnL>
                    <a:lnR>
                      <a:noFill/>
                    </a:lnR>
                    <a:lnT>
                      <a:noFill/>
                    </a:lnT>
                    <a:lnB>
                      <a:noFill/>
                    </a:lnB>
                    <a:solidFill>
                      <a:srgbClr val="FFFFFF"/>
                    </a:solidFill>
                  </a:tcPr>
                </a:tc>
                <a:extLst>
                  <a:ext uri="{0D108BD9-81ED-4DB2-BD59-A6C34878D82A}">
                    <a16:rowId xmlns:a16="http://schemas.microsoft.com/office/drawing/2014/main" val="862859939"/>
                  </a:ext>
                </a:extLst>
              </a:tr>
              <a:tr h="0">
                <a:tc>
                  <a:txBody>
                    <a:bodyPr/>
                    <a:lstStyle/>
                    <a:p>
                      <a:pPr algn="l"/>
                      <a:r>
                        <a:rPr lang="ru-RU" b="0" i="0">
                          <a:effectLst/>
                          <a:latin typeface="Arial" panose="020B0604020202020204" pitchFamily="34" charset="0"/>
                        </a:rPr>
                        <a:t>1. Человек — хозяин всего (в лучшем смысле)</a:t>
                      </a:r>
                    </a:p>
                  </a:txBody>
                  <a:tcPr marL="38100" marR="38100" marT="38100" marB="38100">
                    <a:lnL>
                      <a:noFill/>
                    </a:lnL>
                    <a:lnR>
                      <a:noFill/>
                    </a:lnR>
                    <a:lnT>
                      <a:noFill/>
                    </a:lnT>
                    <a:lnB>
                      <a:noFill/>
                    </a:lnB>
                    <a:solidFill>
                      <a:srgbClr val="FFFFFF"/>
                    </a:solidFill>
                  </a:tcPr>
                </a:tc>
                <a:tc>
                  <a:txBody>
                    <a:bodyPr/>
                    <a:lstStyle/>
                    <a:p>
                      <a:pPr algn="l"/>
                      <a:r>
                        <a:rPr lang="ru-RU" b="0" i="0">
                          <a:effectLst/>
                          <a:latin typeface="Arial" panose="020B0604020202020204" pitchFamily="34" charset="0"/>
                        </a:rPr>
                        <a:t>1. Человек добровольно подчинился единому порядку, выверенному, математическому</a:t>
                      </a:r>
                    </a:p>
                  </a:txBody>
                  <a:tcPr marL="38100" marR="38100" marT="38100" marB="38100">
                    <a:lnL>
                      <a:noFill/>
                    </a:lnL>
                    <a:lnR>
                      <a:noFill/>
                    </a:lnR>
                    <a:lnT>
                      <a:noFill/>
                    </a:lnT>
                    <a:lnB>
                      <a:noFill/>
                    </a:lnB>
                    <a:solidFill>
                      <a:srgbClr val="FFFFFF"/>
                    </a:solidFill>
                  </a:tcPr>
                </a:tc>
                <a:extLst>
                  <a:ext uri="{0D108BD9-81ED-4DB2-BD59-A6C34878D82A}">
                    <a16:rowId xmlns:a16="http://schemas.microsoft.com/office/drawing/2014/main" val="4262066648"/>
                  </a:ext>
                </a:extLst>
              </a:tr>
              <a:tr h="0">
                <a:tc>
                  <a:txBody>
                    <a:bodyPr/>
                    <a:lstStyle/>
                    <a:p>
                      <a:pPr algn="l"/>
                      <a:r>
                        <a:rPr lang="ru-RU" b="0" i="0">
                          <a:effectLst/>
                          <a:latin typeface="Arial" panose="020B0604020202020204" pitchFamily="34" charset="0"/>
                        </a:rPr>
                        <a:t>2. «Свободный труд свободно собравшихся людей» (</a:t>
                      </a:r>
                      <a:r>
                        <a:rPr lang="ru-RU" b="0" i="1">
                          <a:effectLst/>
                          <a:latin typeface="Arial" panose="020B0604020202020204" pitchFamily="34" charset="0"/>
                        </a:rPr>
                        <a:t>В. Маяковский.</a:t>
                      </a:r>
                      <a:r>
                        <a:rPr lang="ru-RU" b="0" i="0">
                          <a:effectLst/>
                          <a:latin typeface="Arial" panose="020B0604020202020204" pitchFamily="34" charset="0"/>
                        </a:rPr>
                        <a:t> Хорошо!)</a:t>
                      </a:r>
                    </a:p>
                  </a:txBody>
                  <a:tcPr marL="38100" marR="38100" marT="38100" marB="38100">
                    <a:lnL>
                      <a:noFill/>
                    </a:lnL>
                    <a:lnR>
                      <a:noFill/>
                    </a:lnR>
                    <a:lnT>
                      <a:noFill/>
                    </a:lnT>
                    <a:lnB>
                      <a:noFill/>
                    </a:lnB>
                    <a:solidFill>
                      <a:srgbClr val="FFFFFF"/>
                    </a:solidFill>
                  </a:tcPr>
                </a:tc>
                <a:tc>
                  <a:txBody>
                    <a:bodyPr/>
                    <a:lstStyle/>
                    <a:p>
                      <a:pPr algn="l"/>
                      <a:r>
                        <a:rPr lang="ru-RU" b="0" i="0">
                          <a:effectLst/>
                          <a:latin typeface="Arial" panose="020B0604020202020204" pitchFamily="34" charset="0"/>
                        </a:rPr>
                        <a:t>2. Труд, личная жизнь, любовь — все подчинено единообразию, но это добровольное подчинение</a:t>
                      </a:r>
                    </a:p>
                  </a:txBody>
                  <a:tcPr marL="38100" marR="38100" marT="38100" marB="38100">
                    <a:lnL>
                      <a:noFill/>
                    </a:lnL>
                    <a:lnR>
                      <a:noFill/>
                    </a:lnR>
                    <a:lnT>
                      <a:noFill/>
                    </a:lnT>
                    <a:lnB>
                      <a:noFill/>
                    </a:lnB>
                    <a:solidFill>
                      <a:srgbClr val="FFFFFF"/>
                    </a:solidFill>
                  </a:tcPr>
                </a:tc>
                <a:extLst>
                  <a:ext uri="{0D108BD9-81ED-4DB2-BD59-A6C34878D82A}">
                    <a16:rowId xmlns:a16="http://schemas.microsoft.com/office/drawing/2014/main" val="2142418028"/>
                  </a:ext>
                </a:extLst>
              </a:tr>
              <a:tr h="0">
                <a:tc>
                  <a:txBody>
                    <a:bodyPr/>
                    <a:lstStyle/>
                    <a:p>
                      <a:pPr algn="l"/>
                      <a:r>
                        <a:rPr lang="ru-RU" b="0" i="0">
                          <a:effectLst/>
                          <a:latin typeface="Arial" panose="020B0604020202020204" pitchFamily="34" charset="0"/>
                        </a:rPr>
                        <a:t>3. Коллективизм, но в каких-то моментах сохраняется и индивидуальное</a:t>
                      </a:r>
                    </a:p>
                  </a:txBody>
                  <a:tcPr marL="38100" marR="38100" marT="38100" marB="38100">
                    <a:lnL>
                      <a:noFill/>
                    </a:lnL>
                    <a:lnR>
                      <a:noFill/>
                    </a:lnR>
                    <a:lnT>
                      <a:noFill/>
                    </a:lnT>
                    <a:lnB>
                      <a:noFill/>
                    </a:lnB>
                    <a:solidFill>
                      <a:srgbClr val="FFFFFF"/>
                    </a:solidFill>
                  </a:tcPr>
                </a:tc>
                <a:tc>
                  <a:txBody>
                    <a:bodyPr/>
                    <a:lstStyle/>
                    <a:p>
                      <a:pPr algn="l"/>
                      <a:r>
                        <a:rPr lang="ru-RU" b="0" i="0" dirty="0">
                          <a:effectLst/>
                          <a:latin typeface="Arial" panose="020B0604020202020204" pitchFamily="34" charset="0"/>
                        </a:rPr>
                        <a:t>3. Коллективизм, но еще и доносительство друг на друга и даже на себя</a:t>
                      </a:r>
                    </a:p>
                  </a:txBody>
                  <a:tcPr marL="38100" marR="38100" marT="38100" marB="38100">
                    <a:lnL>
                      <a:noFill/>
                    </a:lnL>
                    <a:lnR>
                      <a:noFill/>
                    </a:lnR>
                    <a:lnT>
                      <a:noFill/>
                    </a:lnT>
                    <a:lnB>
                      <a:noFill/>
                    </a:lnB>
                    <a:solidFill>
                      <a:srgbClr val="FFFFFF"/>
                    </a:solidFill>
                  </a:tcPr>
                </a:tc>
                <a:extLst>
                  <a:ext uri="{0D108BD9-81ED-4DB2-BD59-A6C34878D82A}">
                    <a16:rowId xmlns:a16="http://schemas.microsoft.com/office/drawing/2014/main" val="1662475117"/>
                  </a:ext>
                </a:extLst>
              </a:tr>
            </a:tbl>
          </a:graphicData>
        </a:graphic>
      </p:graphicFrame>
    </p:spTree>
    <p:extLst>
      <p:ext uri="{BB962C8B-B14F-4D97-AF65-F5344CB8AC3E}">
        <p14:creationId xmlns:p14="http://schemas.microsoft.com/office/powerpoint/2010/main" val="13526672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Таким образом, идеалистическая, привлекательная идея Чернышевского доведена до полного воплощения Замятиным. В результате — абсурд.</a:t>
            </a:r>
            <a:r>
              <a:rPr lang="ru-RU" dirty="0" smtClean="0"/>
              <a:t/>
            </a:r>
            <a:br>
              <a:rPr lang="ru-RU" dirty="0" smtClean="0"/>
            </a:br>
            <a:r>
              <a:rPr lang="ru-RU" dirty="0"/>
              <a:t>      </a:t>
            </a:r>
            <a:r>
              <a:rPr lang="ru-RU" b="1" dirty="0"/>
              <a:t>Итог урока.</a:t>
            </a:r>
            <a:r>
              <a:rPr lang="ru-RU" dirty="0"/>
              <a:t> Роман Чернышевского «Что делать?» имеет несколько композиционных линий, которые пересекаются и создают аллегорическую картину. </a:t>
            </a:r>
            <a:endParaRPr lang="ru-RU" dirty="0" smtClean="0"/>
          </a:p>
          <a:p>
            <a:r>
              <a:rPr lang="ru-RU" dirty="0" smtClean="0"/>
              <a:t>Во-первых</a:t>
            </a:r>
            <a:r>
              <a:rPr lang="ru-RU" dirty="0"/>
              <a:t>, это линия Веры Павловны. Героиня уходит из пошлого мира и начинает строить новую жизнь, связанную с какими-то революционными изменениями</a:t>
            </a:r>
            <a:r>
              <a:rPr lang="ru-RU" dirty="0" smtClean="0"/>
              <a:t>.</a:t>
            </a:r>
          </a:p>
          <a:p>
            <a:r>
              <a:rPr lang="ru-RU" dirty="0" smtClean="0"/>
              <a:t> </a:t>
            </a:r>
            <a:r>
              <a:rPr lang="ru-RU" dirty="0"/>
              <a:t>Во-вторых, линия революции, связанная с образом Рахметова, </a:t>
            </a:r>
            <a:endParaRPr lang="ru-RU" dirty="0" smtClean="0"/>
          </a:p>
          <a:p>
            <a:r>
              <a:rPr lang="ru-RU" dirty="0" smtClean="0"/>
              <a:t>в-третьих</a:t>
            </a:r>
            <a:r>
              <a:rPr lang="ru-RU" dirty="0"/>
              <a:t>, линия будущего.</a:t>
            </a:r>
          </a:p>
        </p:txBody>
      </p:sp>
    </p:spTree>
    <p:extLst>
      <p:ext uri="{BB962C8B-B14F-4D97-AF65-F5344CB8AC3E}">
        <p14:creationId xmlns:p14="http://schemas.microsoft.com/office/powerpoint/2010/main" val="1603754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 2. Почему именно эти «четыре пояса» выделил А. В. Луначарский? Как вы понимаете эти слова</a:t>
            </a:r>
            <a:r>
              <a:rPr lang="ru-RU" dirty="0" smtClean="0"/>
              <a:t>?</a:t>
            </a:r>
          </a:p>
          <a:p>
            <a:r>
              <a:rPr lang="ru-RU" dirty="0" smtClean="0"/>
              <a:t/>
            </a:r>
            <a:br>
              <a:rPr lang="ru-RU" dirty="0" smtClean="0"/>
            </a:br>
            <a:r>
              <a:rPr lang="ru-RU" dirty="0"/>
              <a:t>      </a:t>
            </a:r>
            <a:r>
              <a:rPr lang="ru-RU" b="1" dirty="0"/>
              <a:t>Вопросы к «первому поясу» — «Пошлые люди»</a:t>
            </a:r>
            <a:r>
              <a:rPr lang="ru-RU" dirty="0" smtClean="0"/>
              <a:t/>
            </a:r>
            <a:br>
              <a:rPr lang="ru-RU" dirty="0" smtClean="0"/>
            </a:br>
            <a:r>
              <a:rPr lang="ru-RU" dirty="0"/>
              <a:t>      1. Кого можно отнести к «пошлым людям»?</a:t>
            </a:r>
            <a:r>
              <a:rPr lang="ru-RU" dirty="0" smtClean="0"/>
              <a:t/>
            </a:r>
            <a:br>
              <a:rPr lang="ru-RU" dirty="0" smtClean="0"/>
            </a:br>
            <a:r>
              <a:rPr lang="ru-RU" dirty="0"/>
              <a:t>      2. Что нужно сделать, чтобы изменились «пошлые люди»?</a:t>
            </a:r>
          </a:p>
        </p:txBody>
      </p:sp>
    </p:spTree>
    <p:extLst>
      <p:ext uri="{BB962C8B-B14F-4D97-AF65-F5344CB8AC3E}">
        <p14:creationId xmlns:p14="http://schemas.microsoft.com/office/powerpoint/2010/main" val="354438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Пошлые люди — это тот старый мир, представленный в самом начале </a:t>
            </a:r>
            <a:r>
              <a:rPr lang="ru-RU" dirty="0" err="1"/>
              <a:t>Сторешниковыми</a:t>
            </a:r>
            <a:r>
              <a:rPr lang="ru-RU" dirty="0"/>
              <a:t> и Марьей Алексеевной, о которой автор говорит: «Теперь вы занимаетесь дурными делами, потому что так требует ваша обстановка, но дать вам другую обстановку, и вы с удовольствием станете безвредны, даже полезны». </a:t>
            </a:r>
            <a:endParaRPr lang="ru-RU" dirty="0" smtClean="0"/>
          </a:p>
          <a:p>
            <a:r>
              <a:rPr lang="ru-RU" dirty="0" smtClean="0"/>
              <a:t>Значит</a:t>
            </a:r>
            <a:r>
              <a:rPr lang="ru-RU" dirty="0"/>
              <a:t>, главное — изменить среду, чтобы не было пошлых людей. Эти слова аллегорически дублируются во втором сне Веры Павловны, где говорится о двух типах грязи</a:t>
            </a:r>
          </a:p>
        </p:txBody>
      </p:sp>
    </p:spTree>
    <p:extLst>
      <p:ext uri="{BB962C8B-B14F-4D97-AF65-F5344CB8AC3E}">
        <p14:creationId xmlns:p14="http://schemas.microsoft.com/office/powerpoint/2010/main" val="199588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t>
            </a:r>
            <a:r>
              <a:rPr lang="ru-RU" b="1" dirty="0" smtClean="0"/>
              <a:t>Вопросы ко «второму поясу» — «Новые люди»</a:t>
            </a:r>
            <a:br>
              <a:rPr lang="ru-RU" b="1" dirty="0" smtClean="0"/>
            </a:br>
            <a:endParaRPr lang="ru-RU" dirty="0"/>
          </a:p>
        </p:txBody>
      </p:sp>
      <p:sp>
        <p:nvSpPr>
          <p:cNvPr id="3" name="Объект 2"/>
          <p:cNvSpPr>
            <a:spLocks noGrp="1"/>
          </p:cNvSpPr>
          <p:nvPr>
            <p:ph idx="1"/>
          </p:nvPr>
        </p:nvSpPr>
        <p:spPr/>
        <p:txBody>
          <a:bodyPr>
            <a:normAutofit fontScale="92500"/>
          </a:bodyPr>
          <a:lstStyle/>
          <a:p>
            <a:pPr marL="0" indent="0">
              <a:buNone/>
            </a:pPr>
            <a:r>
              <a:rPr lang="ru-RU" dirty="0"/>
              <a:t>      1. Однороден ли старый мир?</a:t>
            </a:r>
            <a:r>
              <a:rPr lang="ru-RU" dirty="0" smtClean="0"/>
              <a:t/>
            </a:r>
            <a:br>
              <a:rPr lang="ru-RU" dirty="0" smtClean="0"/>
            </a:br>
            <a:r>
              <a:rPr lang="ru-RU" dirty="0"/>
              <a:t>      2. Почему именно в нем появляются люди, не желающие здесь оставаться, такие, как Вера Павловна, Лопухов, Кирсанов?</a:t>
            </a:r>
            <a:r>
              <a:rPr lang="ru-RU" dirty="0" smtClean="0"/>
              <a:t/>
            </a:r>
            <a:br>
              <a:rPr lang="ru-RU" dirty="0" smtClean="0"/>
            </a:br>
            <a:r>
              <a:rPr lang="ru-RU" dirty="0"/>
              <a:t>      3. Как называет их автор? </a:t>
            </a:r>
            <a:endParaRPr lang="ru-RU" dirty="0" smtClean="0"/>
          </a:p>
          <a:p>
            <a:r>
              <a:rPr lang="ru-RU" dirty="0"/>
              <a:t>Это новые люди, рожденные в недрах старого мира: «Недавно зародился у нас этот тип... Он рожден временем, он знамение времени». Не случайно роман имеет подзаголовок «Из рассказов о новых людях</a:t>
            </a:r>
            <a:r>
              <a:rPr lang="ru-RU" dirty="0" smtClean="0"/>
              <a:t>»</a:t>
            </a:r>
          </a:p>
          <a:p>
            <a:r>
              <a:rPr lang="ru-RU" b="0" i="0" dirty="0" smtClean="0">
                <a:solidFill>
                  <a:srgbClr val="000000"/>
                </a:solidFill>
                <a:effectLst/>
                <a:latin typeface="Arial" panose="020B0604020202020204" pitchFamily="34" charset="0"/>
              </a:rPr>
              <a:t> </a:t>
            </a:r>
            <a:r>
              <a:rPr lang="ru-RU" dirty="0">
                <a:solidFill>
                  <a:srgbClr val="000000"/>
                </a:solidFill>
                <a:latin typeface="Arial" panose="020B0604020202020204" pitchFamily="34" charset="0"/>
              </a:rPr>
              <a:t>4. Как связан первый сон, рассказывающий о сыром подвале и о выходе из него, с повествованием о новых людях?</a:t>
            </a:r>
            <a:r>
              <a:rPr lang="ru-RU" dirty="0"/>
              <a:t/>
            </a:r>
            <a:br>
              <a:rPr lang="ru-RU" dirty="0"/>
            </a:br>
            <a:r>
              <a:rPr lang="ru-RU" dirty="0">
                <a:solidFill>
                  <a:srgbClr val="000000"/>
                </a:solidFill>
                <a:latin typeface="Arial" panose="020B0604020202020204" pitchFamily="34" charset="0"/>
              </a:rPr>
              <a:t> 5. Кого подразумевает автор под новыми людьми?</a:t>
            </a:r>
            <a:endParaRPr lang="ru-RU" dirty="0" smtClean="0"/>
          </a:p>
          <a:p>
            <a:endParaRPr lang="ru-RU" dirty="0" smtClean="0"/>
          </a:p>
          <a:p>
            <a:endParaRPr lang="ru-RU" dirty="0"/>
          </a:p>
        </p:txBody>
      </p:sp>
    </p:spTree>
    <p:extLst>
      <p:ext uri="{BB962C8B-B14F-4D97-AF65-F5344CB8AC3E}">
        <p14:creationId xmlns:p14="http://schemas.microsoft.com/office/powerpoint/2010/main" val="267415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28545" y="373929"/>
            <a:ext cx="7796530" cy="5725160"/>
          </a:xfrm>
          <a:prstGeom prst="rect">
            <a:avLst/>
          </a:prstGeom>
        </p:spPr>
        <p:txBody>
          <a:bodyPr vert="horz" wrap="square" lIns="0" tIns="12700" rIns="0" bIns="0" rtlCol="0">
            <a:spAutoFit/>
          </a:bodyPr>
          <a:lstStyle/>
          <a:p>
            <a:pPr marL="12700" marR="5080" indent="660400">
              <a:spcBef>
                <a:spcPts val="100"/>
              </a:spcBef>
              <a:tabLst>
                <a:tab pos="5488305" algn="l"/>
              </a:tabLst>
            </a:pPr>
            <a:r>
              <a:rPr sz="1700" b="1" dirty="0">
                <a:latin typeface="Comic Sans MS"/>
                <a:cs typeface="Comic Sans MS"/>
              </a:rPr>
              <a:t>Вера</a:t>
            </a:r>
            <a:r>
              <a:rPr sz="1700" b="1" spc="-105" dirty="0">
                <a:latin typeface="Comic Sans MS"/>
                <a:cs typeface="Comic Sans MS"/>
              </a:rPr>
              <a:t> </a:t>
            </a:r>
            <a:r>
              <a:rPr sz="1700" b="1" dirty="0">
                <a:latin typeface="Comic Sans MS"/>
                <a:cs typeface="Comic Sans MS"/>
              </a:rPr>
              <a:t>Павловна</a:t>
            </a:r>
            <a:r>
              <a:rPr sz="1700" b="1" spc="-100" dirty="0">
                <a:latin typeface="Comic Sans MS"/>
                <a:cs typeface="Comic Sans MS"/>
              </a:rPr>
              <a:t> </a:t>
            </a:r>
            <a:r>
              <a:rPr sz="1700" b="1" dirty="0">
                <a:latin typeface="Comic Sans MS"/>
                <a:cs typeface="Comic Sans MS"/>
              </a:rPr>
              <a:t>(Розальская)</a:t>
            </a:r>
            <a:r>
              <a:rPr sz="1700" b="1" spc="-90" dirty="0">
                <a:latin typeface="Comic Sans MS"/>
                <a:cs typeface="Comic Sans MS"/>
              </a:rPr>
              <a:t> </a:t>
            </a:r>
            <a:r>
              <a:rPr sz="1700" dirty="0">
                <a:latin typeface="Comic Sans MS"/>
                <a:cs typeface="Comic Sans MS"/>
              </a:rPr>
              <a:t>—</a:t>
            </a:r>
            <a:r>
              <a:rPr sz="1700" spc="-70" dirty="0">
                <a:latin typeface="Comic Sans MS"/>
                <a:cs typeface="Comic Sans MS"/>
              </a:rPr>
              <a:t> </a:t>
            </a:r>
            <a:r>
              <a:rPr sz="1700" dirty="0">
                <a:latin typeface="Comic Sans MS"/>
                <a:cs typeface="Comic Sans MS"/>
              </a:rPr>
              <a:t>главная</a:t>
            </a:r>
            <a:r>
              <a:rPr sz="1700" spc="-75" dirty="0">
                <a:latin typeface="Comic Sans MS"/>
                <a:cs typeface="Comic Sans MS"/>
              </a:rPr>
              <a:t> </a:t>
            </a:r>
            <a:r>
              <a:rPr sz="1700" dirty="0">
                <a:latin typeface="Comic Sans MS"/>
                <a:cs typeface="Comic Sans MS"/>
              </a:rPr>
              <a:t>героиня.</a:t>
            </a:r>
            <a:r>
              <a:rPr sz="1700" spc="-70" dirty="0">
                <a:latin typeface="Comic Sans MS"/>
                <a:cs typeface="Comic Sans MS"/>
              </a:rPr>
              <a:t> </a:t>
            </a:r>
            <a:r>
              <a:rPr sz="1700" spc="-10" dirty="0">
                <a:latin typeface="Comic Sans MS"/>
                <a:cs typeface="Comic Sans MS"/>
              </a:rPr>
              <a:t>«...Высокая </a:t>
            </a:r>
            <a:r>
              <a:rPr sz="1700" dirty="0">
                <a:latin typeface="Comic Sans MS"/>
                <a:cs typeface="Comic Sans MS"/>
              </a:rPr>
              <a:t>стройная</a:t>
            </a:r>
            <a:r>
              <a:rPr sz="1700" spc="-80" dirty="0">
                <a:latin typeface="Comic Sans MS"/>
                <a:cs typeface="Comic Sans MS"/>
              </a:rPr>
              <a:t> </a:t>
            </a:r>
            <a:r>
              <a:rPr sz="1700" dirty="0">
                <a:latin typeface="Comic Sans MS"/>
                <a:cs typeface="Comic Sans MS"/>
              </a:rPr>
              <a:t>девушка,</a:t>
            </a:r>
            <a:r>
              <a:rPr sz="1700" spc="-80" dirty="0">
                <a:latin typeface="Comic Sans MS"/>
                <a:cs typeface="Comic Sans MS"/>
              </a:rPr>
              <a:t> </a:t>
            </a:r>
            <a:r>
              <a:rPr sz="1700" dirty="0">
                <a:latin typeface="Comic Sans MS"/>
                <a:cs typeface="Comic Sans MS"/>
              </a:rPr>
              <a:t>довольно</a:t>
            </a:r>
            <a:r>
              <a:rPr sz="1700" spc="-75" dirty="0">
                <a:latin typeface="Comic Sans MS"/>
                <a:cs typeface="Comic Sans MS"/>
              </a:rPr>
              <a:t> </a:t>
            </a:r>
            <a:r>
              <a:rPr sz="1700" dirty="0">
                <a:latin typeface="Comic Sans MS"/>
                <a:cs typeface="Comic Sans MS"/>
              </a:rPr>
              <a:t>смуглая,</a:t>
            </a:r>
            <a:r>
              <a:rPr sz="1700" spc="-80" dirty="0">
                <a:latin typeface="Comic Sans MS"/>
                <a:cs typeface="Comic Sans MS"/>
              </a:rPr>
              <a:t> </a:t>
            </a:r>
            <a:r>
              <a:rPr sz="1700" dirty="0">
                <a:latin typeface="Comic Sans MS"/>
                <a:cs typeface="Comic Sans MS"/>
              </a:rPr>
              <a:t>с</a:t>
            </a:r>
            <a:r>
              <a:rPr sz="1700" spc="-80" dirty="0">
                <a:latin typeface="Comic Sans MS"/>
                <a:cs typeface="Comic Sans MS"/>
              </a:rPr>
              <a:t> </a:t>
            </a:r>
            <a:r>
              <a:rPr sz="1700" dirty="0">
                <a:latin typeface="Comic Sans MS"/>
                <a:cs typeface="Comic Sans MS"/>
              </a:rPr>
              <a:t>черными</a:t>
            </a:r>
            <a:r>
              <a:rPr sz="1700" spc="-75" dirty="0">
                <a:latin typeface="Comic Sans MS"/>
                <a:cs typeface="Comic Sans MS"/>
              </a:rPr>
              <a:t> </a:t>
            </a:r>
            <a:r>
              <a:rPr sz="1700" dirty="0">
                <a:latin typeface="Comic Sans MS"/>
                <a:cs typeface="Comic Sans MS"/>
              </a:rPr>
              <a:t>волосами</a:t>
            </a:r>
            <a:r>
              <a:rPr sz="1700" spc="-80" dirty="0">
                <a:latin typeface="Comic Sans MS"/>
                <a:cs typeface="Comic Sans MS"/>
              </a:rPr>
              <a:t> </a:t>
            </a:r>
            <a:r>
              <a:rPr sz="1700" dirty="0">
                <a:latin typeface="Comic Sans MS"/>
                <a:cs typeface="Comic Sans MS"/>
              </a:rPr>
              <a:t>—</a:t>
            </a:r>
            <a:r>
              <a:rPr sz="1700" spc="-80" dirty="0">
                <a:latin typeface="Comic Sans MS"/>
                <a:cs typeface="Comic Sans MS"/>
              </a:rPr>
              <a:t> </a:t>
            </a:r>
            <a:r>
              <a:rPr sz="1700" spc="-10" dirty="0">
                <a:latin typeface="Comic Sans MS"/>
                <a:cs typeface="Comic Sans MS"/>
              </a:rPr>
              <a:t>«густые </a:t>
            </a:r>
            <a:r>
              <a:rPr sz="1700" dirty="0">
                <a:latin typeface="Comic Sans MS"/>
                <a:cs typeface="Comic Sans MS"/>
              </a:rPr>
              <a:t>хорошие</a:t>
            </a:r>
            <a:r>
              <a:rPr sz="1700" spc="-80" dirty="0">
                <a:latin typeface="Comic Sans MS"/>
                <a:cs typeface="Comic Sans MS"/>
              </a:rPr>
              <a:t> </a:t>
            </a:r>
            <a:r>
              <a:rPr sz="1700" dirty="0">
                <a:latin typeface="Comic Sans MS"/>
                <a:cs typeface="Comic Sans MS"/>
              </a:rPr>
              <a:t>волоса»,</a:t>
            </a:r>
            <a:r>
              <a:rPr sz="1700" spc="-80" dirty="0">
                <a:latin typeface="Comic Sans MS"/>
                <a:cs typeface="Comic Sans MS"/>
              </a:rPr>
              <a:t> </a:t>
            </a:r>
            <a:r>
              <a:rPr sz="1700" dirty="0">
                <a:latin typeface="Comic Sans MS"/>
                <a:cs typeface="Comic Sans MS"/>
              </a:rPr>
              <a:t>с</a:t>
            </a:r>
            <a:r>
              <a:rPr sz="1700" spc="-80" dirty="0">
                <a:latin typeface="Comic Sans MS"/>
                <a:cs typeface="Comic Sans MS"/>
              </a:rPr>
              <a:t> </a:t>
            </a:r>
            <a:r>
              <a:rPr sz="1700" dirty="0">
                <a:latin typeface="Comic Sans MS"/>
                <a:cs typeface="Comic Sans MS"/>
              </a:rPr>
              <a:t>черными</a:t>
            </a:r>
            <a:r>
              <a:rPr sz="1700" spc="-80" dirty="0">
                <a:latin typeface="Comic Sans MS"/>
                <a:cs typeface="Comic Sans MS"/>
              </a:rPr>
              <a:t> </a:t>
            </a:r>
            <a:r>
              <a:rPr sz="1700" dirty="0">
                <a:latin typeface="Comic Sans MS"/>
                <a:cs typeface="Comic Sans MS"/>
              </a:rPr>
              <a:t>глазами</a:t>
            </a:r>
            <a:r>
              <a:rPr sz="1700" spc="-75" dirty="0">
                <a:latin typeface="Comic Sans MS"/>
                <a:cs typeface="Comic Sans MS"/>
              </a:rPr>
              <a:t> </a:t>
            </a:r>
            <a:r>
              <a:rPr sz="1700" dirty="0">
                <a:latin typeface="Comic Sans MS"/>
                <a:cs typeface="Comic Sans MS"/>
              </a:rPr>
              <a:t>—</a:t>
            </a:r>
            <a:r>
              <a:rPr sz="1700" spc="-80" dirty="0">
                <a:latin typeface="Comic Sans MS"/>
                <a:cs typeface="Comic Sans MS"/>
              </a:rPr>
              <a:t> </a:t>
            </a:r>
            <a:r>
              <a:rPr sz="1700" dirty="0">
                <a:latin typeface="Comic Sans MS"/>
                <a:cs typeface="Comic Sans MS"/>
              </a:rPr>
              <a:t>«глаза</a:t>
            </a:r>
            <a:r>
              <a:rPr sz="1700" spc="-80" dirty="0">
                <a:latin typeface="Comic Sans MS"/>
                <a:cs typeface="Comic Sans MS"/>
              </a:rPr>
              <a:t> </a:t>
            </a:r>
            <a:r>
              <a:rPr sz="1700" dirty="0">
                <a:latin typeface="Comic Sans MS"/>
                <a:cs typeface="Comic Sans MS"/>
              </a:rPr>
              <a:t>хорошие,</a:t>
            </a:r>
            <a:r>
              <a:rPr sz="1700" spc="-80" dirty="0">
                <a:latin typeface="Comic Sans MS"/>
                <a:cs typeface="Comic Sans MS"/>
              </a:rPr>
              <a:t> </a:t>
            </a:r>
            <a:r>
              <a:rPr sz="1700" dirty="0">
                <a:latin typeface="Comic Sans MS"/>
                <a:cs typeface="Comic Sans MS"/>
              </a:rPr>
              <a:t>даже</a:t>
            </a:r>
            <a:r>
              <a:rPr sz="1700" spc="-80" dirty="0">
                <a:latin typeface="Comic Sans MS"/>
                <a:cs typeface="Comic Sans MS"/>
              </a:rPr>
              <a:t> </a:t>
            </a:r>
            <a:r>
              <a:rPr sz="1700" spc="-10" dirty="0">
                <a:latin typeface="Comic Sans MS"/>
                <a:cs typeface="Comic Sans MS"/>
              </a:rPr>
              <a:t>очень хорошие»,</a:t>
            </a:r>
            <a:r>
              <a:rPr sz="1700" spc="-50" dirty="0">
                <a:latin typeface="Comic Sans MS"/>
                <a:cs typeface="Comic Sans MS"/>
              </a:rPr>
              <a:t> </a:t>
            </a:r>
            <a:r>
              <a:rPr sz="1700" dirty="0">
                <a:latin typeface="Comic Sans MS"/>
                <a:cs typeface="Comic Sans MS"/>
              </a:rPr>
              <a:t>с</a:t>
            </a:r>
            <a:r>
              <a:rPr sz="1700" spc="-50" dirty="0">
                <a:latin typeface="Comic Sans MS"/>
                <a:cs typeface="Comic Sans MS"/>
              </a:rPr>
              <a:t> </a:t>
            </a:r>
            <a:r>
              <a:rPr sz="1700" dirty="0">
                <a:latin typeface="Comic Sans MS"/>
                <a:cs typeface="Comic Sans MS"/>
              </a:rPr>
              <a:t>южным</a:t>
            </a:r>
            <a:r>
              <a:rPr sz="1700" spc="-50" dirty="0">
                <a:latin typeface="Comic Sans MS"/>
                <a:cs typeface="Comic Sans MS"/>
              </a:rPr>
              <a:t> </a:t>
            </a:r>
            <a:r>
              <a:rPr sz="1700" dirty="0">
                <a:latin typeface="Comic Sans MS"/>
                <a:cs typeface="Comic Sans MS"/>
              </a:rPr>
              <a:t>типом</a:t>
            </a:r>
            <a:r>
              <a:rPr sz="1700" spc="-50" dirty="0">
                <a:latin typeface="Comic Sans MS"/>
                <a:cs typeface="Comic Sans MS"/>
              </a:rPr>
              <a:t> </a:t>
            </a:r>
            <a:r>
              <a:rPr sz="1700" dirty="0">
                <a:latin typeface="Comic Sans MS"/>
                <a:cs typeface="Comic Sans MS"/>
              </a:rPr>
              <a:t>лица</a:t>
            </a:r>
            <a:r>
              <a:rPr sz="1700" spc="-50" dirty="0">
                <a:latin typeface="Comic Sans MS"/>
                <a:cs typeface="Comic Sans MS"/>
              </a:rPr>
              <a:t> </a:t>
            </a:r>
            <a:r>
              <a:rPr sz="1700" dirty="0">
                <a:latin typeface="Comic Sans MS"/>
                <a:cs typeface="Comic Sans MS"/>
              </a:rPr>
              <a:t>—</a:t>
            </a:r>
            <a:r>
              <a:rPr sz="1700" spc="-50" dirty="0">
                <a:latin typeface="Comic Sans MS"/>
                <a:cs typeface="Comic Sans MS"/>
              </a:rPr>
              <a:t> </a:t>
            </a:r>
            <a:r>
              <a:rPr sz="1700" dirty="0">
                <a:latin typeface="Comic Sans MS"/>
                <a:cs typeface="Comic Sans MS"/>
              </a:rPr>
              <a:t>«как</a:t>
            </a:r>
            <a:r>
              <a:rPr sz="1700" spc="-50" dirty="0">
                <a:latin typeface="Comic Sans MS"/>
                <a:cs typeface="Comic Sans MS"/>
              </a:rPr>
              <a:t> </a:t>
            </a:r>
            <a:r>
              <a:rPr sz="1700" dirty="0">
                <a:latin typeface="Comic Sans MS"/>
                <a:cs typeface="Comic Sans MS"/>
              </a:rPr>
              <a:t>будто</a:t>
            </a:r>
            <a:r>
              <a:rPr sz="1700" spc="-50" dirty="0">
                <a:latin typeface="Comic Sans MS"/>
                <a:cs typeface="Comic Sans MS"/>
              </a:rPr>
              <a:t> </a:t>
            </a:r>
            <a:r>
              <a:rPr sz="1700" dirty="0">
                <a:latin typeface="Comic Sans MS"/>
                <a:cs typeface="Comic Sans MS"/>
              </a:rPr>
              <a:t>из</a:t>
            </a:r>
            <a:r>
              <a:rPr sz="1700" spc="-50" dirty="0">
                <a:latin typeface="Comic Sans MS"/>
                <a:cs typeface="Comic Sans MS"/>
              </a:rPr>
              <a:t> </a:t>
            </a:r>
            <a:r>
              <a:rPr sz="1700" spc="-10" dirty="0">
                <a:latin typeface="Comic Sans MS"/>
                <a:cs typeface="Comic Sans MS"/>
              </a:rPr>
              <a:t>Малороссии;</a:t>
            </a:r>
            <a:r>
              <a:rPr sz="1700" spc="-45" dirty="0">
                <a:latin typeface="Comic Sans MS"/>
                <a:cs typeface="Comic Sans MS"/>
              </a:rPr>
              <a:t> </a:t>
            </a:r>
            <a:r>
              <a:rPr sz="1700" spc="-10" dirty="0">
                <a:latin typeface="Comic Sans MS"/>
                <a:cs typeface="Comic Sans MS"/>
              </a:rPr>
              <a:t>пожалуй, </a:t>
            </a:r>
            <a:r>
              <a:rPr sz="1700" dirty="0">
                <a:latin typeface="Comic Sans MS"/>
                <a:cs typeface="Comic Sans MS"/>
              </a:rPr>
              <a:t>скорее</a:t>
            </a:r>
            <a:r>
              <a:rPr sz="1700" spc="-70" dirty="0">
                <a:latin typeface="Comic Sans MS"/>
                <a:cs typeface="Comic Sans MS"/>
              </a:rPr>
              <a:t> </a:t>
            </a:r>
            <a:r>
              <a:rPr sz="1700" dirty="0">
                <a:latin typeface="Comic Sans MS"/>
                <a:cs typeface="Comic Sans MS"/>
              </a:rPr>
              <a:t>даже</a:t>
            </a:r>
            <a:r>
              <a:rPr sz="1700" spc="-70" dirty="0">
                <a:latin typeface="Comic Sans MS"/>
                <a:cs typeface="Comic Sans MS"/>
              </a:rPr>
              <a:t> </a:t>
            </a:r>
            <a:r>
              <a:rPr sz="1700" spc="-10" dirty="0">
                <a:latin typeface="Comic Sans MS"/>
                <a:cs typeface="Comic Sans MS"/>
              </a:rPr>
              <a:t>кавказский</a:t>
            </a:r>
            <a:r>
              <a:rPr sz="1700" spc="-70" dirty="0">
                <a:latin typeface="Comic Sans MS"/>
                <a:cs typeface="Comic Sans MS"/>
              </a:rPr>
              <a:t> </a:t>
            </a:r>
            <a:r>
              <a:rPr sz="1700" dirty="0">
                <a:latin typeface="Comic Sans MS"/>
                <a:cs typeface="Comic Sans MS"/>
              </a:rPr>
              <a:t>тип,</a:t>
            </a:r>
            <a:r>
              <a:rPr sz="1700" spc="-70" dirty="0">
                <a:latin typeface="Comic Sans MS"/>
                <a:cs typeface="Comic Sans MS"/>
              </a:rPr>
              <a:t> </a:t>
            </a:r>
            <a:r>
              <a:rPr sz="1700" dirty="0">
                <a:latin typeface="Comic Sans MS"/>
                <a:cs typeface="Comic Sans MS"/>
              </a:rPr>
              <a:t>ничего,</a:t>
            </a:r>
            <a:r>
              <a:rPr sz="1700" spc="-70" dirty="0">
                <a:latin typeface="Comic Sans MS"/>
                <a:cs typeface="Comic Sans MS"/>
              </a:rPr>
              <a:t> </a:t>
            </a:r>
            <a:r>
              <a:rPr sz="1700" dirty="0">
                <a:latin typeface="Comic Sans MS"/>
                <a:cs typeface="Comic Sans MS"/>
              </a:rPr>
              <a:t>очень</a:t>
            </a:r>
            <a:r>
              <a:rPr sz="1700" spc="-70" dirty="0">
                <a:latin typeface="Comic Sans MS"/>
                <a:cs typeface="Comic Sans MS"/>
              </a:rPr>
              <a:t> </a:t>
            </a:r>
            <a:r>
              <a:rPr sz="1700" dirty="0">
                <a:latin typeface="Comic Sans MS"/>
                <a:cs typeface="Comic Sans MS"/>
              </a:rPr>
              <a:t>красивое</a:t>
            </a:r>
            <a:r>
              <a:rPr sz="1700" spc="-65" dirty="0">
                <a:latin typeface="Comic Sans MS"/>
                <a:cs typeface="Comic Sans MS"/>
              </a:rPr>
              <a:t> </a:t>
            </a:r>
            <a:r>
              <a:rPr sz="1700" dirty="0">
                <a:latin typeface="Comic Sans MS"/>
                <a:cs typeface="Comic Sans MS"/>
              </a:rPr>
              <a:t>лицо,</a:t>
            </a:r>
            <a:r>
              <a:rPr sz="1700" spc="-70" dirty="0">
                <a:latin typeface="Comic Sans MS"/>
                <a:cs typeface="Comic Sans MS"/>
              </a:rPr>
              <a:t> </a:t>
            </a:r>
            <a:r>
              <a:rPr sz="1700" dirty="0">
                <a:latin typeface="Comic Sans MS"/>
                <a:cs typeface="Comic Sans MS"/>
              </a:rPr>
              <a:t>только</a:t>
            </a:r>
            <a:r>
              <a:rPr sz="1700" spc="-70" dirty="0">
                <a:latin typeface="Comic Sans MS"/>
                <a:cs typeface="Comic Sans MS"/>
              </a:rPr>
              <a:t> </a:t>
            </a:r>
            <a:r>
              <a:rPr sz="1700" spc="-10" dirty="0">
                <a:latin typeface="Comic Sans MS"/>
                <a:cs typeface="Comic Sans MS"/>
              </a:rPr>
              <a:t>очень </a:t>
            </a:r>
            <a:r>
              <a:rPr sz="1700" dirty="0">
                <a:latin typeface="Comic Sans MS"/>
                <a:cs typeface="Comic Sans MS"/>
              </a:rPr>
              <a:t>холодное,</a:t>
            </a:r>
            <a:r>
              <a:rPr sz="1700" spc="-45" dirty="0">
                <a:latin typeface="Comic Sans MS"/>
                <a:cs typeface="Comic Sans MS"/>
              </a:rPr>
              <a:t> </a:t>
            </a:r>
            <a:r>
              <a:rPr sz="1700" dirty="0">
                <a:latin typeface="Comic Sans MS"/>
                <a:cs typeface="Comic Sans MS"/>
              </a:rPr>
              <a:t>это</a:t>
            </a:r>
            <a:r>
              <a:rPr sz="1700" spc="-45" dirty="0">
                <a:latin typeface="Comic Sans MS"/>
                <a:cs typeface="Comic Sans MS"/>
              </a:rPr>
              <a:t> </a:t>
            </a:r>
            <a:r>
              <a:rPr sz="1700" dirty="0">
                <a:latin typeface="Comic Sans MS"/>
                <a:cs typeface="Comic Sans MS"/>
              </a:rPr>
              <a:t>уж</a:t>
            </a:r>
            <a:r>
              <a:rPr sz="1700" spc="-45" dirty="0">
                <a:latin typeface="Comic Sans MS"/>
                <a:cs typeface="Comic Sans MS"/>
              </a:rPr>
              <a:t> </a:t>
            </a:r>
            <a:r>
              <a:rPr sz="1700" dirty="0">
                <a:latin typeface="Comic Sans MS"/>
                <a:cs typeface="Comic Sans MS"/>
              </a:rPr>
              <a:t>не</a:t>
            </a:r>
            <a:r>
              <a:rPr sz="1700" spc="-45" dirty="0">
                <a:latin typeface="Comic Sans MS"/>
                <a:cs typeface="Comic Sans MS"/>
              </a:rPr>
              <a:t> </a:t>
            </a:r>
            <a:r>
              <a:rPr sz="1700" spc="-10" dirty="0">
                <a:latin typeface="Comic Sans MS"/>
                <a:cs typeface="Comic Sans MS"/>
              </a:rPr>
              <a:t>поюжному;</a:t>
            </a:r>
            <a:r>
              <a:rPr sz="1700" spc="-45" dirty="0">
                <a:latin typeface="Comic Sans MS"/>
                <a:cs typeface="Comic Sans MS"/>
              </a:rPr>
              <a:t> </a:t>
            </a:r>
            <a:r>
              <a:rPr sz="1700" dirty="0">
                <a:latin typeface="Comic Sans MS"/>
                <a:cs typeface="Comic Sans MS"/>
              </a:rPr>
              <a:t>здоровье</a:t>
            </a:r>
            <a:r>
              <a:rPr sz="1700" spc="-45" dirty="0">
                <a:latin typeface="Comic Sans MS"/>
                <a:cs typeface="Comic Sans MS"/>
              </a:rPr>
              <a:t> </a:t>
            </a:r>
            <a:r>
              <a:rPr sz="1700" spc="-10" dirty="0">
                <a:latin typeface="Comic Sans MS"/>
                <a:cs typeface="Comic Sans MS"/>
              </a:rPr>
              <a:t>хорошее...»</a:t>
            </a:r>
            <a:r>
              <a:rPr sz="1700" spc="-45" dirty="0">
                <a:latin typeface="Comic Sans MS"/>
                <a:cs typeface="Comic Sans MS"/>
              </a:rPr>
              <a:t> </a:t>
            </a:r>
            <a:r>
              <a:rPr sz="1700" dirty="0">
                <a:latin typeface="Comic Sans MS"/>
                <a:cs typeface="Comic Sans MS"/>
              </a:rPr>
              <a:t>—</a:t>
            </a:r>
            <a:r>
              <a:rPr sz="1700" spc="-45" dirty="0">
                <a:latin typeface="Comic Sans MS"/>
                <a:cs typeface="Comic Sans MS"/>
              </a:rPr>
              <a:t> </a:t>
            </a:r>
            <a:r>
              <a:rPr sz="1700" dirty="0">
                <a:latin typeface="Comic Sans MS"/>
                <a:cs typeface="Comic Sans MS"/>
              </a:rPr>
              <a:t>такой</a:t>
            </a:r>
            <a:r>
              <a:rPr sz="1700" spc="-45" dirty="0">
                <a:latin typeface="Comic Sans MS"/>
                <a:cs typeface="Comic Sans MS"/>
              </a:rPr>
              <a:t> </a:t>
            </a:r>
            <a:r>
              <a:rPr sz="1700" dirty="0">
                <a:latin typeface="Comic Sans MS"/>
                <a:cs typeface="Comic Sans MS"/>
              </a:rPr>
              <a:t>видит</a:t>
            </a:r>
            <a:r>
              <a:rPr sz="1700" spc="-45" dirty="0">
                <a:latin typeface="Comic Sans MS"/>
                <a:cs typeface="Comic Sans MS"/>
              </a:rPr>
              <a:t> </a:t>
            </a:r>
            <a:r>
              <a:rPr sz="1700" dirty="0">
                <a:latin typeface="Comic Sans MS"/>
                <a:cs typeface="Comic Sans MS"/>
              </a:rPr>
              <a:t>В.</a:t>
            </a:r>
            <a:r>
              <a:rPr sz="1700" spc="-40" dirty="0">
                <a:latin typeface="Comic Sans MS"/>
                <a:cs typeface="Comic Sans MS"/>
              </a:rPr>
              <a:t> </a:t>
            </a:r>
            <a:r>
              <a:rPr sz="1700" spc="-25" dirty="0">
                <a:latin typeface="Comic Sans MS"/>
                <a:cs typeface="Comic Sans MS"/>
              </a:rPr>
              <a:t>П. </a:t>
            </a:r>
            <a:r>
              <a:rPr sz="1700" dirty="0">
                <a:latin typeface="Comic Sans MS"/>
                <a:cs typeface="Comic Sans MS"/>
              </a:rPr>
              <a:t>Лопухов</a:t>
            </a:r>
            <a:r>
              <a:rPr sz="1700" spc="-55" dirty="0">
                <a:latin typeface="Comic Sans MS"/>
                <a:cs typeface="Comic Sans MS"/>
              </a:rPr>
              <a:t> </a:t>
            </a:r>
            <a:r>
              <a:rPr sz="1700" dirty="0">
                <a:latin typeface="Comic Sans MS"/>
                <a:cs typeface="Comic Sans MS"/>
              </a:rPr>
              <a:t>в</a:t>
            </a:r>
            <a:r>
              <a:rPr sz="1700" spc="-55" dirty="0">
                <a:latin typeface="Comic Sans MS"/>
                <a:cs typeface="Comic Sans MS"/>
              </a:rPr>
              <a:t> </a:t>
            </a:r>
            <a:r>
              <a:rPr sz="1700" dirty="0">
                <a:latin typeface="Comic Sans MS"/>
                <a:cs typeface="Comic Sans MS"/>
              </a:rPr>
              <a:t>момент</a:t>
            </a:r>
            <a:r>
              <a:rPr sz="1700" spc="-50" dirty="0">
                <a:latin typeface="Comic Sans MS"/>
                <a:cs typeface="Comic Sans MS"/>
              </a:rPr>
              <a:t> </a:t>
            </a:r>
            <a:r>
              <a:rPr sz="1700" dirty="0">
                <a:latin typeface="Comic Sans MS"/>
                <a:cs typeface="Comic Sans MS"/>
              </a:rPr>
              <a:t>знакомства.</a:t>
            </a:r>
            <a:r>
              <a:rPr sz="1700" spc="-55" dirty="0">
                <a:latin typeface="Comic Sans MS"/>
                <a:cs typeface="Comic Sans MS"/>
              </a:rPr>
              <a:t> </a:t>
            </a:r>
            <a:r>
              <a:rPr sz="1700" dirty="0">
                <a:latin typeface="Comic Sans MS"/>
                <a:cs typeface="Comic Sans MS"/>
              </a:rPr>
              <a:t>Выросла</a:t>
            </a:r>
            <a:r>
              <a:rPr sz="1700" spc="-50" dirty="0">
                <a:latin typeface="Comic Sans MS"/>
                <a:cs typeface="Comic Sans MS"/>
              </a:rPr>
              <a:t> </a:t>
            </a:r>
            <a:r>
              <a:rPr sz="1700" dirty="0">
                <a:latin typeface="Comic Sans MS"/>
                <a:cs typeface="Comic Sans MS"/>
              </a:rPr>
              <a:t>в</a:t>
            </a:r>
            <a:r>
              <a:rPr sz="1700" spc="-55" dirty="0">
                <a:latin typeface="Comic Sans MS"/>
                <a:cs typeface="Comic Sans MS"/>
              </a:rPr>
              <a:t> </a:t>
            </a:r>
            <a:r>
              <a:rPr sz="1700" spc="-10" dirty="0">
                <a:latin typeface="Comic Sans MS"/>
                <a:cs typeface="Comic Sans MS"/>
              </a:rPr>
              <a:t>Петербурге</a:t>
            </a:r>
            <a:r>
              <a:rPr sz="1700" spc="-50" dirty="0">
                <a:latin typeface="Comic Sans MS"/>
                <a:cs typeface="Comic Sans MS"/>
              </a:rPr>
              <a:t> </a:t>
            </a:r>
            <a:r>
              <a:rPr sz="1700" dirty="0">
                <a:latin typeface="Comic Sans MS"/>
                <a:cs typeface="Comic Sans MS"/>
              </a:rPr>
              <a:t>в</a:t>
            </a:r>
            <a:r>
              <a:rPr sz="1700" spc="-55" dirty="0">
                <a:latin typeface="Comic Sans MS"/>
                <a:cs typeface="Comic Sans MS"/>
              </a:rPr>
              <a:t> </a:t>
            </a:r>
            <a:r>
              <a:rPr sz="1700" spc="-10" dirty="0">
                <a:latin typeface="Comic Sans MS"/>
                <a:cs typeface="Comic Sans MS"/>
              </a:rPr>
              <a:t>многоэтажном </a:t>
            </a:r>
            <a:r>
              <a:rPr sz="1700" dirty="0">
                <a:latin typeface="Comic Sans MS"/>
                <a:cs typeface="Comic Sans MS"/>
              </a:rPr>
              <a:t>доме</a:t>
            </a:r>
            <a:r>
              <a:rPr sz="1700" spc="-55" dirty="0">
                <a:latin typeface="Comic Sans MS"/>
                <a:cs typeface="Comic Sans MS"/>
              </a:rPr>
              <a:t> </a:t>
            </a:r>
            <a:r>
              <a:rPr sz="1700" dirty="0">
                <a:latin typeface="Comic Sans MS"/>
                <a:cs typeface="Comic Sans MS"/>
              </a:rPr>
              <a:t>на</a:t>
            </a:r>
            <a:r>
              <a:rPr sz="1700" spc="-55" dirty="0">
                <a:latin typeface="Comic Sans MS"/>
                <a:cs typeface="Comic Sans MS"/>
              </a:rPr>
              <a:t> </a:t>
            </a:r>
            <a:r>
              <a:rPr sz="1700" dirty="0">
                <a:latin typeface="Comic Sans MS"/>
                <a:cs typeface="Comic Sans MS"/>
              </a:rPr>
              <a:t>Гороховой.</a:t>
            </a:r>
            <a:r>
              <a:rPr sz="1700" spc="-55" dirty="0">
                <a:latin typeface="Comic Sans MS"/>
                <a:cs typeface="Comic Sans MS"/>
              </a:rPr>
              <a:t> </a:t>
            </a:r>
            <a:r>
              <a:rPr sz="1700" dirty="0">
                <a:latin typeface="Comic Sans MS"/>
                <a:cs typeface="Comic Sans MS"/>
              </a:rPr>
              <a:t>С</a:t>
            </a:r>
            <a:r>
              <a:rPr sz="1700" spc="-50" dirty="0">
                <a:latin typeface="Comic Sans MS"/>
                <a:cs typeface="Comic Sans MS"/>
              </a:rPr>
              <a:t> </a:t>
            </a:r>
            <a:r>
              <a:rPr sz="1700" spc="-10" dirty="0">
                <a:latin typeface="Comic Sans MS"/>
                <a:cs typeface="Comic Sans MS"/>
              </a:rPr>
              <a:t>двенадцати</a:t>
            </a:r>
            <a:r>
              <a:rPr sz="1700" spc="-55" dirty="0">
                <a:latin typeface="Comic Sans MS"/>
                <a:cs typeface="Comic Sans MS"/>
              </a:rPr>
              <a:t> </a:t>
            </a:r>
            <a:r>
              <a:rPr sz="1700" dirty="0">
                <a:latin typeface="Comic Sans MS"/>
                <a:cs typeface="Comic Sans MS"/>
              </a:rPr>
              <a:t>лет</a:t>
            </a:r>
            <a:r>
              <a:rPr sz="1700" spc="-55" dirty="0">
                <a:latin typeface="Comic Sans MS"/>
                <a:cs typeface="Comic Sans MS"/>
              </a:rPr>
              <a:t> </a:t>
            </a:r>
            <a:r>
              <a:rPr sz="1700" dirty="0">
                <a:latin typeface="Comic Sans MS"/>
                <a:cs typeface="Comic Sans MS"/>
              </a:rPr>
              <a:t>посещает</a:t>
            </a:r>
            <a:r>
              <a:rPr sz="1700" spc="-50" dirty="0">
                <a:latin typeface="Comic Sans MS"/>
                <a:cs typeface="Comic Sans MS"/>
              </a:rPr>
              <a:t> </a:t>
            </a:r>
            <a:r>
              <a:rPr sz="1700" dirty="0">
                <a:latin typeface="Comic Sans MS"/>
                <a:cs typeface="Comic Sans MS"/>
              </a:rPr>
              <a:t>пансион.</a:t>
            </a:r>
            <a:r>
              <a:rPr sz="1700" spc="-55" dirty="0">
                <a:latin typeface="Comic Sans MS"/>
                <a:cs typeface="Comic Sans MS"/>
              </a:rPr>
              <a:t> </a:t>
            </a:r>
            <a:r>
              <a:rPr sz="1700" dirty="0">
                <a:latin typeface="Comic Sans MS"/>
                <a:cs typeface="Comic Sans MS"/>
              </a:rPr>
              <a:t>Учится</a:t>
            </a:r>
            <a:r>
              <a:rPr sz="1700" spc="-55" dirty="0">
                <a:latin typeface="Comic Sans MS"/>
                <a:cs typeface="Comic Sans MS"/>
              </a:rPr>
              <a:t> </a:t>
            </a:r>
            <a:r>
              <a:rPr sz="1700" spc="-10" dirty="0">
                <a:latin typeface="Comic Sans MS"/>
                <a:cs typeface="Comic Sans MS"/>
              </a:rPr>
              <a:t>играть</a:t>
            </a:r>
            <a:r>
              <a:rPr sz="1700" spc="500" dirty="0">
                <a:latin typeface="Comic Sans MS"/>
                <a:cs typeface="Comic Sans MS"/>
              </a:rPr>
              <a:t> </a:t>
            </a:r>
            <a:r>
              <a:rPr sz="1700" dirty="0">
                <a:latin typeface="Comic Sans MS"/>
                <a:cs typeface="Comic Sans MS"/>
              </a:rPr>
              <a:t>на</a:t>
            </a:r>
            <a:r>
              <a:rPr sz="1700" spc="-60" dirty="0">
                <a:latin typeface="Comic Sans MS"/>
                <a:cs typeface="Comic Sans MS"/>
              </a:rPr>
              <a:t> </a:t>
            </a:r>
            <a:r>
              <a:rPr sz="1700" dirty="0">
                <a:latin typeface="Comic Sans MS"/>
                <a:cs typeface="Comic Sans MS"/>
              </a:rPr>
              <a:t>фортепьяно.</a:t>
            </a:r>
            <a:r>
              <a:rPr sz="1700" spc="-55" dirty="0">
                <a:latin typeface="Comic Sans MS"/>
                <a:cs typeface="Comic Sans MS"/>
              </a:rPr>
              <a:t> </a:t>
            </a:r>
            <a:r>
              <a:rPr sz="1700" dirty="0">
                <a:latin typeface="Comic Sans MS"/>
                <a:cs typeface="Comic Sans MS"/>
              </a:rPr>
              <a:t>С</a:t>
            </a:r>
            <a:r>
              <a:rPr sz="1700" spc="-55" dirty="0">
                <a:latin typeface="Comic Sans MS"/>
                <a:cs typeface="Comic Sans MS"/>
              </a:rPr>
              <a:t> </a:t>
            </a:r>
            <a:r>
              <a:rPr sz="1700" spc="-10" dirty="0">
                <a:latin typeface="Comic Sans MS"/>
                <a:cs typeface="Comic Sans MS"/>
              </a:rPr>
              <a:t>четырнадцати</a:t>
            </a:r>
            <a:r>
              <a:rPr sz="1700" spc="-55" dirty="0">
                <a:latin typeface="Comic Sans MS"/>
                <a:cs typeface="Comic Sans MS"/>
              </a:rPr>
              <a:t> </a:t>
            </a:r>
            <a:r>
              <a:rPr sz="1700" dirty="0">
                <a:latin typeface="Comic Sans MS"/>
                <a:cs typeface="Comic Sans MS"/>
              </a:rPr>
              <a:t>обшивает</a:t>
            </a:r>
            <a:r>
              <a:rPr sz="1700" spc="-55" dirty="0">
                <a:latin typeface="Comic Sans MS"/>
                <a:cs typeface="Comic Sans MS"/>
              </a:rPr>
              <a:t> </a:t>
            </a:r>
            <a:r>
              <a:rPr sz="1700" dirty="0">
                <a:latin typeface="Comic Sans MS"/>
                <a:cs typeface="Comic Sans MS"/>
              </a:rPr>
              <a:t>всю</a:t>
            </a:r>
            <a:r>
              <a:rPr sz="1700" spc="-55" dirty="0">
                <a:latin typeface="Comic Sans MS"/>
                <a:cs typeface="Comic Sans MS"/>
              </a:rPr>
              <a:t> </a:t>
            </a:r>
            <a:r>
              <a:rPr sz="1700" dirty="0">
                <a:latin typeface="Comic Sans MS"/>
                <a:cs typeface="Comic Sans MS"/>
              </a:rPr>
              <a:t>семью.</a:t>
            </a:r>
            <a:r>
              <a:rPr sz="1700" spc="-55" dirty="0">
                <a:latin typeface="Comic Sans MS"/>
                <a:cs typeface="Comic Sans MS"/>
              </a:rPr>
              <a:t> </a:t>
            </a:r>
            <a:r>
              <a:rPr sz="1700" dirty="0">
                <a:latin typeface="Comic Sans MS"/>
                <a:cs typeface="Comic Sans MS"/>
              </a:rPr>
              <a:t>В</a:t>
            </a:r>
            <a:r>
              <a:rPr sz="1700" spc="-55" dirty="0">
                <a:latin typeface="Comic Sans MS"/>
                <a:cs typeface="Comic Sans MS"/>
              </a:rPr>
              <a:t> </a:t>
            </a:r>
            <a:r>
              <a:rPr sz="1700" spc="-10" dirty="0">
                <a:latin typeface="Comic Sans MS"/>
                <a:cs typeface="Comic Sans MS"/>
              </a:rPr>
              <a:t>шестнадцать</a:t>
            </a:r>
            <a:r>
              <a:rPr sz="1700" spc="-55" dirty="0">
                <a:latin typeface="Comic Sans MS"/>
                <a:cs typeface="Comic Sans MS"/>
              </a:rPr>
              <a:t> </a:t>
            </a:r>
            <a:r>
              <a:rPr sz="1700" spc="-20" dirty="0">
                <a:latin typeface="Comic Sans MS"/>
                <a:cs typeface="Comic Sans MS"/>
              </a:rPr>
              <a:t>сама </a:t>
            </a:r>
            <a:r>
              <a:rPr sz="1700" dirty="0">
                <a:latin typeface="Comic Sans MS"/>
                <a:cs typeface="Comic Sans MS"/>
              </a:rPr>
              <a:t>дает</a:t>
            </a:r>
            <a:r>
              <a:rPr sz="1700" spc="-60" dirty="0">
                <a:latin typeface="Comic Sans MS"/>
                <a:cs typeface="Comic Sans MS"/>
              </a:rPr>
              <a:t> </a:t>
            </a:r>
            <a:r>
              <a:rPr sz="1700" dirty="0">
                <a:latin typeface="Comic Sans MS"/>
                <a:cs typeface="Comic Sans MS"/>
              </a:rPr>
              <a:t>уроки</a:t>
            </a:r>
            <a:r>
              <a:rPr sz="1700" spc="-60" dirty="0">
                <a:latin typeface="Comic Sans MS"/>
                <a:cs typeface="Comic Sans MS"/>
              </a:rPr>
              <a:t> </a:t>
            </a:r>
            <a:r>
              <a:rPr sz="1700" dirty="0">
                <a:latin typeface="Comic Sans MS"/>
                <a:cs typeface="Comic Sans MS"/>
              </a:rPr>
              <a:t>в</a:t>
            </a:r>
            <a:r>
              <a:rPr sz="1700" spc="-60" dirty="0">
                <a:latin typeface="Comic Sans MS"/>
                <a:cs typeface="Comic Sans MS"/>
              </a:rPr>
              <a:t> </a:t>
            </a:r>
            <a:r>
              <a:rPr sz="1700" dirty="0">
                <a:latin typeface="Comic Sans MS"/>
                <a:cs typeface="Comic Sans MS"/>
              </a:rPr>
              <a:t>том</a:t>
            </a:r>
            <a:r>
              <a:rPr sz="1700" spc="-60" dirty="0">
                <a:latin typeface="Comic Sans MS"/>
                <a:cs typeface="Comic Sans MS"/>
              </a:rPr>
              <a:t> </a:t>
            </a:r>
            <a:r>
              <a:rPr sz="1700" dirty="0">
                <a:latin typeface="Comic Sans MS"/>
                <a:cs typeface="Comic Sans MS"/>
              </a:rPr>
              <a:t>же</a:t>
            </a:r>
            <a:r>
              <a:rPr sz="1700" spc="-60" dirty="0">
                <a:latin typeface="Comic Sans MS"/>
                <a:cs typeface="Comic Sans MS"/>
              </a:rPr>
              <a:t> </a:t>
            </a:r>
            <a:r>
              <a:rPr sz="1700" dirty="0">
                <a:latin typeface="Comic Sans MS"/>
                <a:cs typeface="Comic Sans MS"/>
              </a:rPr>
              <a:t>пансионе.</a:t>
            </a:r>
            <a:r>
              <a:rPr sz="1700" spc="-60" dirty="0">
                <a:latin typeface="Comic Sans MS"/>
                <a:cs typeface="Comic Sans MS"/>
              </a:rPr>
              <a:t> </a:t>
            </a:r>
            <a:r>
              <a:rPr sz="1700" dirty="0">
                <a:latin typeface="Comic Sans MS"/>
                <a:cs typeface="Comic Sans MS"/>
              </a:rPr>
              <a:t>Веселого,</a:t>
            </a:r>
            <a:r>
              <a:rPr sz="1700" spc="-60" dirty="0">
                <a:latin typeface="Comic Sans MS"/>
                <a:cs typeface="Comic Sans MS"/>
              </a:rPr>
              <a:t> </a:t>
            </a:r>
            <a:r>
              <a:rPr sz="1700" spc="-10" dirty="0">
                <a:latin typeface="Comic Sans MS"/>
                <a:cs typeface="Comic Sans MS"/>
              </a:rPr>
              <a:t>общительного</a:t>
            </a:r>
            <a:r>
              <a:rPr sz="1700" spc="-60" dirty="0">
                <a:latin typeface="Comic Sans MS"/>
                <a:cs typeface="Comic Sans MS"/>
              </a:rPr>
              <a:t> </a:t>
            </a:r>
            <a:r>
              <a:rPr sz="1700" dirty="0">
                <a:latin typeface="Comic Sans MS"/>
                <a:cs typeface="Comic Sans MS"/>
              </a:rPr>
              <a:t>нрава,</a:t>
            </a:r>
            <a:r>
              <a:rPr sz="1700" spc="-60" dirty="0">
                <a:latin typeface="Comic Sans MS"/>
                <a:cs typeface="Comic Sans MS"/>
              </a:rPr>
              <a:t> </a:t>
            </a:r>
            <a:r>
              <a:rPr sz="1700" spc="-10" dirty="0">
                <a:latin typeface="Comic Sans MS"/>
                <a:cs typeface="Comic Sans MS"/>
              </a:rPr>
              <a:t>любит </a:t>
            </a:r>
            <a:r>
              <a:rPr sz="1700" dirty="0">
                <a:latin typeface="Comic Sans MS"/>
                <a:cs typeface="Comic Sans MS"/>
              </a:rPr>
              <a:t>танцевать.</a:t>
            </a:r>
            <a:r>
              <a:rPr sz="1700" spc="-60" dirty="0">
                <a:latin typeface="Comic Sans MS"/>
                <a:cs typeface="Comic Sans MS"/>
              </a:rPr>
              <a:t> </a:t>
            </a:r>
            <a:r>
              <a:rPr sz="1700" dirty="0">
                <a:latin typeface="Comic Sans MS"/>
                <a:cs typeface="Comic Sans MS"/>
              </a:rPr>
              <a:t>За</a:t>
            </a:r>
            <a:r>
              <a:rPr sz="1700" spc="-60" dirty="0">
                <a:latin typeface="Comic Sans MS"/>
                <a:cs typeface="Comic Sans MS"/>
              </a:rPr>
              <a:t> </a:t>
            </a:r>
            <a:r>
              <a:rPr sz="1700" dirty="0">
                <a:latin typeface="Comic Sans MS"/>
                <a:cs typeface="Comic Sans MS"/>
              </a:rPr>
              <a:t>ней</a:t>
            </a:r>
            <a:r>
              <a:rPr sz="1700" spc="-55" dirty="0">
                <a:latin typeface="Comic Sans MS"/>
                <a:cs typeface="Comic Sans MS"/>
              </a:rPr>
              <a:t> </a:t>
            </a:r>
            <a:r>
              <a:rPr sz="1700" spc="-10" dirty="0">
                <a:latin typeface="Comic Sans MS"/>
                <a:cs typeface="Comic Sans MS"/>
              </a:rPr>
              <a:t>ухаживает</a:t>
            </a:r>
            <a:r>
              <a:rPr sz="1700" spc="-60" dirty="0">
                <a:latin typeface="Comic Sans MS"/>
                <a:cs typeface="Comic Sans MS"/>
              </a:rPr>
              <a:t> </a:t>
            </a:r>
            <a:r>
              <a:rPr sz="1700" dirty="0">
                <a:latin typeface="Comic Sans MS"/>
                <a:cs typeface="Comic Sans MS"/>
              </a:rPr>
              <a:t>сын</a:t>
            </a:r>
            <a:r>
              <a:rPr sz="1700" spc="-55" dirty="0">
                <a:latin typeface="Comic Sans MS"/>
                <a:cs typeface="Comic Sans MS"/>
              </a:rPr>
              <a:t> </a:t>
            </a:r>
            <a:r>
              <a:rPr sz="1700" dirty="0">
                <a:latin typeface="Comic Sans MS"/>
                <a:cs typeface="Comic Sans MS"/>
              </a:rPr>
              <a:t>хозяйки</a:t>
            </a:r>
            <a:r>
              <a:rPr sz="1700" spc="-60" dirty="0">
                <a:latin typeface="Comic Sans MS"/>
                <a:cs typeface="Comic Sans MS"/>
              </a:rPr>
              <a:t> </a:t>
            </a:r>
            <a:r>
              <a:rPr sz="1700" spc="-10" dirty="0">
                <a:latin typeface="Comic Sans MS"/>
                <a:cs typeface="Comic Sans MS"/>
              </a:rPr>
              <a:t>Сторешников,</a:t>
            </a:r>
            <a:r>
              <a:rPr sz="1700" spc="-55" dirty="0">
                <a:latin typeface="Comic Sans MS"/>
                <a:cs typeface="Comic Sans MS"/>
              </a:rPr>
              <a:t> </a:t>
            </a:r>
            <a:r>
              <a:rPr sz="1700" spc="-10" dirty="0">
                <a:latin typeface="Comic Sans MS"/>
                <a:cs typeface="Comic Sans MS"/>
              </a:rPr>
              <a:t>хвастающийся </a:t>
            </a:r>
            <a:r>
              <a:rPr sz="1700" dirty="0">
                <a:latin typeface="Comic Sans MS"/>
                <a:cs typeface="Comic Sans MS"/>
              </a:rPr>
              <a:t>перед</a:t>
            </a:r>
            <a:r>
              <a:rPr sz="1700" spc="-45" dirty="0">
                <a:latin typeface="Comic Sans MS"/>
                <a:cs typeface="Comic Sans MS"/>
              </a:rPr>
              <a:t> </a:t>
            </a:r>
            <a:r>
              <a:rPr sz="1700" spc="-10" dirty="0">
                <a:latin typeface="Comic Sans MS"/>
                <a:cs typeface="Comic Sans MS"/>
              </a:rPr>
              <a:t>приятелями,</a:t>
            </a:r>
            <a:r>
              <a:rPr sz="1700" spc="-40" dirty="0">
                <a:latin typeface="Comic Sans MS"/>
                <a:cs typeface="Comic Sans MS"/>
              </a:rPr>
              <a:t> </a:t>
            </a:r>
            <a:r>
              <a:rPr sz="1700" dirty="0">
                <a:latin typeface="Comic Sans MS"/>
                <a:cs typeface="Comic Sans MS"/>
              </a:rPr>
              <a:t>что</a:t>
            </a:r>
            <a:r>
              <a:rPr sz="1700" spc="-45" dirty="0">
                <a:latin typeface="Comic Sans MS"/>
                <a:cs typeface="Comic Sans MS"/>
              </a:rPr>
              <a:t> </a:t>
            </a:r>
            <a:r>
              <a:rPr sz="1700" dirty="0">
                <a:latin typeface="Comic Sans MS"/>
                <a:cs typeface="Comic Sans MS"/>
              </a:rPr>
              <a:t>В.</a:t>
            </a:r>
            <a:r>
              <a:rPr sz="1700" spc="-40" dirty="0">
                <a:latin typeface="Comic Sans MS"/>
                <a:cs typeface="Comic Sans MS"/>
              </a:rPr>
              <a:t> </a:t>
            </a:r>
            <a:r>
              <a:rPr sz="1700" dirty="0">
                <a:latin typeface="Comic Sans MS"/>
                <a:cs typeface="Comic Sans MS"/>
              </a:rPr>
              <a:t>П.</a:t>
            </a:r>
            <a:r>
              <a:rPr sz="1700" spc="-40" dirty="0">
                <a:latin typeface="Comic Sans MS"/>
                <a:cs typeface="Comic Sans MS"/>
              </a:rPr>
              <a:t> </a:t>
            </a:r>
            <a:r>
              <a:rPr sz="1700" dirty="0">
                <a:latin typeface="Comic Sans MS"/>
                <a:cs typeface="Comic Sans MS"/>
              </a:rPr>
              <a:t>—</a:t>
            </a:r>
            <a:r>
              <a:rPr sz="1700" spc="-45" dirty="0">
                <a:latin typeface="Comic Sans MS"/>
                <a:cs typeface="Comic Sans MS"/>
              </a:rPr>
              <a:t> </a:t>
            </a:r>
            <a:r>
              <a:rPr sz="1700" dirty="0">
                <a:latin typeface="Comic Sans MS"/>
                <a:cs typeface="Comic Sans MS"/>
              </a:rPr>
              <a:t>его</a:t>
            </a:r>
            <a:r>
              <a:rPr sz="1700" spc="-40" dirty="0">
                <a:latin typeface="Comic Sans MS"/>
                <a:cs typeface="Comic Sans MS"/>
              </a:rPr>
              <a:t> </a:t>
            </a:r>
            <a:r>
              <a:rPr sz="1700" dirty="0">
                <a:latin typeface="Comic Sans MS"/>
                <a:cs typeface="Comic Sans MS"/>
              </a:rPr>
              <a:t>любовница.</a:t>
            </a:r>
            <a:r>
              <a:rPr sz="1700" spc="-45" dirty="0">
                <a:latin typeface="Comic Sans MS"/>
                <a:cs typeface="Comic Sans MS"/>
              </a:rPr>
              <a:t> </a:t>
            </a:r>
            <a:r>
              <a:rPr sz="1700" dirty="0">
                <a:latin typeface="Comic Sans MS"/>
                <a:cs typeface="Comic Sans MS"/>
              </a:rPr>
              <a:t>Ему</a:t>
            </a:r>
            <a:r>
              <a:rPr sz="1700" spc="-40" dirty="0">
                <a:latin typeface="Comic Sans MS"/>
                <a:cs typeface="Comic Sans MS"/>
              </a:rPr>
              <a:t> </a:t>
            </a:r>
            <a:r>
              <a:rPr sz="1700" dirty="0">
                <a:latin typeface="Comic Sans MS"/>
                <a:cs typeface="Comic Sans MS"/>
              </a:rPr>
              <a:t>не</a:t>
            </a:r>
            <a:r>
              <a:rPr sz="1700" spc="-40" dirty="0">
                <a:latin typeface="Comic Sans MS"/>
                <a:cs typeface="Comic Sans MS"/>
              </a:rPr>
              <a:t> </a:t>
            </a:r>
            <a:r>
              <a:rPr sz="1700" dirty="0">
                <a:latin typeface="Comic Sans MS"/>
                <a:cs typeface="Comic Sans MS"/>
              </a:rPr>
              <a:t>верят,</a:t>
            </a:r>
            <a:r>
              <a:rPr sz="1700" spc="-45" dirty="0">
                <a:latin typeface="Comic Sans MS"/>
                <a:cs typeface="Comic Sans MS"/>
              </a:rPr>
              <a:t> </a:t>
            </a:r>
            <a:r>
              <a:rPr sz="1700" dirty="0">
                <a:latin typeface="Comic Sans MS"/>
                <a:cs typeface="Comic Sans MS"/>
              </a:rPr>
              <a:t>и</a:t>
            </a:r>
            <a:r>
              <a:rPr sz="1700" spc="-40" dirty="0">
                <a:latin typeface="Comic Sans MS"/>
                <a:cs typeface="Comic Sans MS"/>
              </a:rPr>
              <a:t> </a:t>
            </a:r>
            <a:r>
              <a:rPr sz="1700" spc="-25" dirty="0">
                <a:latin typeface="Comic Sans MS"/>
                <a:cs typeface="Comic Sans MS"/>
              </a:rPr>
              <a:t>он</a:t>
            </a:r>
            <a:r>
              <a:rPr sz="1700" spc="500" dirty="0">
                <a:latin typeface="Comic Sans MS"/>
                <a:cs typeface="Comic Sans MS"/>
              </a:rPr>
              <a:t> </a:t>
            </a:r>
            <a:r>
              <a:rPr sz="1700" dirty="0">
                <a:latin typeface="Comic Sans MS"/>
                <a:cs typeface="Comic Sans MS"/>
              </a:rPr>
              <a:t>обещает</a:t>
            </a:r>
            <a:r>
              <a:rPr sz="1700" spc="-60" dirty="0">
                <a:latin typeface="Comic Sans MS"/>
                <a:cs typeface="Comic Sans MS"/>
              </a:rPr>
              <a:t> </a:t>
            </a:r>
            <a:r>
              <a:rPr sz="1700" dirty="0">
                <a:latin typeface="Comic Sans MS"/>
                <a:cs typeface="Comic Sans MS"/>
              </a:rPr>
              <a:t>доказать</a:t>
            </a:r>
            <a:r>
              <a:rPr sz="1700" spc="-55" dirty="0">
                <a:latin typeface="Comic Sans MS"/>
                <a:cs typeface="Comic Sans MS"/>
              </a:rPr>
              <a:t> </a:t>
            </a:r>
            <a:r>
              <a:rPr sz="1700" dirty="0">
                <a:latin typeface="Comic Sans MS"/>
                <a:cs typeface="Comic Sans MS"/>
              </a:rPr>
              <a:t>это,</a:t>
            </a:r>
            <a:r>
              <a:rPr sz="1700" spc="-55" dirty="0">
                <a:latin typeface="Comic Sans MS"/>
                <a:cs typeface="Comic Sans MS"/>
              </a:rPr>
              <a:t> </a:t>
            </a:r>
            <a:r>
              <a:rPr sz="1700" dirty="0">
                <a:latin typeface="Comic Sans MS"/>
                <a:cs typeface="Comic Sans MS"/>
              </a:rPr>
              <a:t>приведя</a:t>
            </a:r>
            <a:r>
              <a:rPr sz="1700" spc="-55" dirty="0">
                <a:latin typeface="Comic Sans MS"/>
                <a:cs typeface="Comic Sans MS"/>
              </a:rPr>
              <a:t> </a:t>
            </a:r>
            <a:r>
              <a:rPr sz="1700" dirty="0">
                <a:latin typeface="Comic Sans MS"/>
                <a:cs typeface="Comic Sans MS"/>
              </a:rPr>
              <a:t>В.</a:t>
            </a:r>
            <a:r>
              <a:rPr sz="1700" spc="-60" dirty="0">
                <a:latin typeface="Comic Sans MS"/>
                <a:cs typeface="Comic Sans MS"/>
              </a:rPr>
              <a:t> </a:t>
            </a:r>
            <a:r>
              <a:rPr sz="1700" dirty="0">
                <a:latin typeface="Comic Sans MS"/>
                <a:cs typeface="Comic Sans MS"/>
              </a:rPr>
              <a:t>П.</a:t>
            </a:r>
            <a:r>
              <a:rPr sz="1700" spc="-55" dirty="0">
                <a:latin typeface="Comic Sans MS"/>
                <a:cs typeface="Comic Sans MS"/>
              </a:rPr>
              <a:t> </a:t>
            </a:r>
            <a:r>
              <a:rPr sz="1700" dirty="0">
                <a:latin typeface="Comic Sans MS"/>
                <a:cs typeface="Comic Sans MS"/>
              </a:rPr>
              <a:t>на</a:t>
            </a:r>
            <a:r>
              <a:rPr sz="1700" spc="-55" dirty="0">
                <a:latin typeface="Comic Sans MS"/>
                <a:cs typeface="Comic Sans MS"/>
              </a:rPr>
              <a:t> </a:t>
            </a:r>
            <a:r>
              <a:rPr sz="1700" dirty="0">
                <a:latin typeface="Comic Sans MS"/>
                <a:cs typeface="Comic Sans MS"/>
              </a:rPr>
              <a:t>обед</a:t>
            </a:r>
            <a:r>
              <a:rPr sz="1700" spc="-55" dirty="0">
                <a:latin typeface="Comic Sans MS"/>
                <a:cs typeface="Comic Sans MS"/>
              </a:rPr>
              <a:t> </a:t>
            </a:r>
            <a:r>
              <a:rPr sz="1700" dirty="0">
                <a:latin typeface="Comic Sans MS"/>
                <a:cs typeface="Comic Sans MS"/>
              </a:rPr>
              <a:t>с</a:t>
            </a:r>
            <a:r>
              <a:rPr sz="1700" spc="-60" dirty="0">
                <a:latin typeface="Comic Sans MS"/>
                <a:cs typeface="Comic Sans MS"/>
              </a:rPr>
              <a:t> </a:t>
            </a:r>
            <a:r>
              <a:rPr sz="1700" spc="-10" dirty="0">
                <a:latin typeface="Comic Sans MS"/>
                <a:cs typeface="Comic Sans MS"/>
              </a:rPr>
              <a:t>приятелями,</a:t>
            </a:r>
            <a:r>
              <a:rPr sz="1700" spc="-55" dirty="0">
                <a:latin typeface="Comic Sans MS"/>
                <a:cs typeface="Comic Sans MS"/>
              </a:rPr>
              <a:t> </a:t>
            </a:r>
            <a:r>
              <a:rPr sz="1700" spc="-10" dirty="0">
                <a:latin typeface="Comic Sans MS"/>
                <a:cs typeface="Comic Sans MS"/>
              </a:rPr>
              <a:t>однако </a:t>
            </a:r>
            <a:r>
              <a:rPr sz="1700" dirty="0">
                <a:latin typeface="Comic Sans MS"/>
                <a:cs typeface="Comic Sans MS"/>
              </a:rPr>
              <a:t>получает</a:t>
            </a:r>
            <a:r>
              <a:rPr sz="1700" spc="-55" dirty="0">
                <a:latin typeface="Comic Sans MS"/>
                <a:cs typeface="Comic Sans MS"/>
              </a:rPr>
              <a:t> </a:t>
            </a:r>
            <a:r>
              <a:rPr sz="1700" dirty="0">
                <a:latin typeface="Comic Sans MS"/>
                <a:cs typeface="Comic Sans MS"/>
              </a:rPr>
              <a:t>твердый</a:t>
            </a:r>
            <a:r>
              <a:rPr sz="1700" spc="-55" dirty="0">
                <a:latin typeface="Comic Sans MS"/>
                <a:cs typeface="Comic Sans MS"/>
              </a:rPr>
              <a:t> </a:t>
            </a:r>
            <a:r>
              <a:rPr sz="1700" dirty="0">
                <a:latin typeface="Comic Sans MS"/>
                <a:cs typeface="Comic Sans MS"/>
              </a:rPr>
              <a:t>отказ</a:t>
            </a:r>
            <a:r>
              <a:rPr sz="1700" spc="-55" dirty="0">
                <a:latin typeface="Comic Sans MS"/>
                <a:cs typeface="Comic Sans MS"/>
              </a:rPr>
              <a:t> </a:t>
            </a:r>
            <a:r>
              <a:rPr sz="1700" dirty="0">
                <a:latin typeface="Comic Sans MS"/>
                <a:cs typeface="Comic Sans MS"/>
              </a:rPr>
              <a:t>героини.</a:t>
            </a:r>
            <a:r>
              <a:rPr sz="1700" spc="-55" dirty="0">
                <a:latin typeface="Comic Sans MS"/>
                <a:cs typeface="Comic Sans MS"/>
              </a:rPr>
              <a:t> </a:t>
            </a:r>
            <a:r>
              <a:rPr sz="1700" dirty="0">
                <a:latin typeface="Comic Sans MS"/>
                <a:cs typeface="Comic Sans MS"/>
              </a:rPr>
              <a:t>Не</a:t>
            </a:r>
            <a:r>
              <a:rPr sz="1700" spc="-55" dirty="0">
                <a:latin typeface="Comic Sans MS"/>
                <a:cs typeface="Comic Sans MS"/>
              </a:rPr>
              <a:t> </a:t>
            </a:r>
            <a:r>
              <a:rPr sz="1700" spc="-10" dirty="0">
                <a:latin typeface="Comic Sans MS"/>
                <a:cs typeface="Comic Sans MS"/>
              </a:rPr>
              <a:t>принимает</a:t>
            </a:r>
            <a:r>
              <a:rPr sz="1700" spc="-55" dirty="0">
                <a:latin typeface="Comic Sans MS"/>
                <a:cs typeface="Comic Sans MS"/>
              </a:rPr>
              <a:t> </a:t>
            </a:r>
            <a:r>
              <a:rPr sz="1700" dirty="0">
                <a:latin typeface="Comic Sans MS"/>
                <a:cs typeface="Comic Sans MS"/>
              </a:rPr>
              <a:t>В.</a:t>
            </a:r>
            <a:r>
              <a:rPr sz="1700" spc="-55" dirty="0">
                <a:latin typeface="Comic Sans MS"/>
                <a:cs typeface="Comic Sans MS"/>
              </a:rPr>
              <a:t> </a:t>
            </a:r>
            <a:r>
              <a:rPr sz="1700" dirty="0">
                <a:latin typeface="Comic Sans MS"/>
                <a:cs typeface="Comic Sans MS"/>
              </a:rPr>
              <a:t>П.</a:t>
            </a:r>
            <a:r>
              <a:rPr sz="1700" spc="-55" dirty="0">
                <a:latin typeface="Comic Sans MS"/>
                <a:cs typeface="Comic Sans MS"/>
              </a:rPr>
              <a:t> </a:t>
            </a:r>
            <a:r>
              <a:rPr sz="1700" dirty="0">
                <a:latin typeface="Comic Sans MS"/>
                <a:cs typeface="Comic Sans MS"/>
              </a:rPr>
              <a:t>и</a:t>
            </a:r>
            <a:r>
              <a:rPr sz="1700" spc="-55" dirty="0">
                <a:latin typeface="Comic Sans MS"/>
                <a:cs typeface="Comic Sans MS"/>
              </a:rPr>
              <a:t> </a:t>
            </a:r>
            <a:r>
              <a:rPr sz="1700" dirty="0">
                <a:latin typeface="Comic Sans MS"/>
                <a:cs typeface="Comic Sans MS"/>
              </a:rPr>
              <a:t>его</a:t>
            </a:r>
            <a:r>
              <a:rPr sz="1700" spc="-55" dirty="0">
                <a:latin typeface="Comic Sans MS"/>
                <a:cs typeface="Comic Sans MS"/>
              </a:rPr>
              <a:t> </a:t>
            </a:r>
            <a:r>
              <a:rPr sz="1700" spc="-10" dirty="0">
                <a:latin typeface="Comic Sans MS"/>
                <a:cs typeface="Comic Sans MS"/>
              </a:rPr>
              <a:t>предложения </a:t>
            </a:r>
            <a:r>
              <a:rPr sz="1700" dirty="0">
                <a:latin typeface="Comic Sans MS"/>
                <a:cs typeface="Comic Sans MS"/>
              </a:rPr>
              <a:t>выйти</a:t>
            </a:r>
            <a:r>
              <a:rPr sz="1700" spc="-50" dirty="0">
                <a:latin typeface="Comic Sans MS"/>
                <a:cs typeface="Comic Sans MS"/>
              </a:rPr>
              <a:t> </a:t>
            </a:r>
            <a:r>
              <a:rPr sz="1700" dirty="0">
                <a:latin typeface="Comic Sans MS"/>
                <a:cs typeface="Comic Sans MS"/>
              </a:rPr>
              <a:t>за</a:t>
            </a:r>
            <a:r>
              <a:rPr sz="1700" spc="-45" dirty="0">
                <a:latin typeface="Comic Sans MS"/>
                <a:cs typeface="Comic Sans MS"/>
              </a:rPr>
              <a:t> </a:t>
            </a:r>
            <a:r>
              <a:rPr sz="1700" dirty="0">
                <a:latin typeface="Comic Sans MS"/>
                <a:cs typeface="Comic Sans MS"/>
              </a:rPr>
              <a:t>него</a:t>
            </a:r>
            <a:r>
              <a:rPr sz="1700" spc="-50" dirty="0">
                <a:latin typeface="Comic Sans MS"/>
                <a:cs typeface="Comic Sans MS"/>
              </a:rPr>
              <a:t> </a:t>
            </a:r>
            <a:r>
              <a:rPr sz="1700" dirty="0">
                <a:latin typeface="Comic Sans MS"/>
                <a:cs typeface="Comic Sans MS"/>
              </a:rPr>
              <a:t>замуж.</a:t>
            </a:r>
            <a:r>
              <a:rPr sz="1700" spc="-45" dirty="0">
                <a:latin typeface="Comic Sans MS"/>
                <a:cs typeface="Comic Sans MS"/>
              </a:rPr>
              <a:t> </a:t>
            </a:r>
            <a:r>
              <a:rPr sz="1700" dirty="0">
                <a:latin typeface="Comic Sans MS"/>
                <a:cs typeface="Comic Sans MS"/>
              </a:rPr>
              <a:t>Несмотря</a:t>
            </a:r>
            <a:r>
              <a:rPr sz="1700" spc="-50" dirty="0">
                <a:latin typeface="Comic Sans MS"/>
                <a:cs typeface="Comic Sans MS"/>
              </a:rPr>
              <a:t> </a:t>
            </a:r>
            <a:r>
              <a:rPr sz="1700" dirty="0">
                <a:latin typeface="Comic Sans MS"/>
                <a:cs typeface="Comic Sans MS"/>
              </a:rPr>
              <a:t>на</a:t>
            </a:r>
            <a:r>
              <a:rPr sz="1700" spc="-45" dirty="0">
                <a:latin typeface="Comic Sans MS"/>
                <a:cs typeface="Comic Sans MS"/>
              </a:rPr>
              <a:t> </a:t>
            </a:r>
            <a:r>
              <a:rPr sz="1700" dirty="0">
                <a:latin typeface="Comic Sans MS"/>
                <a:cs typeface="Comic Sans MS"/>
              </a:rPr>
              <a:t>юность</a:t>
            </a:r>
            <a:r>
              <a:rPr sz="1700" spc="-50" dirty="0">
                <a:latin typeface="Comic Sans MS"/>
                <a:cs typeface="Comic Sans MS"/>
              </a:rPr>
              <a:t> </a:t>
            </a:r>
            <a:r>
              <a:rPr sz="1700" dirty="0">
                <a:latin typeface="Comic Sans MS"/>
                <a:cs typeface="Comic Sans MS"/>
              </a:rPr>
              <a:t>и</a:t>
            </a:r>
            <a:r>
              <a:rPr sz="1700" spc="-45" dirty="0">
                <a:latin typeface="Comic Sans MS"/>
                <a:cs typeface="Comic Sans MS"/>
              </a:rPr>
              <a:t> </a:t>
            </a:r>
            <a:r>
              <a:rPr sz="1700" spc="-10" dirty="0">
                <a:latin typeface="Comic Sans MS"/>
                <a:cs typeface="Comic Sans MS"/>
              </a:rPr>
              <a:t>неопытность,</a:t>
            </a:r>
            <a:r>
              <a:rPr sz="1700" spc="-50" dirty="0">
                <a:latin typeface="Comic Sans MS"/>
                <a:cs typeface="Comic Sans MS"/>
              </a:rPr>
              <a:t> </a:t>
            </a:r>
            <a:r>
              <a:rPr sz="1700" spc="-10" dirty="0">
                <a:latin typeface="Comic Sans MS"/>
                <a:cs typeface="Comic Sans MS"/>
              </a:rPr>
              <a:t>героиня выказывает</a:t>
            </a:r>
            <a:r>
              <a:rPr sz="1700" spc="-70" dirty="0">
                <a:latin typeface="Comic Sans MS"/>
                <a:cs typeface="Comic Sans MS"/>
              </a:rPr>
              <a:t> </a:t>
            </a:r>
            <a:r>
              <a:rPr sz="1700" dirty="0">
                <a:latin typeface="Comic Sans MS"/>
                <a:cs typeface="Comic Sans MS"/>
              </a:rPr>
              <a:t>зрелость</a:t>
            </a:r>
            <a:r>
              <a:rPr sz="1700" spc="-65" dirty="0">
                <a:latin typeface="Comic Sans MS"/>
                <a:cs typeface="Comic Sans MS"/>
              </a:rPr>
              <a:t> </a:t>
            </a:r>
            <a:r>
              <a:rPr sz="1700" dirty="0">
                <a:latin typeface="Comic Sans MS"/>
                <a:cs typeface="Comic Sans MS"/>
              </a:rPr>
              <a:t>характера.</a:t>
            </a:r>
            <a:r>
              <a:rPr sz="1700" spc="-65" dirty="0">
                <a:latin typeface="Comic Sans MS"/>
                <a:cs typeface="Comic Sans MS"/>
              </a:rPr>
              <a:t> </a:t>
            </a:r>
            <a:r>
              <a:rPr sz="1700" dirty="0">
                <a:latin typeface="Comic Sans MS"/>
                <a:cs typeface="Comic Sans MS"/>
              </a:rPr>
              <a:t>На</a:t>
            </a:r>
            <a:r>
              <a:rPr sz="1700" spc="-70" dirty="0">
                <a:latin typeface="Comic Sans MS"/>
                <a:cs typeface="Comic Sans MS"/>
              </a:rPr>
              <a:t> </a:t>
            </a:r>
            <a:r>
              <a:rPr sz="1700" dirty="0">
                <a:latin typeface="Comic Sans MS"/>
                <a:cs typeface="Comic Sans MS"/>
              </a:rPr>
              <a:t>совет</a:t>
            </a:r>
            <a:r>
              <a:rPr sz="1700" spc="-65" dirty="0">
                <a:latin typeface="Comic Sans MS"/>
                <a:cs typeface="Comic Sans MS"/>
              </a:rPr>
              <a:t> </a:t>
            </a:r>
            <a:r>
              <a:rPr sz="1700" dirty="0">
                <a:latin typeface="Comic Sans MS"/>
                <a:cs typeface="Comic Sans MS"/>
              </a:rPr>
              <a:t>Жюли</a:t>
            </a:r>
            <a:r>
              <a:rPr sz="1700" spc="-65" dirty="0">
                <a:latin typeface="Comic Sans MS"/>
                <a:cs typeface="Comic Sans MS"/>
              </a:rPr>
              <a:t> </a:t>
            </a:r>
            <a:r>
              <a:rPr sz="1700" spc="-25" dirty="0">
                <a:latin typeface="Comic Sans MS"/>
                <a:cs typeface="Comic Sans MS"/>
              </a:rPr>
              <a:t>Ле</a:t>
            </a:r>
            <a:r>
              <a:rPr sz="1700" dirty="0">
                <a:latin typeface="Comic Sans MS"/>
                <a:cs typeface="Comic Sans MS"/>
              </a:rPr>
              <a:t>	Теллье</a:t>
            </a:r>
            <a:r>
              <a:rPr sz="1700" spc="-85" dirty="0">
                <a:latin typeface="Comic Sans MS"/>
                <a:cs typeface="Comic Sans MS"/>
              </a:rPr>
              <a:t> </a:t>
            </a:r>
            <a:r>
              <a:rPr sz="1700" dirty="0">
                <a:latin typeface="Comic Sans MS"/>
                <a:cs typeface="Comic Sans MS"/>
              </a:rPr>
              <a:t>выйти</a:t>
            </a:r>
            <a:r>
              <a:rPr sz="1700" spc="-85" dirty="0">
                <a:latin typeface="Comic Sans MS"/>
                <a:cs typeface="Comic Sans MS"/>
              </a:rPr>
              <a:t> </a:t>
            </a:r>
            <a:r>
              <a:rPr sz="1700" spc="-25" dirty="0">
                <a:latin typeface="Comic Sans MS"/>
                <a:cs typeface="Comic Sans MS"/>
              </a:rPr>
              <a:t>за </a:t>
            </a:r>
            <a:r>
              <a:rPr sz="1700" spc="-10" dirty="0">
                <a:latin typeface="Comic Sans MS"/>
                <a:cs typeface="Comic Sans MS"/>
              </a:rPr>
              <a:t>Сторешникова</a:t>
            </a:r>
            <a:r>
              <a:rPr sz="1700" spc="-45" dirty="0">
                <a:latin typeface="Comic Sans MS"/>
                <a:cs typeface="Comic Sans MS"/>
              </a:rPr>
              <a:t> </a:t>
            </a:r>
            <a:r>
              <a:rPr sz="1700" dirty="0">
                <a:latin typeface="Comic Sans MS"/>
                <a:cs typeface="Comic Sans MS"/>
              </a:rPr>
              <a:t>она</a:t>
            </a:r>
            <a:r>
              <a:rPr sz="1700" spc="-45" dirty="0">
                <a:latin typeface="Comic Sans MS"/>
                <a:cs typeface="Comic Sans MS"/>
              </a:rPr>
              <a:t> </a:t>
            </a:r>
            <a:r>
              <a:rPr sz="1700" dirty="0">
                <a:latin typeface="Comic Sans MS"/>
                <a:cs typeface="Comic Sans MS"/>
              </a:rPr>
              <a:t>отвечает:</a:t>
            </a:r>
            <a:r>
              <a:rPr sz="1700" spc="-40" dirty="0">
                <a:latin typeface="Comic Sans MS"/>
                <a:cs typeface="Comic Sans MS"/>
              </a:rPr>
              <a:t> </a:t>
            </a:r>
            <a:r>
              <a:rPr sz="1700" dirty="0">
                <a:latin typeface="Comic Sans MS"/>
                <a:cs typeface="Comic Sans MS"/>
              </a:rPr>
              <a:t>«Я</a:t>
            </a:r>
            <a:r>
              <a:rPr sz="1700" spc="-45" dirty="0">
                <a:latin typeface="Comic Sans MS"/>
                <a:cs typeface="Comic Sans MS"/>
              </a:rPr>
              <a:t> </a:t>
            </a:r>
            <a:r>
              <a:rPr sz="1700" dirty="0">
                <a:latin typeface="Comic Sans MS"/>
                <a:cs typeface="Comic Sans MS"/>
              </a:rPr>
              <a:t>хочу</a:t>
            </a:r>
            <a:r>
              <a:rPr sz="1700" spc="-40" dirty="0">
                <a:latin typeface="Comic Sans MS"/>
                <a:cs typeface="Comic Sans MS"/>
              </a:rPr>
              <a:t> </a:t>
            </a:r>
            <a:r>
              <a:rPr sz="1700" dirty="0">
                <a:latin typeface="Comic Sans MS"/>
                <a:cs typeface="Comic Sans MS"/>
              </a:rPr>
              <a:t>быть</a:t>
            </a:r>
            <a:r>
              <a:rPr sz="1700" spc="-45" dirty="0">
                <a:latin typeface="Comic Sans MS"/>
                <a:cs typeface="Comic Sans MS"/>
              </a:rPr>
              <a:t> </a:t>
            </a:r>
            <a:r>
              <a:rPr sz="1700" spc="-10" dirty="0">
                <a:latin typeface="Comic Sans MS"/>
                <a:cs typeface="Comic Sans MS"/>
              </a:rPr>
              <a:t>независима</a:t>
            </a:r>
            <a:r>
              <a:rPr sz="1700" spc="-40" dirty="0">
                <a:latin typeface="Comic Sans MS"/>
                <a:cs typeface="Comic Sans MS"/>
              </a:rPr>
              <a:t> </a:t>
            </a:r>
            <a:r>
              <a:rPr sz="1700" dirty="0">
                <a:latin typeface="Comic Sans MS"/>
                <a:cs typeface="Comic Sans MS"/>
              </a:rPr>
              <a:t>и</a:t>
            </a:r>
            <a:r>
              <a:rPr sz="1700" spc="-45" dirty="0">
                <a:latin typeface="Comic Sans MS"/>
                <a:cs typeface="Comic Sans MS"/>
              </a:rPr>
              <a:t> </a:t>
            </a:r>
            <a:r>
              <a:rPr sz="1700" dirty="0">
                <a:latin typeface="Comic Sans MS"/>
                <a:cs typeface="Comic Sans MS"/>
              </a:rPr>
              <a:t>жить</a:t>
            </a:r>
            <a:r>
              <a:rPr sz="1700" spc="-40" dirty="0">
                <a:latin typeface="Comic Sans MS"/>
                <a:cs typeface="Comic Sans MS"/>
              </a:rPr>
              <a:t> </a:t>
            </a:r>
            <a:r>
              <a:rPr sz="1700" spc="-20" dirty="0">
                <a:latin typeface="Comic Sans MS"/>
                <a:cs typeface="Comic Sans MS"/>
              </a:rPr>
              <a:t>по-</a:t>
            </a:r>
            <a:r>
              <a:rPr sz="1700" spc="-10" dirty="0">
                <a:latin typeface="Comic Sans MS"/>
                <a:cs typeface="Comic Sans MS"/>
              </a:rPr>
              <a:t>своему; </a:t>
            </a:r>
            <a:r>
              <a:rPr sz="1700" dirty="0">
                <a:latin typeface="Comic Sans MS"/>
                <a:cs typeface="Comic Sans MS"/>
              </a:rPr>
              <a:t>что</a:t>
            </a:r>
            <a:r>
              <a:rPr sz="1700" spc="-40" dirty="0">
                <a:latin typeface="Comic Sans MS"/>
                <a:cs typeface="Comic Sans MS"/>
              </a:rPr>
              <a:t> </a:t>
            </a:r>
            <a:r>
              <a:rPr sz="1700" dirty="0">
                <a:latin typeface="Comic Sans MS"/>
                <a:cs typeface="Comic Sans MS"/>
              </a:rPr>
              <a:t>нужно</a:t>
            </a:r>
            <a:r>
              <a:rPr sz="1700" spc="-40" dirty="0">
                <a:latin typeface="Comic Sans MS"/>
                <a:cs typeface="Comic Sans MS"/>
              </a:rPr>
              <a:t> </a:t>
            </a:r>
            <a:r>
              <a:rPr sz="1700" dirty="0">
                <a:latin typeface="Comic Sans MS"/>
                <a:cs typeface="Comic Sans MS"/>
              </a:rPr>
              <a:t>мне</a:t>
            </a:r>
            <a:r>
              <a:rPr sz="1700" spc="-40" dirty="0">
                <a:latin typeface="Comic Sans MS"/>
                <a:cs typeface="Comic Sans MS"/>
              </a:rPr>
              <a:t> </a:t>
            </a:r>
            <a:r>
              <a:rPr sz="1700" dirty="0">
                <a:latin typeface="Comic Sans MS"/>
                <a:cs typeface="Comic Sans MS"/>
              </a:rPr>
              <a:t>самой,</a:t>
            </a:r>
            <a:r>
              <a:rPr sz="1700" spc="-35" dirty="0">
                <a:latin typeface="Comic Sans MS"/>
                <a:cs typeface="Comic Sans MS"/>
              </a:rPr>
              <a:t> </a:t>
            </a:r>
            <a:r>
              <a:rPr sz="1700" dirty="0">
                <a:latin typeface="Comic Sans MS"/>
                <a:cs typeface="Comic Sans MS"/>
              </a:rPr>
              <a:t>на</a:t>
            </a:r>
            <a:r>
              <a:rPr sz="1700" spc="-40" dirty="0">
                <a:latin typeface="Comic Sans MS"/>
                <a:cs typeface="Comic Sans MS"/>
              </a:rPr>
              <a:t> </a:t>
            </a:r>
            <a:r>
              <a:rPr sz="1700" dirty="0">
                <a:latin typeface="Comic Sans MS"/>
                <a:cs typeface="Comic Sans MS"/>
              </a:rPr>
              <a:t>то</a:t>
            </a:r>
            <a:r>
              <a:rPr sz="1700" spc="-40" dirty="0">
                <a:latin typeface="Comic Sans MS"/>
                <a:cs typeface="Comic Sans MS"/>
              </a:rPr>
              <a:t> </a:t>
            </a:r>
            <a:r>
              <a:rPr sz="1700" dirty="0">
                <a:latin typeface="Comic Sans MS"/>
                <a:cs typeface="Comic Sans MS"/>
              </a:rPr>
              <a:t>я</a:t>
            </a:r>
            <a:r>
              <a:rPr sz="1700" spc="-35" dirty="0">
                <a:latin typeface="Comic Sans MS"/>
                <a:cs typeface="Comic Sans MS"/>
              </a:rPr>
              <a:t> </a:t>
            </a:r>
            <a:r>
              <a:rPr sz="1700" dirty="0">
                <a:latin typeface="Comic Sans MS"/>
                <a:cs typeface="Comic Sans MS"/>
              </a:rPr>
              <a:t>готова;</a:t>
            </a:r>
            <a:r>
              <a:rPr sz="1700" spc="-40" dirty="0">
                <a:latin typeface="Comic Sans MS"/>
                <a:cs typeface="Comic Sans MS"/>
              </a:rPr>
              <a:t> </a:t>
            </a:r>
            <a:r>
              <a:rPr sz="1700" dirty="0">
                <a:latin typeface="Comic Sans MS"/>
                <a:cs typeface="Comic Sans MS"/>
              </a:rPr>
              <a:t>чего</a:t>
            </a:r>
            <a:r>
              <a:rPr sz="1700" spc="-40" dirty="0">
                <a:latin typeface="Comic Sans MS"/>
                <a:cs typeface="Comic Sans MS"/>
              </a:rPr>
              <a:t> </a:t>
            </a:r>
            <a:r>
              <a:rPr sz="1700" dirty="0">
                <a:latin typeface="Comic Sans MS"/>
                <a:cs typeface="Comic Sans MS"/>
              </a:rPr>
              <a:t>мне</a:t>
            </a:r>
            <a:r>
              <a:rPr sz="1700" spc="-35" dirty="0">
                <a:latin typeface="Comic Sans MS"/>
                <a:cs typeface="Comic Sans MS"/>
              </a:rPr>
              <a:t> </a:t>
            </a:r>
            <a:r>
              <a:rPr sz="1700" dirty="0">
                <a:latin typeface="Comic Sans MS"/>
                <a:cs typeface="Comic Sans MS"/>
              </a:rPr>
              <a:t>не</a:t>
            </a:r>
            <a:r>
              <a:rPr sz="1700" spc="-40" dirty="0">
                <a:latin typeface="Comic Sans MS"/>
                <a:cs typeface="Comic Sans MS"/>
              </a:rPr>
              <a:t> </a:t>
            </a:r>
            <a:r>
              <a:rPr sz="1700" dirty="0">
                <a:latin typeface="Comic Sans MS"/>
                <a:cs typeface="Comic Sans MS"/>
              </a:rPr>
              <a:t>нужно,</a:t>
            </a:r>
            <a:r>
              <a:rPr sz="1700" spc="-40" dirty="0">
                <a:latin typeface="Comic Sans MS"/>
                <a:cs typeface="Comic Sans MS"/>
              </a:rPr>
              <a:t> </a:t>
            </a:r>
            <a:r>
              <a:rPr sz="1700" dirty="0">
                <a:latin typeface="Comic Sans MS"/>
                <a:cs typeface="Comic Sans MS"/>
              </a:rPr>
              <a:t>того</a:t>
            </a:r>
            <a:r>
              <a:rPr sz="1700" spc="-40" dirty="0">
                <a:latin typeface="Comic Sans MS"/>
                <a:cs typeface="Comic Sans MS"/>
              </a:rPr>
              <a:t> </a:t>
            </a:r>
            <a:r>
              <a:rPr sz="1700" dirty="0">
                <a:latin typeface="Comic Sans MS"/>
                <a:cs typeface="Comic Sans MS"/>
              </a:rPr>
              <a:t>я</a:t>
            </a:r>
            <a:r>
              <a:rPr sz="1700" spc="-35" dirty="0">
                <a:latin typeface="Comic Sans MS"/>
                <a:cs typeface="Comic Sans MS"/>
              </a:rPr>
              <a:t> </a:t>
            </a:r>
            <a:r>
              <a:rPr sz="1700" dirty="0">
                <a:latin typeface="Comic Sans MS"/>
                <a:cs typeface="Comic Sans MS"/>
              </a:rPr>
              <a:t>не</a:t>
            </a:r>
            <a:r>
              <a:rPr sz="1700" spc="-40" dirty="0">
                <a:latin typeface="Comic Sans MS"/>
                <a:cs typeface="Comic Sans MS"/>
              </a:rPr>
              <a:t> </a:t>
            </a:r>
            <a:r>
              <a:rPr sz="1700" dirty="0">
                <a:latin typeface="Comic Sans MS"/>
                <a:cs typeface="Comic Sans MS"/>
              </a:rPr>
              <a:t>хочу</a:t>
            </a:r>
            <a:r>
              <a:rPr sz="1700" spc="-40" dirty="0">
                <a:latin typeface="Comic Sans MS"/>
                <a:cs typeface="Comic Sans MS"/>
              </a:rPr>
              <a:t> </a:t>
            </a:r>
            <a:r>
              <a:rPr sz="1700" spc="-50" dirty="0">
                <a:latin typeface="Comic Sans MS"/>
                <a:cs typeface="Comic Sans MS"/>
              </a:rPr>
              <a:t>и </a:t>
            </a:r>
            <a:r>
              <a:rPr sz="1700" dirty="0">
                <a:latin typeface="Comic Sans MS"/>
                <a:cs typeface="Comic Sans MS"/>
              </a:rPr>
              <a:t>не</a:t>
            </a:r>
            <a:r>
              <a:rPr sz="1700" spc="-40" dirty="0">
                <a:latin typeface="Comic Sans MS"/>
                <a:cs typeface="Comic Sans MS"/>
              </a:rPr>
              <a:t> </a:t>
            </a:r>
            <a:r>
              <a:rPr sz="1700" dirty="0">
                <a:latin typeface="Comic Sans MS"/>
                <a:cs typeface="Comic Sans MS"/>
              </a:rPr>
              <a:t>хочу...</a:t>
            </a:r>
            <a:r>
              <a:rPr sz="1700" spc="-35" dirty="0">
                <a:latin typeface="Comic Sans MS"/>
                <a:cs typeface="Comic Sans MS"/>
              </a:rPr>
              <a:t> </a:t>
            </a:r>
            <a:r>
              <a:rPr sz="1700" dirty="0">
                <a:latin typeface="Comic Sans MS"/>
                <a:cs typeface="Comic Sans MS"/>
              </a:rPr>
              <a:t>Я</a:t>
            </a:r>
            <a:r>
              <a:rPr sz="1700" spc="-40" dirty="0">
                <a:latin typeface="Comic Sans MS"/>
                <a:cs typeface="Comic Sans MS"/>
              </a:rPr>
              <a:t> </a:t>
            </a:r>
            <a:r>
              <a:rPr sz="1700" dirty="0">
                <a:latin typeface="Comic Sans MS"/>
                <a:cs typeface="Comic Sans MS"/>
              </a:rPr>
              <a:t>не</a:t>
            </a:r>
            <a:r>
              <a:rPr sz="1700" spc="-35" dirty="0">
                <a:latin typeface="Comic Sans MS"/>
                <a:cs typeface="Comic Sans MS"/>
              </a:rPr>
              <a:t> </a:t>
            </a:r>
            <a:r>
              <a:rPr sz="1700" dirty="0">
                <a:latin typeface="Comic Sans MS"/>
                <a:cs typeface="Comic Sans MS"/>
              </a:rPr>
              <a:t>хочу</a:t>
            </a:r>
            <a:r>
              <a:rPr sz="1700" spc="-40" dirty="0">
                <a:latin typeface="Comic Sans MS"/>
                <a:cs typeface="Comic Sans MS"/>
              </a:rPr>
              <a:t> </a:t>
            </a:r>
            <a:r>
              <a:rPr sz="1700" dirty="0">
                <a:latin typeface="Comic Sans MS"/>
                <a:cs typeface="Comic Sans MS"/>
              </a:rPr>
              <a:t>ни</a:t>
            </a:r>
            <a:r>
              <a:rPr sz="1700" spc="-35" dirty="0">
                <a:latin typeface="Comic Sans MS"/>
                <a:cs typeface="Comic Sans MS"/>
              </a:rPr>
              <a:t> </a:t>
            </a:r>
            <a:r>
              <a:rPr sz="1700" dirty="0">
                <a:latin typeface="Comic Sans MS"/>
                <a:cs typeface="Comic Sans MS"/>
              </a:rPr>
              <a:t>от</a:t>
            </a:r>
            <a:r>
              <a:rPr sz="1700" spc="-35" dirty="0">
                <a:latin typeface="Comic Sans MS"/>
                <a:cs typeface="Comic Sans MS"/>
              </a:rPr>
              <a:t> </a:t>
            </a:r>
            <a:r>
              <a:rPr sz="1700" dirty="0">
                <a:latin typeface="Comic Sans MS"/>
                <a:cs typeface="Comic Sans MS"/>
              </a:rPr>
              <a:t>кого</a:t>
            </a:r>
            <a:r>
              <a:rPr sz="1700" spc="-40" dirty="0">
                <a:latin typeface="Comic Sans MS"/>
                <a:cs typeface="Comic Sans MS"/>
              </a:rPr>
              <a:t> </a:t>
            </a:r>
            <a:r>
              <a:rPr sz="1700" dirty="0">
                <a:latin typeface="Comic Sans MS"/>
                <a:cs typeface="Comic Sans MS"/>
              </a:rPr>
              <a:t>требовать</a:t>
            </a:r>
            <a:r>
              <a:rPr sz="1700" spc="-35" dirty="0">
                <a:latin typeface="Comic Sans MS"/>
                <a:cs typeface="Comic Sans MS"/>
              </a:rPr>
              <a:t> </a:t>
            </a:r>
            <a:r>
              <a:rPr sz="1700" dirty="0">
                <a:latin typeface="Comic Sans MS"/>
                <a:cs typeface="Comic Sans MS"/>
              </a:rPr>
              <a:t>ничего,</a:t>
            </a:r>
            <a:r>
              <a:rPr sz="1700" spc="-40" dirty="0">
                <a:latin typeface="Comic Sans MS"/>
                <a:cs typeface="Comic Sans MS"/>
              </a:rPr>
              <a:t> </a:t>
            </a:r>
            <a:r>
              <a:rPr sz="1700" dirty="0">
                <a:latin typeface="Comic Sans MS"/>
                <a:cs typeface="Comic Sans MS"/>
              </a:rPr>
              <a:t>я</a:t>
            </a:r>
            <a:r>
              <a:rPr sz="1700" spc="-35" dirty="0">
                <a:latin typeface="Comic Sans MS"/>
                <a:cs typeface="Comic Sans MS"/>
              </a:rPr>
              <a:t> </a:t>
            </a:r>
            <a:r>
              <a:rPr sz="1700" dirty="0">
                <a:latin typeface="Comic Sans MS"/>
                <a:cs typeface="Comic Sans MS"/>
              </a:rPr>
              <a:t>хочу</a:t>
            </a:r>
            <a:r>
              <a:rPr sz="1700" spc="-40" dirty="0">
                <a:latin typeface="Comic Sans MS"/>
                <a:cs typeface="Comic Sans MS"/>
              </a:rPr>
              <a:t> </a:t>
            </a:r>
            <a:r>
              <a:rPr sz="1700" dirty="0">
                <a:latin typeface="Comic Sans MS"/>
                <a:cs typeface="Comic Sans MS"/>
              </a:rPr>
              <a:t>не</a:t>
            </a:r>
            <a:r>
              <a:rPr sz="1700" spc="-35" dirty="0">
                <a:latin typeface="Comic Sans MS"/>
                <a:cs typeface="Comic Sans MS"/>
              </a:rPr>
              <a:t> </a:t>
            </a:r>
            <a:r>
              <a:rPr sz="1700" spc="-10" dirty="0">
                <a:latin typeface="Comic Sans MS"/>
                <a:cs typeface="Comic Sans MS"/>
              </a:rPr>
              <a:t>стеснять</a:t>
            </a:r>
            <a:r>
              <a:rPr sz="1700" spc="500" dirty="0">
                <a:latin typeface="Comic Sans MS"/>
                <a:cs typeface="Comic Sans MS"/>
              </a:rPr>
              <a:t> </a:t>
            </a:r>
            <a:r>
              <a:rPr sz="1700" dirty="0">
                <a:latin typeface="Comic Sans MS"/>
                <a:cs typeface="Comic Sans MS"/>
              </a:rPr>
              <a:t>ничьей</a:t>
            </a:r>
            <a:r>
              <a:rPr sz="1700" spc="-55" dirty="0">
                <a:latin typeface="Comic Sans MS"/>
                <a:cs typeface="Comic Sans MS"/>
              </a:rPr>
              <a:t> </a:t>
            </a:r>
            <a:r>
              <a:rPr sz="1700" dirty="0">
                <a:latin typeface="Comic Sans MS"/>
                <a:cs typeface="Comic Sans MS"/>
              </a:rPr>
              <a:t>свободы</a:t>
            </a:r>
            <a:r>
              <a:rPr sz="1700" spc="-55" dirty="0">
                <a:latin typeface="Comic Sans MS"/>
                <a:cs typeface="Comic Sans MS"/>
              </a:rPr>
              <a:t> </a:t>
            </a:r>
            <a:r>
              <a:rPr sz="1700" dirty="0">
                <a:latin typeface="Comic Sans MS"/>
                <a:cs typeface="Comic Sans MS"/>
              </a:rPr>
              <a:t>и</a:t>
            </a:r>
            <a:r>
              <a:rPr sz="1700" spc="-50" dirty="0">
                <a:latin typeface="Comic Sans MS"/>
                <a:cs typeface="Comic Sans MS"/>
              </a:rPr>
              <a:t> </a:t>
            </a:r>
            <a:r>
              <a:rPr sz="1700" dirty="0">
                <a:latin typeface="Comic Sans MS"/>
                <a:cs typeface="Comic Sans MS"/>
              </a:rPr>
              <a:t>сама</a:t>
            </a:r>
            <a:r>
              <a:rPr sz="1700" spc="-55" dirty="0">
                <a:latin typeface="Comic Sans MS"/>
                <a:cs typeface="Comic Sans MS"/>
              </a:rPr>
              <a:t> </a:t>
            </a:r>
            <a:r>
              <a:rPr sz="1700" dirty="0">
                <a:latin typeface="Comic Sans MS"/>
                <a:cs typeface="Comic Sans MS"/>
              </a:rPr>
              <a:t>хочу</a:t>
            </a:r>
            <a:r>
              <a:rPr sz="1700" spc="-55" dirty="0">
                <a:latin typeface="Comic Sans MS"/>
                <a:cs typeface="Comic Sans MS"/>
              </a:rPr>
              <a:t> </a:t>
            </a:r>
            <a:r>
              <a:rPr sz="1700" dirty="0">
                <a:latin typeface="Comic Sans MS"/>
                <a:cs typeface="Comic Sans MS"/>
              </a:rPr>
              <a:t>быть</a:t>
            </a:r>
            <a:r>
              <a:rPr sz="1700" spc="-50" dirty="0">
                <a:latin typeface="Comic Sans MS"/>
                <a:cs typeface="Comic Sans MS"/>
              </a:rPr>
              <a:t> </a:t>
            </a:r>
            <a:r>
              <a:rPr sz="1700" dirty="0">
                <a:latin typeface="Comic Sans MS"/>
                <a:cs typeface="Comic Sans MS"/>
              </a:rPr>
              <a:t>свободна».</a:t>
            </a:r>
            <a:r>
              <a:rPr sz="1700" spc="-55" dirty="0">
                <a:latin typeface="Comic Sans MS"/>
                <a:cs typeface="Comic Sans MS"/>
              </a:rPr>
              <a:t> </a:t>
            </a:r>
            <a:r>
              <a:rPr sz="1700" dirty="0">
                <a:latin typeface="Comic Sans MS"/>
                <a:cs typeface="Comic Sans MS"/>
              </a:rPr>
              <a:t>Тем</a:t>
            </a:r>
            <a:r>
              <a:rPr sz="1700" spc="-55" dirty="0">
                <a:latin typeface="Comic Sans MS"/>
                <a:cs typeface="Comic Sans MS"/>
              </a:rPr>
              <a:t> </a:t>
            </a:r>
            <a:r>
              <a:rPr sz="1700" dirty="0">
                <a:latin typeface="Comic Sans MS"/>
                <a:cs typeface="Comic Sans MS"/>
              </a:rPr>
              <a:t>не</a:t>
            </a:r>
            <a:r>
              <a:rPr sz="1700" spc="-50" dirty="0">
                <a:latin typeface="Comic Sans MS"/>
                <a:cs typeface="Comic Sans MS"/>
              </a:rPr>
              <a:t> </a:t>
            </a:r>
            <a:r>
              <a:rPr sz="1700" dirty="0">
                <a:latin typeface="Comic Sans MS"/>
                <a:cs typeface="Comic Sans MS"/>
              </a:rPr>
              <a:t>менее</a:t>
            </a:r>
            <a:r>
              <a:rPr sz="1700" spc="-55" dirty="0">
                <a:latin typeface="Comic Sans MS"/>
                <a:cs typeface="Comic Sans MS"/>
              </a:rPr>
              <a:t> </a:t>
            </a:r>
            <a:r>
              <a:rPr sz="1700" dirty="0">
                <a:latin typeface="Comic Sans MS"/>
                <a:cs typeface="Comic Sans MS"/>
              </a:rPr>
              <a:t>В.</a:t>
            </a:r>
            <a:r>
              <a:rPr sz="1700" spc="-50" dirty="0">
                <a:latin typeface="Comic Sans MS"/>
                <a:cs typeface="Comic Sans MS"/>
              </a:rPr>
              <a:t> </a:t>
            </a:r>
            <a:r>
              <a:rPr sz="1700" dirty="0">
                <a:latin typeface="Comic Sans MS"/>
                <a:cs typeface="Comic Sans MS"/>
              </a:rPr>
              <a:t>П.</a:t>
            </a:r>
            <a:r>
              <a:rPr sz="1700" spc="-55" dirty="0">
                <a:latin typeface="Comic Sans MS"/>
                <a:cs typeface="Comic Sans MS"/>
              </a:rPr>
              <a:t> </a:t>
            </a:r>
            <a:r>
              <a:rPr sz="1700" spc="-10" dirty="0">
                <a:latin typeface="Comic Sans MS"/>
                <a:cs typeface="Comic Sans MS"/>
              </a:rPr>
              <a:t>наивно </a:t>
            </a:r>
            <a:r>
              <a:rPr sz="1700" dirty="0">
                <a:latin typeface="Comic Sans MS"/>
                <a:cs typeface="Comic Sans MS"/>
              </a:rPr>
              <a:t>верит</a:t>
            </a:r>
            <a:r>
              <a:rPr sz="1700" spc="-45" dirty="0">
                <a:latin typeface="Comic Sans MS"/>
                <a:cs typeface="Comic Sans MS"/>
              </a:rPr>
              <a:t> </a:t>
            </a:r>
            <a:r>
              <a:rPr sz="1700" dirty="0">
                <a:latin typeface="Comic Sans MS"/>
                <a:cs typeface="Comic Sans MS"/>
              </a:rPr>
              <a:t>в</a:t>
            </a:r>
            <a:r>
              <a:rPr sz="1700" spc="-40" dirty="0">
                <a:latin typeface="Comic Sans MS"/>
                <a:cs typeface="Comic Sans MS"/>
              </a:rPr>
              <a:t> </a:t>
            </a:r>
            <a:r>
              <a:rPr sz="1700" spc="-10" dirty="0">
                <a:latin typeface="Comic Sans MS"/>
                <a:cs typeface="Comic Sans MS"/>
              </a:rPr>
              <a:t>искренность</a:t>
            </a:r>
            <a:r>
              <a:rPr sz="1700" spc="-40" dirty="0">
                <a:latin typeface="Comic Sans MS"/>
                <a:cs typeface="Comic Sans MS"/>
              </a:rPr>
              <a:t> </a:t>
            </a:r>
            <a:r>
              <a:rPr sz="1700" dirty="0">
                <a:latin typeface="Comic Sans MS"/>
                <a:cs typeface="Comic Sans MS"/>
              </a:rPr>
              <a:t>любви</a:t>
            </a:r>
            <a:r>
              <a:rPr sz="1700" spc="-40" dirty="0">
                <a:latin typeface="Comic Sans MS"/>
                <a:cs typeface="Comic Sans MS"/>
              </a:rPr>
              <a:t> </a:t>
            </a:r>
            <a:r>
              <a:rPr sz="1700" dirty="0">
                <a:latin typeface="Comic Sans MS"/>
                <a:cs typeface="Comic Sans MS"/>
              </a:rPr>
              <a:t>к</a:t>
            </a:r>
            <a:r>
              <a:rPr sz="1700" spc="-45" dirty="0">
                <a:latin typeface="Comic Sans MS"/>
                <a:cs typeface="Comic Sans MS"/>
              </a:rPr>
              <a:t> </a:t>
            </a:r>
            <a:r>
              <a:rPr sz="1700" dirty="0">
                <a:latin typeface="Comic Sans MS"/>
                <a:cs typeface="Comic Sans MS"/>
              </a:rPr>
              <a:t>ней</a:t>
            </a:r>
            <a:r>
              <a:rPr sz="1700" spc="-40" dirty="0">
                <a:latin typeface="Comic Sans MS"/>
                <a:cs typeface="Comic Sans MS"/>
              </a:rPr>
              <a:t> </a:t>
            </a:r>
            <a:r>
              <a:rPr sz="1700" spc="-10" dirty="0">
                <a:latin typeface="Comic Sans MS"/>
                <a:cs typeface="Comic Sans MS"/>
              </a:rPr>
              <a:t>Сторешникова,</a:t>
            </a:r>
            <a:r>
              <a:rPr sz="1700" spc="-40" dirty="0">
                <a:latin typeface="Comic Sans MS"/>
                <a:cs typeface="Comic Sans MS"/>
              </a:rPr>
              <a:t> </a:t>
            </a:r>
            <a:r>
              <a:rPr sz="1700" dirty="0">
                <a:latin typeface="Comic Sans MS"/>
                <a:cs typeface="Comic Sans MS"/>
              </a:rPr>
              <a:t>и</a:t>
            </a:r>
            <a:r>
              <a:rPr sz="1700" spc="-40" dirty="0">
                <a:latin typeface="Comic Sans MS"/>
                <a:cs typeface="Comic Sans MS"/>
              </a:rPr>
              <a:t> </a:t>
            </a:r>
            <a:r>
              <a:rPr sz="1700" dirty="0">
                <a:latin typeface="Comic Sans MS"/>
                <a:cs typeface="Comic Sans MS"/>
              </a:rPr>
              <a:t>только</a:t>
            </a:r>
            <a:r>
              <a:rPr sz="1700" spc="-40" dirty="0">
                <a:latin typeface="Comic Sans MS"/>
                <a:cs typeface="Comic Sans MS"/>
              </a:rPr>
              <a:t> </a:t>
            </a:r>
            <a:r>
              <a:rPr sz="1700" spc="-10" dirty="0">
                <a:latin typeface="Comic Sans MS"/>
                <a:cs typeface="Comic Sans MS"/>
              </a:rPr>
              <a:t>Лопухову </a:t>
            </a:r>
            <a:r>
              <a:rPr sz="1700" dirty="0">
                <a:latin typeface="Comic Sans MS"/>
                <a:cs typeface="Comic Sans MS"/>
              </a:rPr>
              <a:t>удается</a:t>
            </a:r>
            <a:r>
              <a:rPr sz="1700" spc="-85" dirty="0">
                <a:latin typeface="Comic Sans MS"/>
                <a:cs typeface="Comic Sans MS"/>
              </a:rPr>
              <a:t> </a:t>
            </a:r>
            <a:r>
              <a:rPr sz="1700" dirty="0">
                <a:latin typeface="Comic Sans MS"/>
                <a:cs typeface="Comic Sans MS"/>
              </a:rPr>
              <a:t>раскрыть</a:t>
            </a:r>
            <a:r>
              <a:rPr sz="1700" spc="-80" dirty="0">
                <a:latin typeface="Comic Sans MS"/>
                <a:cs typeface="Comic Sans MS"/>
              </a:rPr>
              <a:t> </a:t>
            </a:r>
            <a:r>
              <a:rPr sz="1700" dirty="0">
                <a:latin typeface="Comic Sans MS"/>
                <a:cs typeface="Comic Sans MS"/>
              </a:rPr>
              <a:t>ей</a:t>
            </a:r>
            <a:r>
              <a:rPr sz="1700" spc="-80" dirty="0">
                <a:latin typeface="Comic Sans MS"/>
                <a:cs typeface="Comic Sans MS"/>
              </a:rPr>
              <a:t> </a:t>
            </a:r>
            <a:r>
              <a:rPr sz="1700" spc="-10" dirty="0">
                <a:latin typeface="Comic Sans MS"/>
                <a:cs typeface="Comic Sans MS"/>
              </a:rPr>
              <a:t>глаза.</a:t>
            </a:r>
            <a:endParaRPr sz="1700">
              <a:latin typeface="Comic Sans MS"/>
              <a:cs typeface="Comic Sans MS"/>
            </a:endParaRPr>
          </a:p>
        </p:txBody>
      </p:sp>
    </p:spTree>
    <p:extLst>
      <p:ext uri="{BB962C8B-B14F-4D97-AF65-F5344CB8AC3E}">
        <p14:creationId xmlns:p14="http://schemas.microsoft.com/office/powerpoint/2010/main" val="34095789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54225" y="487272"/>
            <a:ext cx="8054340" cy="5590633"/>
          </a:xfrm>
          <a:prstGeom prst="rect">
            <a:avLst/>
          </a:prstGeom>
        </p:spPr>
        <p:txBody>
          <a:bodyPr vert="horz" wrap="square" lIns="0" tIns="50165" rIns="0" bIns="0" rtlCol="0">
            <a:spAutoFit/>
          </a:bodyPr>
          <a:lstStyle/>
          <a:p>
            <a:pPr marL="287020" marR="5080" indent="-274320">
              <a:lnSpc>
                <a:spcPts val="2390"/>
              </a:lnSpc>
              <a:spcBef>
                <a:spcPts val="395"/>
              </a:spcBef>
            </a:pPr>
            <a:r>
              <a:rPr sz="2200" dirty="0">
                <a:latin typeface="Comic Sans MS"/>
                <a:cs typeface="Comic Sans MS"/>
              </a:rPr>
              <a:t>Вера</a:t>
            </a:r>
            <a:r>
              <a:rPr sz="2200" spc="-25" dirty="0">
                <a:latin typeface="Comic Sans MS"/>
                <a:cs typeface="Comic Sans MS"/>
              </a:rPr>
              <a:t> </a:t>
            </a:r>
            <a:r>
              <a:rPr sz="2200" dirty="0">
                <a:latin typeface="Comic Sans MS"/>
                <a:cs typeface="Comic Sans MS"/>
              </a:rPr>
              <a:t>Павловна</a:t>
            </a:r>
            <a:r>
              <a:rPr sz="2200" spc="-20" dirty="0">
                <a:latin typeface="Comic Sans MS"/>
                <a:cs typeface="Comic Sans MS"/>
              </a:rPr>
              <a:t> </a:t>
            </a:r>
            <a:r>
              <a:rPr sz="2200" dirty="0">
                <a:latin typeface="Comic Sans MS"/>
                <a:cs typeface="Comic Sans MS"/>
              </a:rPr>
              <a:t>не</a:t>
            </a:r>
            <a:r>
              <a:rPr sz="2200" spc="-20" dirty="0">
                <a:latin typeface="Comic Sans MS"/>
                <a:cs typeface="Comic Sans MS"/>
              </a:rPr>
              <a:t> </a:t>
            </a:r>
            <a:r>
              <a:rPr sz="2200" dirty="0">
                <a:latin typeface="Comic Sans MS"/>
                <a:cs typeface="Comic Sans MS"/>
              </a:rPr>
              <a:t>может</a:t>
            </a:r>
            <a:r>
              <a:rPr sz="2200" spc="-20" dirty="0">
                <a:latin typeface="Comic Sans MS"/>
                <a:cs typeface="Comic Sans MS"/>
              </a:rPr>
              <a:t> </a:t>
            </a:r>
            <a:r>
              <a:rPr sz="2200" dirty="0">
                <a:latin typeface="Comic Sans MS"/>
                <a:cs typeface="Comic Sans MS"/>
              </a:rPr>
              <a:t>и</a:t>
            </a:r>
            <a:r>
              <a:rPr sz="2200" spc="-20" dirty="0">
                <a:latin typeface="Comic Sans MS"/>
                <a:cs typeface="Comic Sans MS"/>
              </a:rPr>
              <a:t> </a:t>
            </a:r>
            <a:r>
              <a:rPr sz="2200" dirty="0">
                <a:latin typeface="Comic Sans MS"/>
                <a:cs typeface="Comic Sans MS"/>
              </a:rPr>
              <a:t>не</a:t>
            </a:r>
            <a:r>
              <a:rPr sz="2200" spc="-20" dirty="0">
                <a:latin typeface="Comic Sans MS"/>
                <a:cs typeface="Comic Sans MS"/>
              </a:rPr>
              <a:t> </a:t>
            </a:r>
            <a:r>
              <a:rPr sz="2200" dirty="0">
                <a:latin typeface="Comic Sans MS"/>
                <a:cs typeface="Comic Sans MS"/>
              </a:rPr>
              <a:t>хочет</a:t>
            </a:r>
            <a:r>
              <a:rPr sz="2200" spc="-20" dirty="0">
                <a:latin typeface="Comic Sans MS"/>
                <a:cs typeface="Comic Sans MS"/>
              </a:rPr>
              <a:t> </a:t>
            </a:r>
            <a:r>
              <a:rPr sz="2200" dirty="0">
                <a:latin typeface="Comic Sans MS"/>
                <a:cs typeface="Comic Sans MS"/>
              </a:rPr>
              <a:t>обманывать</a:t>
            </a:r>
            <a:r>
              <a:rPr sz="2200" spc="-20" dirty="0">
                <a:latin typeface="Comic Sans MS"/>
                <a:cs typeface="Comic Sans MS"/>
              </a:rPr>
              <a:t> </a:t>
            </a:r>
            <a:r>
              <a:rPr sz="2200" dirty="0">
                <a:latin typeface="Comic Sans MS"/>
                <a:cs typeface="Comic Sans MS"/>
              </a:rPr>
              <a:t>ни</a:t>
            </a:r>
            <a:r>
              <a:rPr sz="2200" spc="-20" dirty="0">
                <a:latin typeface="Comic Sans MS"/>
                <a:cs typeface="Comic Sans MS"/>
              </a:rPr>
              <a:t> </a:t>
            </a:r>
            <a:r>
              <a:rPr sz="2200" spc="-10" dirty="0">
                <a:latin typeface="Comic Sans MS"/>
                <a:cs typeface="Comic Sans MS"/>
              </a:rPr>
              <a:t>себя, </a:t>
            </a:r>
            <a:r>
              <a:rPr sz="2200" dirty="0">
                <a:latin typeface="Comic Sans MS"/>
                <a:cs typeface="Comic Sans MS"/>
              </a:rPr>
              <a:t>ни</a:t>
            </a:r>
            <a:r>
              <a:rPr sz="2200" spc="-30" dirty="0">
                <a:latin typeface="Comic Sans MS"/>
                <a:cs typeface="Comic Sans MS"/>
              </a:rPr>
              <a:t> </a:t>
            </a:r>
            <a:r>
              <a:rPr sz="2200" dirty="0">
                <a:latin typeface="Comic Sans MS"/>
                <a:cs typeface="Comic Sans MS"/>
              </a:rPr>
              <a:t>других.</a:t>
            </a:r>
            <a:r>
              <a:rPr sz="2200" spc="-25" dirty="0">
                <a:latin typeface="Comic Sans MS"/>
                <a:cs typeface="Comic Sans MS"/>
              </a:rPr>
              <a:t> </a:t>
            </a:r>
            <a:r>
              <a:rPr sz="2200" dirty="0">
                <a:latin typeface="Comic Sans MS"/>
                <a:cs typeface="Comic Sans MS"/>
              </a:rPr>
              <a:t>Полюбив</a:t>
            </a:r>
            <a:r>
              <a:rPr sz="2200" spc="-30" dirty="0">
                <a:latin typeface="Comic Sans MS"/>
                <a:cs typeface="Comic Sans MS"/>
              </a:rPr>
              <a:t> </a:t>
            </a:r>
            <a:r>
              <a:rPr sz="2200" dirty="0">
                <a:latin typeface="Comic Sans MS"/>
                <a:cs typeface="Comic Sans MS"/>
              </a:rPr>
              <a:t>Кирсанова,</a:t>
            </a:r>
            <a:r>
              <a:rPr sz="2200" spc="-30" dirty="0">
                <a:latin typeface="Comic Sans MS"/>
                <a:cs typeface="Comic Sans MS"/>
              </a:rPr>
              <a:t> </a:t>
            </a:r>
            <a:r>
              <a:rPr sz="2200" dirty="0">
                <a:latin typeface="Comic Sans MS"/>
                <a:cs typeface="Comic Sans MS"/>
              </a:rPr>
              <a:t>она</a:t>
            </a:r>
            <a:r>
              <a:rPr sz="2200" spc="-30" dirty="0">
                <a:latin typeface="Comic Sans MS"/>
                <a:cs typeface="Comic Sans MS"/>
              </a:rPr>
              <a:t> </a:t>
            </a:r>
            <a:r>
              <a:rPr sz="2200" dirty="0">
                <a:latin typeface="Comic Sans MS"/>
                <a:cs typeface="Comic Sans MS"/>
              </a:rPr>
              <a:t>понимает,</a:t>
            </a:r>
            <a:r>
              <a:rPr sz="2200" spc="-30" dirty="0">
                <a:latin typeface="Comic Sans MS"/>
                <a:cs typeface="Comic Sans MS"/>
              </a:rPr>
              <a:t> </a:t>
            </a:r>
            <a:r>
              <a:rPr sz="2200" dirty="0">
                <a:latin typeface="Comic Sans MS"/>
                <a:cs typeface="Comic Sans MS"/>
              </a:rPr>
              <a:t>что</a:t>
            </a:r>
            <a:r>
              <a:rPr sz="2200" spc="-20" dirty="0">
                <a:latin typeface="Comic Sans MS"/>
                <a:cs typeface="Comic Sans MS"/>
              </a:rPr>
              <a:t> было </a:t>
            </a:r>
            <a:r>
              <a:rPr sz="2200" dirty="0">
                <a:latin typeface="Comic Sans MS"/>
                <a:cs typeface="Comic Sans MS"/>
              </a:rPr>
              <a:t>бы</a:t>
            </a:r>
            <a:r>
              <a:rPr sz="2200" spc="-25" dirty="0">
                <a:latin typeface="Comic Sans MS"/>
                <a:cs typeface="Comic Sans MS"/>
              </a:rPr>
              <a:t> </a:t>
            </a:r>
            <a:r>
              <a:rPr sz="2200" dirty="0">
                <a:latin typeface="Comic Sans MS"/>
                <a:cs typeface="Comic Sans MS"/>
              </a:rPr>
              <a:t>недостойно</a:t>
            </a:r>
            <a:r>
              <a:rPr sz="2200" spc="-20" dirty="0">
                <a:latin typeface="Comic Sans MS"/>
                <a:cs typeface="Comic Sans MS"/>
              </a:rPr>
              <a:t> </a:t>
            </a:r>
            <a:r>
              <a:rPr sz="2200" dirty="0">
                <a:latin typeface="Comic Sans MS"/>
                <a:cs typeface="Comic Sans MS"/>
              </a:rPr>
              <a:t>и</a:t>
            </a:r>
            <a:r>
              <a:rPr sz="2200" spc="-25" dirty="0">
                <a:latin typeface="Comic Sans MS"/>
                <a:cs typeface="Comic Sans MS"/>
              </a:rPr>
              <a:t> </a:t>
            </a:r>
            <a:r>
              <a:rPr sz="2200" dirty="0">
                <a:latin typeface="Comic Sans MS"/>
                <a:cs typeface="Comic Sans MS"/>
              </a:rPr>
              <a:t>нечестно</a:t>
            </a:r>
            <a:r>
              <a:rPr sz="2200" spc="-20" dirty="0">
                <a:latin typeface="Comic Sans MS"/>
                <a:cs typeface="Comic Sans MS"/>
              </a:rPr>
              <a:t> </a:t>
            </a:r>
            <a:r>
              <a:rPr sz="2200" dirty="0">
                <a:latin typeface="Comic Sans MS"/>
                <a:cs typeface="Comic Sans MS"/>
              </a:rPr>
              <a:t>обманывать</a:t>
            </a:r>
            <a:r>
              <a:rPr sz="2200" spc="-25" dirty="0">
                <a:latin typeface="Comic Sans MS"/>
                <a:cs typeface="Comic Sans MS"/>
              </a:rPr>
              <a:t> </a:t>
            </a:r>
            <a:r>
              <a:rPr sz="2200" dirty="0">
                <a:latin typeface="Comic Sans MS"/>
                <a:cs typeface="Comic Sans MS"/>
              </a:rPr>
              <a:t>себя</a:t>
            </a:r>
            <a:r>
              <a:rPr sz="2200" spc="-20" dirty="0">
                <a:latin typeface="Comic Sans MS"/>
                <a:cs typeface="Comic Sans MS"/>
              </a:rPr>
              <a:t> </a:t>
            </a:r>
            <a:r>
              <a:rPr sz="2200" dirty="0">
                <a:latin typeface="Comic Sans MS"/>
                <a:cs typeface="Comic Sans MS"/>
              </a:rPr>
              <a:t>и</a:t>
            </a:r>
            <a:r>
              <a:rPr sz="2200" spc="-25" dirty="0">
                <a:latin typeface="Comic Sans MS"/>
                <a:cs typeface="Comic Sans MS"/>
              </a:rPr>
              <a:t> </a:t>
            </a:r>
            <a:r>
              <a:rPr sz="2200" spc="-10" dirty="0">
                <a:latin typeface="Comic Sans MS"/>
                <a:cs typeface="Comic Sans MS"/>
              </a:rPr>
              <a:t>Лопухова, </a:t>
            </a:r>
            <a:r>
              <a:rPr sz="2200" dirty="0">
                <a:latin typeface="Comic Sans MS"/>
                <a:cs typeface="Comic Sans MS"/>
              </a:rPr>
              <a:t>и.</a:t>
            </a:r>
            <a:r>
              <a:rPr sz="2200" spc="-35" dirty="0">
                <a:latin typeface="Comic Sans MS"/>
                <a:cs typeface="Comic Sans MS"/>
              </a:rPr>
              <a:t> </a:t>
            </a:r>
            <a:r>
              <a:rPr sz="2200" dirty="0">
                <a:latin typeface="Comic Sans MS"/>
                <a:cs typeface="Comic Sans MS"/>
              </a:rPr>
              <a:t>первая</a:t>
            </a:r>
            <a:r>
              <a:rPr sz="2200" spc="-30" dirty="0">
                <a:latin typeface="Comic Sans MS"/>
                <a:cs typeface="Comic Sans MS"/>
              </a:rPr>
              <a:t> </a:t>
            </a:r>
            <a:r>
              <a:rPr sz="2200" dirty="0">
                <a:latin typeface="Comic Sans MS"/>
                <a:cs typeface="Comic Sans MS"/>
              </a:rPr>
              <a:t>рассказывает</a:t>
            </a:r>
            <a:r>
              <a:rPr sz="2200" spc="-25" dirty="0">
                <a:latin typeface="Comic Sans MS"/>
                <a:cs typeface="Comic Sans MS"/>
              </a:rPr>
              <a:t> </a:t>
            </a:r>
            <a:r>
              <a:rPr sz="2200" dirty="0">
                <a:latin typeface="Comic Sans MS"/>
                <a:cs typeface="Comic Sans MS"/>
              </a:rPr>
              <a:t>о</a:t>
            </a:r>
            <a:r>
              <a:rPr sz="2200" spc="-25" dirty="0">
                <a:latin typeface="Comic Sans MS"/>
                <a:cs typeface="Comic Sans MS"/>
              </a:rPr>
              <a:t> </a:t>
            </a:r>
            <a:r>
              <a:rPr sz="2200" dirty="0">
                <a:latin typeface="Comic Sans MS"/>
                <a:cs typeface="Comic Sans MS"/>
              </a:rPr>
              <a:t>своём</a:t>
            </a:r>
            <a:r>
              <a:rPr sz="2200" spc="-25" dirty="0">
                <a:latin typeface="Comic Sans MS"/>
                <a:cs typeface="Comic Sans MS"/>
              </a:rPr>
              <a:t> </a:t>
            </a:r>
            <a:r>
              <a:rPr sz="2200" dirty="0">
                <a:latin typeface="Comic Sans MS"/>
                <a:cs typeface="Comic Sans MS"/>
              </a:rPr>
              <a:t>чувстве</a:t>
            </a:r>
            <a:r>
              <a:rPr sz="2200" spc="-25" dirty="0">
                <a:latin typeface="Comic Sans MS"/>
                <a:cs typeface="Comic Sans MS"/>
              </a:rPr>
              <a:t> </a:t>
            </a:r>
            <a:r>
              <a:rPr sz="2200" dirty="0">
                <a:latin typeface="Comic Sans MS"/>
                <a:cs typeface="Comic Sans MS"/>
              </a:rPr>
              <a:t>Лопухову.</a:t>
            </a:r>
            <a:r>
              <a:rPr sz="2200" spc="-25" dirty="0">
                <a:latin typeface="Comic Sans MS"/>
                <a:cs typeface="Comic Sans MS"/>
              </a:rPr>
              <a:t> Ей </a:t>
            </a:r>
            <a:r>
              <a:rPr sz="2200" dirty="0">
                <a:latin typeface="Comic Sans MS"/>
                <a:cs typeface="Comic Sans MS"/>
              </a:rPr>
              <a:t>недостаточно</a:t>
            </a:r>
            <a:r>
              <a:rPr sz="2200" spc="-25" dirty="0">
                <a:latin typeface="Comic Sans MS"/>
                <a:cs typeface="Comic Sans MS"/>
              </a:rPr>
              <a:t> </a:t>
            </a:r>
            <a:r>
              <a:rPr sz="2200" dirty="0">
                <a:latin typeface="Comic Sans MS"/>
                <a:cs typeface="Comic Sans MS"/>
              </a:rPr>
              <a:t>личного</a:t>
            </a:r>
            <a:r>
              <a:rPr sz="2200" spc="-25" dirty="0">
                <a:latin typeface="Comic Sans MS"/>
                <a:cs typeface="Comic Sans MS"/>
              </a:rPr>
              <a:t> </a:t>
            </a:r>
            <a:r>
              <a:rPr sz="2200" dirty="0">
                <a:latin typeface="Comic Sans MS"/>
                <a:cs typeface="Comic Sans MS"/>
              </a:rPr>
              <a:t>счастья,</a:t>
            </a:r>
            <a:r>
              <a:rPr sz="2200" spc="-30" dirty="0">
                <a:latin typeface="Comic Sans MS"/>
                <a:cs typeface="Comic Sans MS"/>
              </a:rPr>
              <a:t> </a:t>
            </a:r>
            <a:r>
              <a:rPr sz="2200" dirty="0">
                <a:latin typeface="Comic Sans MS"/>
                <a:cs typeface="Comic Sans MS"/>
              </a:rPr>
              <a:t>и,</a:t>
            </a:r>
            <a:r>
              <a:rPr sz="2200" spc="-30" dirty="0">
                <a:latin typeface="Comic Sans MS"/>
                <a:cs typeface="Comic Sans MS"/>
              </a:rPr>
              <a:t> </a:t>
            </a:r>
            <a:r>
              <a:rPr sz="2200" dirty="0">
                <a:latin typeface="Comic Sans MS"/>
                <a:cs typeface="Comic Sans MS"/>
              </a:rPr>
              <a:t>выйдя</a:t>
            </a:r>
            <a:r>
              <a:rPr sz="2200" spc="-25" dirty="0">
                <a:latin typeface="Comic Sans MS"/>
                <a:cs typeface="Comic Sans MS"/>
              </a:rPr>
              <a:t> </a:t>
            </a:r>
            <a:r>
              <a:rPr sz="2200" dirty="0">
                <a:latin typeface="Comic Sans MS"/>
                <a:cs typeface="Comic Sans MS"/>
              </a:rPr>
              <a:t>замуж</a:t>
            </a:r>
            <a:r>
              <a:rPr sz="2200" spc="-30" dirty="0">
                <a:latin typeface="Comic Sans MS"/>
                <a:cs typeface="Comic Sans MS"/>
              </a:rPr>
              <a:t> </a:t>
            </a:r>
            <a:r>
              <a:rPr sz="2200" dirty="0">
                <a:latin typeface="Comic Sans MS"/>
                <a:cs typeface="Comic Sans MS"/>
              </a:rPr>
              <a:t>за</a:t>
            </a:r>
            <a:r>
              <a:rPr sz="2200" spc="-25" dirty="0">
                <a:latin typeface="Comic Sans MS"/>
                <a:cs typeface="Comic Sans MS"/>
              </a:rPr>
              <a:t> </a:t>
            </a:r>
            <a:r>
              <a:rPr sz="2200" spc="-10" dirty="0">
                <a:latin typeface="Comic Sans MS"/>
                <a:cs typeface="Comic Sans MS"/>
              </a:rPr>
              <a:t>горячо </a:t>
            </a:r>
            <a:r>
              <a:rPr sz="2200" dirty="0">
                <a:latin typeface="Comic Sans MS"/>
                <a:cs typeface="Comic Sans MS"/>
              </a:rPr>
              <a:t>любимого</a:t>
            </a:r>
            <a:r>
              <a:rPr sz="2200" spc="-35" dirty="0">
                <a:latin typeface="Comic Sans MS"/>
                <a:cs typeface="Comic Sans MS"/>
              </a:rPr>
              <a:t> </a:t>
            </a:r>
            <a:r>
              <a:rPr sz="2200" dirty="0">
                <a:latin typeface="Comic Sans MS"/>
                <a:cs typeface="Comic Sans MS"/>
              </a:rPr>
              <a:t>человека,</a:t>
            </a:r>
            <a:r>
              <a:rPr sz="2200" spc="-35" dirty="0">
                <a:latin typeface="Comic Sans MS"/>
                <a:cs typeface="Comic Sans MS"/>
              </a:rPr>
              <a:t> </a:t>
            </a:r>
            <a:r>
              <a:rPr sz="2200" dirty="0">
                <a:latin typeface="Comic Sans MS"/>
                <a:cs typeface="Comic Sans MS"/>
              </a:rPr>
              <a:t>Вера</a:t>
            </a:r>
            <a:r>
              <a:rPr sz="2200" spc="-35" dirty="0">
                <a:latin typeface="Comic Sans MS"/>
                <a:cs typeface="Comic Sans MS"/>
              </a:rPr>
              <a:t> </a:t>
            </a:r>
            <a:r>
              <a:rPr sz="2200" dirty="0">
                <a:latin typeface="Comic Sans MS"/>
                <a:cs typeface="Comic Sans MS"/>
              </a:rPr>
              <a:t>Павловна</a:t>
            </a:r>
            <a:r>
              <a:rPr sz="2200" spc="-35" dirty="0">
                <a:latin typeface="Comic Sans MS"/>
                <a:cs typeface="Comic Sans MS"/>
              </a:rPr>
              <a:t> </a:t>
            </a:r>
            <a:r>
              <a:rPr sz="2200" spc="-10" dirty="0">
                <a:latin typeface="Comic Sans MS"/>
                <a:cs typeface="Comic Sans MS"/>
              </a:rPr>
              <a:t>продолжает </a:t>
            </a:r>
            <a:r>
              <a:rPr sz="2200" dirty="0">
                <a:latin typeface="Comic Sans MS"/>
                <a:cs typeface="Comic Sans MS"/>
              </a:rPr>
              <a:t>предъявлять</a:t>
            </a:r>
            <a:r>
              <a:rPr sz="2200" spc="-45" dirty="0">
                <a:latin typeface="Comic Sans MS"/>
                <a:cs typeface="Comic Sans MS"/>
              </a:rPr>
              <a:t> </a:t>
            </a:r>
            <a:r>
              <a:rPr sz="2200" dirty="0">
                <a:latin typeface="Comic Sans MS"/>
                <a:cs typeface="Comic Sans MS"/>
              </a:rPr>
              <a:t>к</a:t>
            </a:r>
            <a:r>
              <a:rPr sz="2200" spc="-25" dirty="0">
                <a:latin typeface="Comic Sans MS"/>
                <a:cs typeface="Comic Sans MS"/>
              </a:rPr>
              <a:t> </a:t>
            </a:r>
            <a:r>
              <a:rPr sz="2200" dirty="0">
                <a:latin typeface="Comic Sans MS"/>
                <a:cs typeface="Comic Sans MS"/>
              </a:rPr>
              <a:t>себе</a:t>
            </a:r>
            <a:r>
              <a:rPr sz="2200" spc="-35" dirty="0">
                <a:latin typeface="Comic Sans MS"/>
                <a:cs typeface="Comic Sans MS"/>
              </a:rPr>
              <a:t> </a:t>
            </a:r>
            <a:r>
              <a:rPr sz="2200" dirty="0">
                <a:latin typeface="Comic Sans MS"/>
                <a:cs typeface="Comic Sans MS"/>
              </a:rPr>
              <a:t>новые</a:t>
            </a:r>
            <a:r>
              <a:rPr sz="2200" spc="-30" dirty="0">
                <a:latin typeface="Comic Sans MS"/>
                <a:cs typeface="Comic Sans MS"/>
              </a:rPr>
              <a:t> </a:t>
            </a:r>
            <a:r>
              <a:rPr sz="2200" dirty="0">
                <a:latin typeface="Comic Sans MS"/>
                <a:cs typeface="Comic Sans MS"/>
              </a:rPr>
              <a:t>требования,</a:t>
            </a:r>
            <a:r>
              <a:rPr sz="2200" spc="-30" dirty="0">
                <a:latin typeface="Comic Sans MS"/>
                <a:cs typeface="Comic Sans MS"/>
              </a:rPr>
              <a:t> </a:t>
            </a:r>
            <a:r>
              <a:rPr sz="2200" spc="-10" dirty="0">
                <a:latin typeface="Comic Sans MS"/>
                <a:cs typeface="Comic Sans MS"/>
              </a:rPr>
              <a:t>становится женщиной-</a:t>
            </a:r>
            <a:r>
              <a:rPr sz="2200" dirty="0">
                <a:latin typeface="Comic Sans MS"/>
                <a:cs typeface="Comic Sans MS"/>
              </a:rPr>
              <a:t>врачом,</a:t>
            </a:r>
            <a:r>
              <a:rPr sz="2200" spc="-40" dirty="0">
                <a:latin typeface="Comic Sans MS"/>
                <a:cs typeface="Comic Sans MS"/>
              </a:rPr>
              <a:t> </a:t>
            </a:r>
            <a:r>
              <a:rPr sz="2200" dirty="0">
                <a:latin typeface="Comic Sans MS"/>
                <a:cs typeface="Comic Sans MS"/>
              </a:rPr>
              <a:t>ревнителем</a:t>
            </a:r>
            <a:r>
              <a:rPr sz="2200" spc="-25" dirty="0">
                <a:latin typeface="Comic Sans MS"/>
                <a:cs typeface="Comic Sans MS"/>
              </a:rPr>
              <a:t> </a:t>
            </a:r>
            <a:r>
              <a:rPr sz="2200" dirty="0">
                <a:latin typeface="Comic Sans MS"/>
                <a:cs typeface="Comic Sans MS"/>
              </a:rPr>
              <a:t>науки.Она</a:t>
            </a:r>
            <a:r>
              <a:rPr sz="2200" spc="-25" dirty="0">
                <a:latin typeface="Comic Sans MS"/>
                <a:cs typeface="Comic Sans MS"/>
              </a:rPr>
              <a:t> </a:t>
            </a:r>
            <a:r>
              <a:rPr sz="2200" spc="-10" dirty="0">
                <a:latin typeface="Comic Sans MS"/>
                <a:cs typeface="Comic Sans MS"/>
              </a:rPr>
              <a:t>гармоничный </a:t>
            </a:r>
            <a:r>
              <a:rPr sz="2200" dirty="0">
                <a:latin typeface="Comic Sans MS"/>
                <a:cs typeface="Comic Sans MS"/>
              </a:rPr>
              <a:t>человек:</a:t>
            </a:r>
            <a:r>
              <a:rPr sz="2200" spc="-40" dirty="0">
                <a:latin typeface="Comic Sans MS"/>
                <a:cs typeface="Comic Sans MS"/>
              </a:rPr>
              <a:t> </a:t>
            </a:r>
            <a:r>
              <a:rPr sz="2200" dirty="0">
                <a:latin typeface="Comic Sans MS"/>
                <a:cs typeface="Comic Sans MS"/>
              </a:rPr>
              <a:t>много</a:t>
            </a:r>
            <a:r>
              <a:rPr sz="2200" spc="-25" dirty="0">
                <a:latin typeface="Comic Sans MS"/>
                <a:cs typeface="Comic Sans MS"/>
              </a:rPr>
              <a:t> </a:t>
            </a:r>
            <a:r>
              <a:rPr sz="2200" dirty="0">
                <a:latin typeface="Comic Sans MS"/>
                <a:cs typeface="Comic Sans MS"/>
              </a:rPr>
              <a:t>читает,</a:t>
            </a:r>
            <a:r>
              <a:rPr sz="2200" spc="-30" dirty="0">
                <a:latin typeface="Comic Sans MS"/>
                <a:cs typeface="Comic Sans MS"/>
              </a:rPr>
              <a:t> </a:t>
            </a:r>
            <a:r>
              <a:rPr sz="2200" dirty="0">
                <a:latin typeface="Comic Sans MS"/>
                <a:cs typeface="Comic Sans MS"/>
              </a:rPr>
              <a:t>страстно</a:t>
            </a:r>
            <a:r>
              <a:rPr sz="2200" spc="-20" dirty="0">
                <a:latin typeface="Comic Sans MS"/>
                <a:cs typeface="Comic Sans MS"/>
              </a:rPr>
              <a:t> </a:t>
            </a:r>
            <a:r>
              <a:rPr sz="2200" dirty="0">
                <a:latin typeface="Comic Sans MS"/>
                <a:cs typeface="Comic Sans MS"/>
              </a:rPr>
              <a:t>любит</a:t>
            </a:r>
            <a:r>
              <a:rPr sz="2200" spc="-25" dirty="0">
                <a:latin typeface="Comic Sans MS"/>
                <a:cs typeface="Comic Sans MS"/>
              </a:rPr>
              <a:t> </a:t>
            </a:r>
            <a:r>
              <a:rPr sz="2200" dirty="0">
                <a:latin typeface="Comic Sans MS"/>
                <a:cs typeface="Comic Sans MS"/>
              </a:rPr>
              <a:t>музыку</a:t>
            </a:r>
            <a:r>
              <a:rPr sz="2200" spc="-25" dirty="0">
                <a:latin typeface="Comic Sans MS"/>
                <a:cs typeface="Comic Sans MS"/>
              </a:rPr>
              <a:t> </a:t>
            </a:r>
            <a:r>
              <a:rPr sz="2200" dirty="0">
                <a:latin typeface="Comic Sans MS"/>
                <a:cs typeface="Comic Sans MS"/>
              </a:rPr>
              <a:t>и</a:t>
            </a:r>
            <a:r>
              <a:rPr sz="2200" spc="-25" dirty="0">
                <a:latin typeface="Comic Sans MS"/>
                <a:cs typeface="Comic Sans MS"/>
              </a:rPr>
              <a:t> </a:t>
            </a:r>
            <a:r>
              <a:rPr sz="2200" spc="-10" dirty="0">
                <a:latin typeface="Comic Sans MS"/>
                <a:cs typeface="Comic Sans MS"/>
              </a:rPr>
              <a:t>театр, </a:t>
            </a:r>
            <a:r>
              <a:rPr sz="2200" dirty="0">
                <a:latin typeface="Comic Sans MS"/>
                <a:cs typeface="Comic Sans MS"/>
              </a:rPr>
              <a:t>прекрасно</a:t>
            </a:r>
            <a:r>
              <a:rPr sz="2200" spc="-25" dirty="0">
                <a:latin typeface="Comic Sans MS"/>
                <a:cs typeface="Comic Sans MS"/>
              </a:rPr>
              <a:t> </a:t>
            </a:r>
            <a:r>
              <a:rPr sz="2200" dirty="0">
                <a:latin typeface="Comic Sans MS"/>
                <a:cs typeface="Comic Sans MS"/>
              </a:rPr>
              <a:t>поёт,</a:t>
            </a:r>
            <a:r>
              <a:rPr sz="2200" spc="-30" dirty="0">
                <a:latin typeface="Comic Sans MS"/>
                <a:cs typeface="Comic Sans MS"/>
              </a:rPr>
              <a:t> </a:t>
            </a:r>
            <a:r>
              <a:rPr sz="2200" dirty="0">
                <a:latin typeface="Comic Sans MS"/>
                <a:cs typeface="Comic Sans MS"/>
              </a:rPr>
              <a:t>умеет</a:t>
            </a:r>
            <a:r>
              <a:rPr sz="2200" spc="-20" dirty="0">
                <a:latin typeface="Comic Sans MS"/>
                <a:cs typeface="Comic Sans MS"/>
              </a:rPr>
              <a:t> </a:t>
            </a:r>
            <a:r>
              <a:rPr sz="2200" dirty="0">
                <a:latin typeface="Comic Sans MS"/>
                <a:cs typeface="Comic Sans MS"/>
              </a:rPr>
              <a:t>не</a:t>
            </a:r>
            <a:r>
              <a:rPr sz="2200" spc="-30" dirty="0">
                <a:latin typeface="Comic Sans MS"/>
                <a:cs typeface="Comic Sans MS"/>
              </a:rPr>
              <a:t> </a:t>
            </a:r>
            <a:r>
              <a:rPr sz="2200" dirty="0">
                <a:latin typeface="Comic Sans MS"/>
                <a:cs typeface="Comic Sans MS"/>
              </a:rPr>
              <a:t>только</a:t>
            </a:r>
            <a:r>
              <a:rPr sz="2200" spc="-20" dirty="0">
                <a:latin typeface="Comic Sans MS"/>
                <a:cs typeface="Comic Sans MS"/>
              </a:rPr>
              <a:t> </a:t>
            </a:r>
            <a:r>
              <a:rPr sz="2200" dirty="0">
                <a:latin typeface="Comic Sans MS"/>
                <a:cs typeface="Comic Sans MS"/>
              </a:rPr>
              <a:t>плодотворно</a:t>
            </a:r>
            <a:r>
              <a:rPr sz="2200" spc="-25" dirty="0">
                <a:latin typeface="Comic Sans MS"/>
                <a:cs typeface="Comic Sans MS"/>
              </a:rPr>
              <a:t> </a:t>
            </a:r>
            <a:r>
              <a:rPr sz="2200" dirty="0">
                <a:latin typeface="Comic Sans MS"/>
                <a:cs typeface="Comic Sans MS"/>
              </a:rPr>
              <a:t>и</a:t>
            </a:r>
            <a:r>
              <a:rPr sz="2200" spc="-25" dirty="0">
                <a:latin typeface="Comic Sans MS"/>
                <a:cs typeface="Comic Sans MS"/>
              </a:rPr>
              <a:t> </a:t>
            </a:r>
            <a:r>
              <a:rPr sz="2200" spc="-50" dirty="0">
                <a:latin typeface="Comic Sans MS"/>
                <a:cs typeface="Comic Sans MS"/>
              </a:rPr>
              <a:t>с </a:t>
            </a:r>
            <a:r>
              <a:rPr sz="2200" dirty="0">
                <a:latin typeface="Comic Sans MS"/>
                <a:cs typeface="Comic Sans MS"/>
              </a:rPr>
              <a:t>увлечением</a:t>
            </a:r>
            <a:r>
              <a:rPr sz="2200" spc="-30" dirty="0">
                <a:latin typeface="Comic Sans MS"/>
                <a:cs typeface="Comic Sans MS"/>
              </a:rPr>
              <a:t> </a:t>
            </a:r>
            <a:r>
              <a:rPr sz="2200" dirty="0">
                <a:latin typeface="Comic Sans MS"/>
                <a:cs typeface="Comic Sans MS"/>
              </a:rPr>
              <a:t>работать,</a:t>
            </a:r>
            <a:r>
              <a:rPr sz="2200" spc="-25" dirty="0">
                <a:latin typeface="Comic Sans MS"/>
                <a:cs typeface="Comic Sans MS"/>
              </a:rPr>
              <a:t> </a:t>
            </a:r>
            <a:r>
              <a:rPr sz="2200" dirty="0">
                <a:latin typeface="Comic Sans MS"/>
                <a:cs typeface="Comic Sans MS"/>
              </a:rPr>
              <a:t>но</a:t>
            </a:r>
            <a:r>
              <a:rPr sz="2200" spc="-20" dirty="0">
                <a:latin typeface="Comic Sans MS"/>
                <a:cs typeface="Comic Sans MS"/>
              </a:rPr>
              <a:t> </a:t>
            </a:r>
            <a:r>
              <a:rPr sz="2200" dirty="0">
                <a:latin typeface="Comic Sans MS"/>
                <a:cs typeface="Comic Sans MS"/>
              </a:rPr>
              <a:t>и</a:t>
            </a:r>
            <a:r>
              <a:rPr sz="2200" spc="-20" dirty="0">
                <a:latin typeface="Comic Sans MS"/>
                <a:cs typeface="Comic Sans MS"/>
              </a:rPr>
              <a:t> </a:t>
            </a:r>
            <a:r>
              <a:rPr sz="2200" dirty="0">
                <a:latin typeface="Comic Sans MS"/>
                <a:cs typeface="Comic Sans MS"/>
              </a:rPr>
              <a:t>от</a:t>
            </a:r>
            <a:r>
              <a:rPr sz="2200" spc="-20" dirty="0">
                <a:latin typeface="Comic Sans MS"/>
                <a:cs typeface="Comic Sans MS"/>
              </a:rPr>
              <a:t> </a:t>
            </a:r>
            <a:r>
              <a:rPr sz="2200" dirty="0">
                <a:latin typeface="Comic Sans MS"/>
                <a:cs typeface="Comic Sans MS"/>
              </a:rPr>
              <a:t>души</a:t>
            </a:r>
            <a:r>
              <a:rPr sz="2200" spc="-20" dirty="0">
                <a:latin typeface="Comic Sans MS"/>
                <a:cs typeface="Comic Sans MS"/>
              </a:rPr>
              <a:t> </a:t>
            </a:r>
            <a:r>
              <a:rPr sz="2200" spc="-10" dirty="0">
                <a:latin typeface="Comic Sans MS"/>
                <a:cs typeface="Comic Sans MS"/>
              </a:rPr>
              <a:t>веселиться.Вера </a:t>
            </a:r>
            <a:r>
              <a:rPr sz="2200" dirty="0">
                <a:latin typeface="Comic Sans MS"/>
                <a:cs typeface="Comic Sans MS"/>
              </a:rPr>
              <a:t>Павловна</a:t>
            </a:r>
            <a:r>
              <a:rPr sz="2200" spc="-35" dirty="0">
                <a:latin typeface="Comic Sans MS"/>
                <a:cs typeface="Comic Sans MS"/>
              </a:rPr>
              <a:t> </a:t>
            </a:r>
            <a:r>
              <a:rPr sz="2200" dirty="0">
                <a:latin typeface="Comic Sans MS"/>
                <a:cs typeface="Comic Sans MS"/>
              </a:rPr>
              <a:t>—</a:t>
            </a:r>
            <a:r>
              <a:rPr sz="2200" spc="-25" dirty="0">
                <a:latin typeface="Comic Sans MS"/>
                <a:cs typeface="Comic Sans MS"/>
              </a:rPr>
              <a:t> </a:t>
            </a:r>
            <a:r>
              <a:rPr sz="2200" dirty="0">
                <a:latin typeface="Comic Sans MS"/>
                <a:cs typeface="Comic Sans MS"/>
              </a:rPr>
              <a:t>не</a:t>
            </a:r>
            <a:r>
              <a:rPr sz="2200" spc="-20" dirty="0">
                <a:latin typeface="Comic Sans MS"/>
                <a:cs typeface="Comic Sans MS"/>
              </a:rPr>
              <a:t> </a:t>
            </a:r>
            <a:r>
              <a:rPr sz="2200" dirty="0">
                <a:latin typeface="Comic Sans MS"/>
                <a:cs typeface="Comic Sans MS"/>
              </a:rPr>
              <a:t>«синий</a:t>
            </a:r>
            <a:r>
              <a:rPr sz="2200" spc="-25" dirty="0">
                <a:latin typeface="Comic Sans MS"/>
                <a:cs typeface="Comic Sans MS"/>
              </a:rPr>
              <a:t> </a:t>
            </a:r>
            <a:r>
              <a:rPr sz="2200" dirty="0">
                <a:latin typeface="Comic Sans MS"/>
                <a:cs typeface="Comic Sans MS"/>
              </a:rPr>
              <a:t>чулок»,</a:t>
            </a:r>
            <a:r>
              <a:rPr sz="2200" spc="-25" dirty="0">
                <a:latin typeface="Comic Sans MS"/>
                <a:cs typeface="Comic Sans MS"/>
              </a:rPr>
              <a:t> </a:t>
            </a:r>
            <a:r>
              <a:rPr sz="2200" dirty="0">
                <a:latin typeface="Comic Sans MS"/>
                <a:cs typeface="Comic Sans MS"/>
              </a:rPr>
              <a:t>она</a:t>
            </a:r>
            <a:r>
              <a:rPr sz="2200" spc="-20" dirty="0">
                <a:latin typeface="Comic Sans MS"/>
                <a:cs typeface="Comic Sans MS"/>
              </a:rPr>
              <a:t> </a:t>
            </a:r>
            <a:r>
              <a:rPr sz="2200" dirty="0">
                <a:latin typeface="Comic Sans MS"/>
                <a:cs typeface="Comic Sans MS"/>
              </a:rPr>
              <a:t>заботится</a:t>
            </a:r>
            <a:r>
              <a:rPr sz="2200" spc="-20" dirty="0">
                <a:latin typeface="Comic Sans MS"/>
                <a:cs typeface="Comic Sans MS"/>
              </a:rPr>
              <a:t> </a:t>
            </a:r>
            <a:r>
              <a:rPr sz="2200" dirty="0">
                <a:latin typeface="Comic Sans MS"/>
                <a:cs typeface="Comic Sans MS"/>
              </a:rPr>
              <a:t>о</a:t>
            </a:r>
            <a:r>
              <a:rPr sz="2200" spc="-15" dirty="0">
                <a:latin typeface="Comic Sans MS"/>
                <a:cs typeface="Comic Sans MS"/>
              </a:rPr>
              <a:t> </a:t>
            </a:r>
            <a:r>
              <a:rPr sz="2200" spc="-10" dirty="0">
                <a:latin typeface="Comic Sans MS"/>
                <a:cs typeface="Comic Sans MS"/>
              </a:rPr>
              <a:t>своей </a:t>
            </a:r>
            <a:r>
              <a:rPr sz="2200" dirty="0">
                <a:latin typeface="Comic Sans MS"/>
                <a:cs typeface="Comic Sans MS"/>
              </a:rPr>
              <a:t>внешности,,</a:t>
            </a:r>
            <a:r>
              <a:rPr sz="2200" spc="-40" dirty="0">
                <a:latin typeface="Comic Sans MS"/>
                <a:cs typeface="Comic Sans MS"/>
              </a:rPr>
              <a:t> </a:t>
            </a:r>
            <a:r>
              <a:rPr sz="2200" dirty="0">
                <a:latin typeface="Comic Sans MS"/>
                <a:cs typeface="Comic Sans MS"/>
              </a:rPr>
              <a:t>со</a:t>
            </a:r>
            <a:r>
              <a:rPr sz="2200" spc="-30" dirty="0">
                <a:latin typeface="Comic Sans MS"/>
                <a:cs typeface="Comic Sans MS"/>
              </a:rPr>
              <a:t> </a:t>
            </a:r>
            <a:r>
              <a:rPr sz="2200" dirty="0">
                <a:latin typeface="Comic Sans MS"/>
                <a:cs typeface="Comic Sans MS"/>
              </a:rPr>
              <a:t>вкусом</a:t>
            </a:r>
            <a:r>
              <a:rPr sz="2200" spc="-30" dirty="0">
                <a:latin typeface="Comic Sans MS"/>
                <a:cs typeface="Comic Sans MS"/>
              </a:rPr>
              <a:t> </a:t>
            </a:r>
            <a:r>
              <a:rPr sz="2200" dirty="0">
                <a:latin typeface="Comic Sans MS"/>
                <a:cs typeface="Comic Sans MS"/>
              </a:rPr>
              <a:t>одевается,</a:t>
            </a:r>
            <a:r>
              <a:rPr sz="2200" spc="-35" dirty="0">
                <a:latin typeface="Comic Sans MS"/>
                <a:cs typeface="Comic Sans MS"/>
              </a:rPr>
              <a:t> </a:t>
            </a:r>
            <a:r>
              <a:rPr sz="2200" spc="-10" dirty="0">
                <a:latin typeface="Comic Sans MS"/>
                <a:cs typeface="Comic Sans MS"/>
              </a:rPr>
              <a:t>сохраняет </a:t>
            </a:r>
            <a:r>
              <a:rPr sz="2200" dirty="0">
                <a:latin typeface="Comic Sans MS"/>
                <a:cs typeface="Comic Sans MS"/>
              </a:rPr>
              <a:t>женственность</a:t>
            </a:r>
            <a:r>
              <a:rPr sz="2200" spc="-45" dirty="0">
                <a:latin typeface="Comic Sans MS"/>
                <a:cs typeface="Comic Sans MS"/>
              </a:rPr>
              <a:t> </a:t>
            </a:r>
            <a:r>
              <a:rPr sz="2200" dirty="0">
                <a:latin typeface="Comic Sans MS"/>
                <a:cs typeface="Comic Sans MS"/>
              </a:rPr>
              <a:t>и</a:t>
            </a:r>
            <a:r>
              <a:rPr sz="2200" spc="-40" dirty="0">
                <a:latin typeface="Comic Sans MS"/>
                <a:cs typeface="Comic Sans MS"/>
              </a:rPr>
              <a:t> </a:t>
            </a:r>
            <a:r>
              <a:rPr sz="2200" dirty="0">
                <a:latin typeface="Comic Sans MS"/>
                <a:cs typeface="Comic Sans MS"/>
              </a:rPr>
              <a:t>обаятельность.Вера</a:t>
            </a:r>
            <a:r>
              <a:rPr sz="2200" spc="-40" dirty="0">
                <a:latin typeface="Comic Sans MS"/>
                <a:cs typeface="Comic Sans MS"/>
              </a:rPr>
              <a:t> </a:t>
            </a:r>
            <a:r>
              <a:rPr sz="2200" dirty="0">
                <a:latin typeface="Comic Sans MS"/>
                <a:cs typeface="Comic Sans MS"/>
              </a:rPr>
              <a:t>Павловна</a:t>
            </a:r>
            <a:r>
              <a:rPr sz="2200" spc="-40" dirty="0">
                <a:latin typeface="Comic Sans MS"/>
                <a:cs typeface="Comic Sans MS"/>
              </a:rPr>
              <a:t> </a:t>
            </a:r>
            <a:r>
              <a:rPr sz="2200" dirty="0">
                <a:latin typeface="Comic Sans MS"/>
                <a:cs typeface="Comic Sans MS"/>
              </a:rPr>
              <a:t>—</a:t>
            </a:r>
            <a:r>
              <a:rPr sz="2200" spc="-40" dirty="0">
                <a:latin typeface="Comic Sans MS"/>
                <a:cs typeface="Comic Sans MS"/>
              </a:rPr>
              <a:t> </a:t>
            </a:r>
            <a:r>
              <a:rPr sz="2200" spc="-25" dirty="0">
                <a:latin typeface="Comic Sans MS"/>
                <a:cs typeface="Comic Sans MS"/>
              </a:rPr>
              <a:t>не </a:t>
            </a:r>
            <a:r>
              <a:rPr sz="2200" dirty="0">
                <a:latin typeface="Comic Sans MS"/>
                <a:cs typeface="Comic Sans MS"/>
              </a:rPr>
              <a:t>схема,</a:t>
            </a:r>
            <a:r>
              <a:rPr sz="2200" spc="-35" dirty="0">
                <a:latin typeface="Comic Sans MS"/>
                <a:cs typeface="Comic Sans MS"/>
              </a:rPr>
              <a:t> </a:t>
            </a:r>
            <a:r>
              <a:rPr sz="2200" dirty="0">
                <a:latin typeface="Comic Sans MS"/>
                <a:cs typeface="Comic Sans MS"/>
              </a:rPr>
              <a:t>а</a:t>
            </a:r>
            <a:r>
              <a:rPr sz="2200" spc="-30" dirty="0">
                <a:latin typeface="Comic Sans MS"/>
                <a:cs typeface="Comic Sans MS"/>
              </a:rPr>
              <a:t> </a:t>
            </a:r>
            <a:r>
              <a:rPr sz="2200" dirty="0">
                <a:latin typeface="Comic Sans MS"/>
                <a:cs typeface="Comic Sans MS"/>
              </a:rPr>
              <a:t>обыкновенный</a:t>
            </a:r>
            <a:r>
              <a:rPr sz="2200" spc="-30" dirty="0">
                <a:latin typeface="Comic Sans MS"/>
                <a:cs typeface="Comic Sans MS"/>
              </a:rPr>
              <a:t> </a:t>
            </a:r>
            <a:r>
              <a:rPr sz="2200" dirty="0">
                <a:latin typeface="Comic Sans MS"/>
                <a:cs typeface="Comic Sans MS"/>
              </a:rPr>
              <a:t>живой</a:t>
            </a:r>
            <a:r>
              <a:rPr sz="2200" spc="-30" dirty="0">
                <a:latin typeface="Comic Sans MS"/>
                <a:cs typeface="Comic Sans MS"/>
              </a:rPr>
              <a:t> </a:t>
            </a:r>
            <a:r>
              <a:rPr sz="2200" dirty="0">
                <a:latin typeface="Comic Sans MS"/>
                <a:cs typeface="Comic Sans MS"/>
              </a:rPr>
              <a:t>человек,</a:t>
            </a:r>
            <a:r>
              <a:rPr sz="2200" spc="-30" dirty="0">
                <a:latin typeface="Comic Sans MS"/>
                <a:cs typeface="Comic Sans MS"/>
              </a:rPr>
              <a:t> </a:t>
            </a:r>
            <a:r>
              <a:rPr sz="2200" dirty="0">
                <a:latin typeface="Comic Sans MS"/>
                <a:cs typeface="Comic Sans MS"/>
              </a:rPr>
              <a:t>каких</a:t>
            </a:r>
            <a:r>
              <a:rPr sz="2200" spc="-25" dirty="0">
                <a:latin typeface="Comic Sans MS"/>
                <a:cs typeface="Comic Sans MS"/>
              </a:rPr>
              <a:t> во</a:t>
            </a:r>
            <a:r>
              <a:rPr sz="2200" spc="550" dirty="0">
                <a:latin typeface="Comic Sans MS"/>
                <a:cs typeface="Comic Sans MS"/>
              </a:rPr>
              <a:t> </a:t>
            </a:r>
            <a:r>
              <a:rPr sz="2200" dirty="0">
                <a:latin typeface="Comic Sans MS"/>
                <a:cs typeface="Comic Sans MS"/>
              </a:rPr>
              <a:t>времена</a:t>
            </a:r>
            <a:r>
              <a:rPr sz="2200" spc="-30" dirty="0">
                <a:latin typeface="Comic Sans MS"/>
                <a:cs typeface="Comic Sans MS"/>
              </a:rPr>
              <a:t> </a:t>
            </a:r>
            <a:r>
              <a:rPr sz="2200" dirty="0">
                <a:latin typeface="Comic Sans MS"/>
                <a:cs typeface="Comic Sans MS"/>
              </a:rPr>
              <a:t>Чернышевского</a:t>
            </a:r>
            <a:r>
              <a:rPr sz="2200" spc="-25" dirty="0">
                <a:latin typeface="Comic Sans MS"/>
                <a:cs typeface="Comic Sans MS"/>
              </a:rPr>
              <a:t> </a:t>
            </a:r>
            <a:r>
              <a:rPr sz="2200" dirty="0">
                <a:latin typeface="Comic Sans MS"/>
                <a:cs typeface="Comic Sans MS"/>
              </a:rPr>
              <a:t>было</a:t>
            </a:r>
            <a:r>
              <a:rPr sz="2200" spc="-25" dirty="0">
                <a:latin typeface="Comic Sans MS"/>
                <a:cs typeface="Comic Sans MS"/>
              </a:rPr>
              <a:t> </a:t>
            </a:r>
            <a:r>
              <a:rPr sz="2200" dirty="0">
                <a:latin typeface="Comic Sans MS"/>
                <a:cs typeface="Comic Sans MS"/>
              </a:rPr>
              <a:t>немало.</a:t>
            </a:r>
            <a:r>
              <a:rPr sz="2200" spc="-20" dirty="0">
                <a:latin typeface="Comic Sans MS"/>
                <a:cs typeface="Comic Sans MS"/>
              </a:rPr>
              <a:t> </a:t>
            </a:r>
            <a:r>
              <a:rPr sz="2200" dirty="0">
                <a:latin typeface="Comic Sans MS"/>
                <a:cs typeface="Comic Sans MS"/>
              </a:rPr>
              <a:t>Она</a:t>
            </a:r>
            <a:r>
              <a:rPr sz="2200" spc="-30" dirty="0">
                <a:latin typeface="Comic Sans MS"/>
                <a:cs typeface="Comic Sans MS"/>
              </a:rPr>
              <a:t> </a:t>
            </a:r>
            <a:r>
              <a:rPr sz="2200" dirty="0">
                <a:latin typeface="Comic Sans MS"/>
                <a:cs typeface="Comic Sans MS"/>
              </a:rPr>
              <a:t>одна</a:t>
            </a:r>
            <a:r>
              <a:rPr sz="2200" spc="-30" dirty="0">
                <a:latin typeface="Comic Sans MS"/>
                <a:cs typeface="Comic Sans MS"/>
              </a:rPr>
              <a:t> </a:t>
            </a:r>
            <a:r>
              <a:rPr sz="2200" dirty="0">
                <a:latin typeface="Comic Sans MS"/>
                <a:cs typeface="Comic Sans MS"/>
              </a:rPr>
              <a:t>из</a:t>
            </a:r>
            <a:r>
              <a:rPr sz="2200" spc="-20" dirty="0">
                <a:latin typeface="Comic Sans MS"/>
                <a:cs typeface="Comic Sans MS"/>
              </a:rPr>
              <a:t> </a:t>
            </a:r>
            <a:r>
              <a:rPr sz="2200" spc="-25" dirty="0">
                <a:latin typeface="Comic Sans MS"/>
                <a:cs typeface="Comic Sans MS"/>
              </a:rPr>
              <a:t>тех </a:t>
            </a:r>
            <a:r>
              <a:rPr sz="2200" dirty="0">
                <a:latin typeface="Comic Sans MS"/>
                <a:cs typeface="Comic Sans MS"/>
              </a:rPr>
              <a:t>женщин,</a:t>
            </a:r>
            <a:r>
              <a:rPr sz="2200" spc="-35" dirty="0">
                <a:latin typeface="Comic Sans MS"/>
                <a:cs typeface="Comic Sans MS"/>
              </a:rPr>
              <a:t> </a:t>
            </a:r>
            <a:r>
              <a:rPr sz="2200" dirty="0">
                <a:latin typeface="Comic Sans MS"/>
                <a:cs typeface="Comic Sans MS"/>
              </a:rPr>
              <a:t>которые,</a:t>
            </a:r>
            <a:r>
              <a:rPr sz="2200" spc="-35" dirty="0">
                <a:latin typeface="Comic Sans MS"/>
                <a:cs typeface="Comic Sans MS"/>
              </a:rPr>
              <a:t> </a:t>
            </a:r>
            <a:r>
              <a:rPr sz="2200" dirty="0">
                <a:latin typeface="Comic Sans MS"/>
                <a:cs typeface="Comic Sans MS"/>
              </a:rPr>
              <a:t>прокладывая</a:t>
            </a:r>
            <a:r>
              <a:rPr sz="2200" spc="-25" dirty="0">
                <a:latin typeface="Comic Sans MS"/>
                <a:cs typeface="Comic Sans MS"/>
              </a:rPr>
              <a:t> </a:t>
            </a:r>
            <a:r>
              <a:rPr sz="2200" dirty="0">
                <a:latin typeface="Comic Sans MS"/>
                <a:cs typeface="Comic Sans MS"/>
              </a:rPr>
              <a:t>себе</a:t>
            </a:r>
            <a:r>
              <a:rPr sz="2200" spc="-35" dirty="0">
                <a:latin typeface="Comic Sans MS"/>
                <a:cs typeface="Comic Sans MS"/>
              </a:rPr>
              <a:t> </a:t>
            </a:r>
            <a:r>
              <a:rPr sz="2200" dirty="0">
                <a:latin typeface="Comic Sans MS"/>
                <a:cs typeface="Comic Sans MS"/>
              </a:rPr>
              <a:t>путь,</a:t>
            </a:r>
            <a:r>
              <a:rPr sz="2200" spc="-35" dirty="0">
                <a:latin typeface="Comic Sans MS"/>
                <a:cs typeface="Comic Sans MS"/>
              </a:rPr>
              <a:t> </a:t>
            </a:r>
            <a:r>
              <a:rPr sz="2200" dirty="0">
                <a:latin typeface="Comic Sans MS"/>
                <a:cs typeface="Comic Sans MS"/>
              </a:rPr>
              <a:t>ведут</a:t>
            </a:r>
            <a:r>
              <a:rPr sz="2200" spc="-25" dirty="0">
                <a:latin typeface="Comic Sans MS"/>
                <a:cs typeface="Comic Sans MS"/>
              </a:rPr>
              <a:t> за</a:t>
            </a:r>
            <a:r>
              <a:rPr sz="2200" spc="550" dirty="0">
                <a:latin typeface="Comic Sans MS"/>
                <a:cs typeface="Comic Sans MS"/>
              </a:rPr>
              <a:t> </a:t>
            </a:r>
            <a:r>
              <a:rPr sz="2200" dirty="0">
                <a:latin typeface="Comic Sans MS"/>
                <a:cs typeface="Comic Sans MS"/>
              </a:rPr>
              <a:t>собой</a:t>
            </a:r>
            <a:r>
              <a:rPr sz="2200" spc="-30" dirty="0">
                <a:latin typeface="Comic Sans MS"/>
                <a:cs typeface="Comic Sans MS"/>
              </a:rPr>
              <a:t> </a:t>
            </a:r>
            <a:r>
              <a:rPr sz="2200" dirty="0">
                <a:latin typeface="Comic Sans MS"/>
                <a:cs typeface="Comic Sans MS"/>
              </a:rPr>
              <a:t>других</a:t>
            </a:r>
            <a:r>
              <a:rPr sz="2200" spc="-15" dirty="0">
                <a:latin typeface="Comic Sans MS"/>
                <a:cs typeface="Comic Sans MS"/>
              </a:rPr>
              <a:t> </a:t>
            </a:r>
            <a:r>
              <a:rPr sz="2200" dirty="0">
                <a:latin typeface="Comic Sans MS"/>
                <a:cs typeface="Comic Sans MS"/>
              </a:rPr>
              <a:t>к</a:t>
            </a:r>
            <a:r>
              <a:rPr sz="2200" spc="-20" dirty="0">
                <a:latin typeface="Comic Sans MS"/>
                <a:cs typeface="Comic Sans MS"/>
              </a:rPr>
              <a:t> </a:t>
            </a:r>
            <a:r>
              <a:rPr sz="2200" dirty="0">
                <a:latin typeface="Comic Sans MS"/>
                <a:cs typeface="Comic Sans MS"/>
              </a:rPr>
              <a:t>свободе</a:t>
            </a:r>
            <a:r>
              <a:rPr sz="2200" spc="-15" dirty="0">
                <a:latin typeface="Comic Sans MS"/>
                <a:cs typeface="Comic Sans MS"/>
              </a:rPr>
              <a:t> </a:t>
            </a:r>
            <a:r>
              <a:rPr sz="2200" dirty="0">
                <a:latin typeface="Comic Sans MS"/>
                <a:cs typeface="Comic Sans MS"/>
              </a:rPr>
              <a:t>и</a:t>
            </a:r>
            <a:r>
              <a:rPr sz="2200" spc="-20" dirty="0">
                <a:latin typeface="Comic Sans MS"/>
                <a:cs typeface="Comic Sans MS"/>
              </a:rPr>
              <a:t> </a:t>
            </a:r>
            <a:r>
              <a:rPr sz="2200" spc="-10" dirty="0">
                <a:latin typeface="Comic Sans MS"/>
                <a:cs typeface="Comic Sans MS"/>
              </a:rPr>
              <a:t>счастью.</a:t>
            </a:r>
            <a:endParaRPr sz="2200">
              <a:latin typeface="Comic Sans MS"/>
              <a:cs typeface="Comic Sans MS"/>
            </a:endParaRPr>
          </a:p>
        </p:txBody>
      </p:sp>
    </p:spTree>
    <p:extLst>
      <p:ext uri="{BB962C8B-B14F-4D97-AF65-F5344CB8AC3E}">
        <p14:creationId xmlns:p14="http://schemas.microsoft.com/office/powerpoint/2010/main" val="29321858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sz="3100" dirty="0"/>
          </a:p>
        </p:txBody>
      </p:sp>
      <p:sp>
        <p:nvSpPr>
          <p:cNvPr id="3" name="Объект 2"/>
          <p:cNvSpPr>
            <a:spLocks noGrp="1"/>
          </p:cNvSpPr>
          <p:nvPr>
            <p:ph idx="1"/>
          </p:nvPr>
        </p:nvSpPr>
        <p:spPr/>
        <p:txBody>
          <a:bodyPr/>
          <a:lstStyle/>
          <a:p>
            <a:r>
              <a:rPr lang="ru-RU" dirty="0"/>
              <a:t>«Каждый из них – человек отважный, не колеблющийся, не отступающий, умеющий взяться за дело, так что оно не выскользнет из рук: это одна сторона их свойств; с другой стороны, каждый из них человек безукоризненной честности, такой, что даже и не приходит в голову вопрос: "Можно ли положиться на этого человека безусловно?" Это ясно, как то, что он дышит грудью; пока дышит эта грудь, она горяча и неизменна,- смело кладите на неё свою голову, на ней можно отдохнуть Эти общие черты так резки, что за ними сглаживаются все личные особенности.» ( гл. 3, VIII )</a:t>
            </a:r>
          </a:p>
          <a:p>
            <a:endParaRPr lang="ru-RU" dirty="0"/>
          </a:p>
        </p:txBody>
      </p:sp>
    </p:spTree>
    <p:extLst>
      <p:ext uri="{BB962C8B-B14F-4D97-AF65-F5344CB8AC3E}">
        <p14:creationId xmlns:p14="http://schemas.microsoft.com/office/powerpoint/2010/main" val="120519903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288</TotalTime>
  <Words>2666</Words>
  <Application>Microsoft Office PowerPoint</Application>
  <PresentationFormat>Широкоэкранный</PresentationFormat>
  <Paragraphs>136</Paragraphs>
  <Slides>39</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39</vt:i4>
      </vt:variant>
    </vt:vector>
  </HeadingPairs>
  <TitlesOfParts>
    <vt:vector size="47" baseType="lpstr">
      <vt:lpstr>Arial</vt:lpstr>
      <vt:lpstr>Calibri</vt:lpstr>
      <vt:lpstr>Calibri Light</vt:lpstr>
      <vt:lpstr>Comic Sans MS</vt:lpstr>
      <vt:lpstr>OpenSans</vt:lpstr>
      <vt:lpstr>Roboto</vt:lpstr>
      <vt:lpstr>Times New Roman</vt:lpstr>
      <vt:lpstr>Тема Office</vt:lpstr>
      <vt:lpstr>Урок литературы по роману  Н.Г. Чернышевского «Что делать»</vt:lpstr>
      <vt:lpstr>«Подлинный смысл его роман приобретает только в живой связи с будущим» </vt:lpstr>
      <vt:lpstr>1. Какова структура романа? Определите ее, анализируя оглавление.</vt:lpstr>
      <vt:lpstr>Презентация PowerPoint</vt:lpstr>
      <vt:lpstr>Презентация PowerPoint</vt:lpstr>
      <vt:lpstr> Вопросы ко «второму поясу» — «Новые люди» </vt:lpstr>
      <vt:lpstr>Презентация PowerPoint</vt:lpstr>
      <vt:lpstr>Презентация PowerPoint</vt:lpstr>
      <vt:lpstr>Презентация PowerPoint</vt:lpstr>
      <vt:lpstr>Подробно осветить этот вопрос поможет книга Фогельсона И.А.  Вот некоторые тезисы: </vt:lpstr>
      <vt:lpstr>«Моральный кодекс» героев Чернышевского: </vt:lpstr>
      <vt:lpstr> Вопросы к «третьему поясу» — «Высшие люди»</vt:lpstr>
      <vt:lpstr>Образ Рахметова. Используя текст, раскройте каждое из этих положений</vt:lpstr>
      <vt:lpstr>Презентация PowerPoint</vt:lpstr>
      <vt:lpstr>Обобщаем сказанное: действительно ли Рахметов «особенный человек», «экземпляр очень редкой породы»? Место и роль Рахметова в романе. </vt:lpstr>
      <vt:lpstr>Презентация PowerPoint</vt:lpstr>
      <vt:lpstr>Презентация PowerPoint</vt:lpstr>
      <vt:lpstr>Презентация PowerPoint</vt:lpstr>
      <vt:lpstr>Презентация PowerPoint</vt:lpstr>
      <vt:lpstr>Возвращаясь к образу Рахметова (глава «Особенный человек»): А такие, как Рахметов? </vt:lpstr>
      <vt:lpstr>Чернышевский продолжает беседу с проницательным читателем:</vt:lpstr>
      <vt:lpstr>Презентация PowerPoint</vt:lpstr>
      <vt:lpstr> Вопросы к «четвертому поясу» — «Сны»</vt:lpstr>
      <vt:lpstr>Презентация PowerPoint</vt:lpstr>
      <vt:lpstr> Второй сон — о двух типах грязи: грязь чистая и грязная, реальная и фантастическая.</vt:lpstr>
      <vt:lpstr>Презентация PowerPoint</vt:lpstr>
      <vt:lpstr>Презентация PowerPoint</vt:lpstr>
      <vt:lpstr>Презентация PowerPoint</vt:lpstr>
      <vt:lpstr>Четвертый сон — о будущем.</vt:lpstr>
      <vt:lpstr>Презентация PowerPoint</vt:lpstr>
      <vt:lpstr>Вот как об этом пишет Чернышевский (отрывок из 4-го сна Веры Павловны): </vt:lpstr>
      <vt:lpstr>Полемика с И.С. Тургеневым</vt:lpstr>
      <vt:lpstr>Почему «Что делать?» можно назвать романом-утопией?</vt:lpstr>
      <vt:lpstr>Презентация PowerPoint</vt:lpstr>
      <vt:lpstr>Почему роман-утопия? </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Н.Г. Чернышевский (1828-1889)</dc:title>
  <dc:creator>Сара Макатова</dc:creator>
  <cp:lastModifiedBy>Сара Макатова</cp:lastModifiedBy>
  <cp:revision>23</cp:revision>
  <dcterms:created xsi:type="dcterms:W3CDTF">2024-01-05T11:09:17Z</dcterms:created>
  <dcterms:modified xsi:type="dcterms:W3CDTF">2024-01-08T15:42:20Z</dcterms:modified>
</cp:coreProperties>
</file>