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256" r:id="rId2"/>
    <p:sldId id="264" r:id="rId3"/>
    <p:sldId id="272" r:id="rId4"/>
    <p:sldId id="273" r:id="rId5"/>
    <p:sldId id="257" r:id="rId6"/>
    <p:sldId id="265" r:id="rId7"/>
    <p:sldId id="258" r:id="rId8"/>
    <p:sldId id="302" r:id="rId9"/>
    <p:sldId id="301" r:id="rId10"/>
    <p:sldId id="278" r:id="rId11"/>
    <p:sldId id="270" r:id="rId12"/>
    <p:sldId id="269" r:id="rId13"/>
    <p:sldId id="259" r:id="rId14"/>
    <p:sldId id="271" r:id="rId15"/>
    <p:sldId id="268" r:id="rId16"/>
    <p:sldId id="275" r:id="rId17"/>
    <p:sldId id="274" r:id="rId18"/>
    <p:sldId id="267" r:id="rId19"/>
    <p:sldId id="277" r:id="rId20"/>
    <p:sldId id="276" r:id="rId21"/>
    <p:sldId id="279" r:id="rId22"/>
    <p:sldId id="281" r:id="rId23"/>
    <p:sldId id="280" r:id="rId24"/>
    <p:sldId id="266" r:id="rId25"/>
    <p:sldId id="298" r:id="rId26"/>
    <p:sldId id="282" r:id="rId27"/>
    <p:sldId id="283" r:id="rId28"/>
    <p:sldId id="284" r:id="rId29"/>
    <p:sldId id="285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9" r:id="rId38"/>
    <p:sldId id="294" r:id="rId39"/>
    <p:sldId id="261" r:id="rId40"/>
    <p:sldId id="307" r:id="rId41"/>
    <p:sldId id="308" r:id="rId42"/>
    <p:sldId id="305" r:id="rId43"/>
    <p:sldId id="262" r:id="rId44"/>
    <p:sldId id="303" r:id="rId45"/>
    <p:sldId id="304" r:id="rId46"/>
    <p:sldId id="260" r:id="rId4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1D3A2"/>
    <a:srgbClr val="F490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B21990-0F33-4C47-ACE6-A052BC7F8088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F880E9-3832-4DE7-BD5B-79C8757212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93849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>
            <a:extLst>
              <a:ext uri="{FF2B5EF4-FFF2-40B4-BE49-F238E27FC236}">
                <a16:creationId xmlns:a16="http://schemas.microsoft.com/office/drawing/2014/main" id="{1881A465-227C-7D33-7C31-8481FEB61877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0482" name="Rectangle 2">
            <a:extLst>
              <a:ext uri="{FF2B5EF4-FFF2-40B4-BE49-F238E27FC236}">
                <a16:creationId xmlns:a16="http://schemas.microsoft.com/office/drawing/2014/main" id="{01A01960-644F-B3CE-2361-C50289354326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>
            <a:extLst>
              <a:ext uri="{FF2B5EF4-FFF2-40B4-BE49-F238E27FC236}">
                <a16:creationId xmlns:a16="http://schemas.microsoft.com/office/drawing/2014/main" id="{4FB9880D-760E-5A7B-9DC3-2F8BC2D4622A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9698" name="Rectangle 2">
            <a:extLst>
              <a:ext uri="{FF2B5EF4-FFF2-40B4-BE49-F238E27FC236}">
                <a16:creationId xmlns:a16="http://schemas.microsoft.com/office/drawing/2014/main" id="{88460109-444B-7182-F8A8-9556EEA4D477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>
            <a:extLst>
              <a:ext uri="{FF2B5EF4-FFF2-40B4-BE49-F238E27FC236}">
                <a16:creationId xmlns:a16="http://schemas.microsoft.com/office/drawing/2014/main" id="{2CE2C65E-1DAF-DCBE-3713-7BC9247CD397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95325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4578" name="Rectangle 2">
            <a:extLst>
              <a:ext uri="{FF2B5EF4-FFF2-40B4-BE49-F238E27FC236}">
                <a16:creationId xmlns:a16="http://schemas.microsoft.com/office/drawing/2014/main" id="{9EB29F2E-E73F-1987-631F-F19071EB9C26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>
            <a:extLst>
              <a:ext uri="{FF2B5EF4-FFF2-40B4-BE49-F238E27FC236}">
                <a16:creationId xmlns:a16="http://schemas.microsoft.com/office/drawing/2014/main" id="{AC1A7AE7-11C8-6973-6FD1-0D99FDCB2D4F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1506" name="Rectangle 2">
            <a:extLst>
              <a:ext uri="{FF2B5EF4-FFF2-40B4-BE49-F238E27FC236}">
                <a16:creationId xmlns:a16="http://schemas.microsoft.com/office/drawing/2014/main" id="{0ED35844-0166-9EFD-786B-E919CA0E6A15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>
            <a:extLst>
              <a:ext uri="{FF2B5EF4-FFF2-40B4-BE49-F238E27FC236}">
                <a16:creationId xmlns:a16="http://schemas.microsoft.com/office/drawing/2014/main" id="{08966CC8-A139-E241-3F1C-8C855B7F9E1D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2530" name="Rectangle 2">
            <a:extLst>
              <a:ext uri="{FF2B5EF4-FFF2-40B4-BE49-F238E27FC236}">
                <a16:creationId xmlns:a16="http://schemas.microsoft.com/office/drawing/2014/main" id="{E9DFD849-F1BA-3A1C-894E-EFE91E7D88AC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>
            <a:extLst>
              <a:ext uri="{FF2B5EF4-FFF2-40B4-BE49-F238E27FC236}">
                <a16:creationId xmlns:a16="http://schemas.microsoft.com/office/drawing/2014/main" id="{A63ED4FE-67FD-3416-3094-D2C014479A30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3554" name="Rectangle 2">
            <a:extLst>
              <a:ext uri="{FF2B5EF4-FFF2-40B4-BE49-F238E27FC236}">
                <a16:creationId xmlns:a16="http://schemas.microsoft.com/office/drawing/2014/main" id="{AB80E478-CF5D-8E25-F4C9-CF7DEE1CFCFF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0E7A30-2F32-4B14-9191-BB55CAE8DC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A7D5E2E-FBBE-4A32-9FBE-CE142FCEF1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9D4376D-2DAB-42AB-A3EB-8ECFAE1039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2B6F4-483A-413A-9513-EA8BC3C299BA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D47CB13-8291-4601-A525-A666199BB4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98DD80E-6A22-49C6-930C-207CCD2A55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C6428-2DA2-497A-A545-F4A432F742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6682233"/>
      </p:ext>
    </p:extLst>
  </p:cSld>
  <p:clrMapOvr>
    <a:masterClrMapping/>
  </p:clrMapOvr>
  <p:transition spd="med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42C472-3DE6-4220-B4BF-4E631BC28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450A8D6-D68D-412D-AE0C-400AD29C03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7CD2A41-2ED9-4BA3-9550-535FF46906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2B6F4-483A-413A-9513-EA8BC3C299BA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AF44346-CE26-4A95-8B99-E42307F05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A25A930-231A-4F70-9AE4-DA5E142B1E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C6428-2DA2-497A-A545-F4A432F742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9842369"/>
      </p:ext>
    </p:extLst>
  </p:cSld>
  <p:clrMapOvr>
    <a:masterClrMapping/>
  </p:clrMapOvr>
  <p:transition spd="med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48FDB43-07BF-417D-9B73-3EAAE6A084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AC6F218-965D-46D2-9999-EB66288E89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6FD6C74-FE57-462C-9EE5-CA9A39B291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2B6F4-483A-413A-9513-EA8BC3C299BA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17B2963-1452-403B-A068-CCB94EC7EE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2C8EC2F-234F-456D-8C3E-E59F9C8E5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C6428-2DA2-497A-A545-F4A432F742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499103"/>
      </p:ext>
    </p:extLst>
  </p:cSld>
  <p:clrMapOvr>
    <a:masterClrMapping/>
  </p:clrMapOvr>
  <p:transition spd="med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37F6C2-F415-4243-A898-4F0F4899A3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8554598-7C69-40C1-8C48-E86EF03449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E24BD51-8E41-41FA-A572-9F6498DE86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2B6F4-483A-413A-9513-EA8BC3C299BA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ACF28C6-24EB-4410-94BD-53580180B0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32ED94C-67F8-49C4-B6CA-271E199E7C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C6428-2DA2-497A-A545-F4A432F742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5650742"/>
      </p:ext>
    </p:extLst>
  </p:cSld>
  <p:clrMapOvr>
    <a:masterClrMapping/>
  </p:clrMapOvr>
  <p:transition spd="med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6AA6E4-CAAF-45FA-8CBA-436B6514D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C974D47-9B1E-4D79-BFA2-A482EF7635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8905DF8-F53B-4202-B39D-6A8336411A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2B6F4-483A-413A-9513-EA8BC3C299BA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9C92E65-2A73-40C1-B86F-5F834B3D7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10CA107-3470-43AC-A269-85BA860B69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C6428-2DA2-497A-A545-F4A432F742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4553577"/>
      </p:ext>
    </p:extLst>
  </p:cSld>
  <p:clrMapOvr>
    <a:masterClrMapping/>
  </p:clrMapOvr>
  <p:transition spd="med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620E9D-FF71-4E2E-A91A-9E531FBE3C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B20F36E-CA9C-49ED-83B2-2513B845F3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DF9B380-9CEF-4EC5-AB63-36484BC00F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35E2251-4C56-4261-AA4B-CC007EB74E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2B6F4-483A-413A-9513-EA8BC3C299BA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6B6C8AB-3B34-4283-9A36-06C8652F8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6465A78-ADFB-4735-A895-BC0FE60FEC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C6428-2DA2-497A-A545-F4A432F742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0648574"/>
      </p:ext>
    </p:extLst>
  </p:cSld>
  <p:clrMapOvr>
    <a:masterClrMapping/>
  </p:clrMapOvr>
  <p:transition spd="med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BF2835-AC52-42B1-B929-AA7DB62742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917F448-1C8C-45F8-B1ED-950B5573E2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88289BC-389E-47B7-98F2-4D01A3B20B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BA61114-C8E8-40EA-A0A6-3277BC88EBB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ADEF0D67-CCFA-440C-A1C2-A3F147A622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2F52D4C-EDC2-4E16-AE7B-1570EAB09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2B6F4-483A-413A-9513-EA8BC3C299BA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35C8CA4-3411-4844-8963-32476C8661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A5C5737-42EE-444E-8E77-CB6E48FA9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C6428-2DA2-497A-A545-F4A432F742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3699257"/>
      </p:ext>
    </p:extLst>
  </p:cSld>
  <p:clrMapOvr>
    <a:masterClrMapping/>
  </p:clrMapOvr>
  <p:transition spd="med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4F37E6-291B-40C2-A136-A58D8A98CD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184E648-886F-48A2-AF68-24A855FA49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2B6F4-483A-413A-9513-EA8BC3C299BA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2785FB0-DC6F-495D-A98C-A49AA5CEA3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7964409-31D4-4E99-81F1-B1618F544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C6428-2DA2-497A-A545-F4A432F742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0299363"/>
      </p:ext>
    </p:extLst>
  </p:cSld>
  <p:clrMapOvr>
    <a:masterClrMapping/>
  </p:clrMapOvr>
  <p:transition spd="med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CD906C3-2550-4903-A6E7-153BE43F90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2B6F4-483A-413A-9513-EA8BC3C299BA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3A631A2-C623-4D2C-9AB0-752C74573B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D9FD8BB-5632-4587-9AA1-ED80FB49D2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C6428-2DA2-497A-A545-F4A432F742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387431"/>
      </p:ext>
    </p:extLst>
  </p:cSld>
  <p:clrMapOvr>
    <a:masterClrMapping/>
  </p:clrMapOvr>
  <p:transition spd="med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D323BB-6E0E-444C-8E15-11D1584A1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729DC9A-12C9-41AD-8C8C-757C3265EC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BC0BD93-5DC1-4D6A-A923-3DD4F433B0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BF78D4E-FCF5-4F94-AC9B-582F7BB4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2B6F4-483A-413A-9513-EA8BC3C299BA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DD11517-B44B-489E-957B-56BAFBB0E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28E8DD2-25F8-46AA-AC39-0C82952049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C6428-2DA2-497A-A545-F4A432F742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2474126"/>
      </p:ext>
    </p:extLst>
  </p:cSld>
  <p:clrMapOvr>
    <a:masterClrMapping/>
  </p:clrMapOvr>
  <p:transition spd="med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DAFACB-93C7-4200-9B43-FBA5422F5C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BC6860A-986D-4461-AB0A-1FB1CEFF19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3E2A81E-1749-4E83-BC73-3DC9CE84F7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9DFEF6D-2045-4C83-842E-0E6F21322F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2B6F4-483A-413A-9513-EA8BC3C299BA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2DB0DB3-C741-444A-963D-BE19C757C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C88E411-75CF-47F6-B82A-0CB299558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C6428-2DA2-497A-A545-F4A432F742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6130046"/>
      </p:ext>
    </p:extLst>
  </p:cSld>
  <p:clrMapOvr>
    <a:masterClrMapping/>
  </p:clrMapOvr>
  <p:transition spd="med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D90130-DA9D-427E-A3E9-8C9930290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3A639A6-3653-4231-9F78-841EE77795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20DED69-2B2E-4EB9-B93F-3418B564F7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62B6F4-483A-413A-9513-EA8BC3C299BA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3E609B1-B3D5-4EAC-9F23-EBA0218D55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A200C01-0D4F-460C-BBA8-DB81E84046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DC6428-2DA2-497A-A545-F4A432F74216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F8D446E-C7A0-4403-ABDE-429519F3AA9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мка 7">
            <a:extLst>
              <a:ext uri="{FF2B5EF4-FFF2-40B4-BE49-F238E27FC236}">
                <a16:creationId xmlns:a16="http://schemas.microsoft.com/office/drawing/2014/main" id="{0C744F71-07FF-439C-80DB-33FACAFA6F0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1912"/>
            </a:avLst>
          </a:prstGeom>
          <a:pattFill prst="pct80">
            <a:fgClr>
              <a:srgbClr val="7030A0"/>
            </a:fgClr>
            <a:bgClr>
              <a:schemeClr val="bg1"/>
            </a:bgClr>
          </a:patt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555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pull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4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Relationship Id="rId9" Type="http://schemas.openxmlformats.org/officeDocument/2006/relationships/image" Target="../media/image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8C70829C-0D2A-4AFB-8B53-9C3949595E1A}"/>
              </a:ext>
            </a:extLst>
          </p:cNvPr>
          <p:cNvSpPr/>
          <p:nvPr/>
        </p:nvSpPr>
        <p:spPr>
          <a:xfrm>
            <a:off x="2844800" y="1034473"/>
            <a:ext cx="5938982" cy="2394527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</a:rPr>
              <a:t>Урок окружающего мира в 1 классе</a:t>
            </a:r>
          </a:p>
        </p:txBody>
      </p:sp>
    </p:spTree>
    <p:extLst>
      <p:ext uri="{BB962C8B-B14F-4D97-AF65-F5344CB8AC3E}">
        <p14:creationId xmlns:p14="http://schemas.microsoft.com/office/powerpoint/2010/main" val="2927055366"/>
      </p:ext>
    </p:extLst>
  </p:cSld>
  <p:clrMapOvr>
    <a:masterClrMapping/>
  </p:clrMapOvr>
  <p:transition spd="med">
    <p:pull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C4FBD971-94B1-4E7E-8745-FC97ADDE64B1}"/>
              </a:ext>
            </a:extLst>
          </p:cNvPr>
          <p:cNvSpPr/>
          <p:nvPr/>
        </p:nvSpPr>
        <p:spPr>
          <a:xfrm>
            <a:off x="5283200" y="341746"/>
            <a:ext cx="2124362" cy="711200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??????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B4EF992E-F457-45E4-9DA7-B036210DAC21}"/>
              </a:ext>
            </a:extLst>
          </p:cNvPr>
          <p:cNvSpPr/>
          <p:nvPr/>
        </p:nvSpPr>
        <p:spPr>
          <a:xfrm>
            <a:off x="3265053" y="1565563"/>
            <a:ext cx="2563093" cy="1066801"/>
          </a:xfrm>
          <a:prstGeom prst="roundRect">
            <a:avLst/>
          </a:prstGeom>
          <a:solidFill>
            <a:srgbClr val="F490D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СНЕГ</a:t>
            </a:r>
          </a:p>
        </p:txBody>
      </p: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EF81F78F-11AE-49E5-A045-0C5D8A450D75}"/>
              </a:ext>
            </a:extLst>
          </p:cNvPr>
          <p:cNvCxnSpPr>
            <a:cxnSpLocks/>
          </p:cNvCxnSpPr>
          <p:nvPr/>
        </p:nvCxnSpPr>
        <p:spPr>
          <a:xfrm flipH="1">
            <a:off x="3265053" y="2632364"/>
            <a:ext cx="692005" cy="10668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588309BB-AACE-4BD7-A412-4EF80D756D11}"/>
              </a:ext>
            </a:extLst>
          </p:cNvPr>
          <p:cNvSpPr/>
          <p:nvPr/>
        </p:nvSpPr>
        <p:spPr>
          <a:xfrm>
            <a:off x="7093526" y="1565563"/>
            <a:ext cx="2563093" cy="1066801"/>
          </a:xfrm>
          <a:prstGeom prst="roundRect">
            <a:avLst/>
          </a:prstGeom>
          <a:solidFill>
            <a:srgbClr val="F490D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ЛЁД</a:t>
            </a:r>
          </a:p>
        </p:txBody>
      </p:sp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2788128E-F320-4E31-AEC3-D0904A7E16E0}"/>
              </a:ext>
            </a:extLst>
          </p:cNvPr>
          <p:cNvCxnSpPr>
            <a:cxnSpLocks/>
          </p:cNvCxnSpPr>
          <p:nvPr/>
        </p:nvCxnSpPr>
        <p:spPr>
          <a:xfrm flipH="1">
            <a:off x="3820676" y="2632364"/>
            <a:ext cx="692005" cy="10668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B966EABC-E074-411A-9A5B-EA063615AD6C}"/>
              </a:ext>
            </a:extLst>
          </p:cNvPr>
          <p:cNvCxnSpPr>
            <a:cxnSpLocks/>
          </p:cNvCxnSpPr>
          <p:nvPr/>
        </p:nvCxnSpPr>
        <p:spPr>
          <a:xfrm flipH="1">
            <a:off x="4453365" y="2632364"/>
            <a:ext cx="692005" cy="10668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EBCC633D-F8BF-476B-8ADE-B17A6D35975E}"/>
              </a:ext>
            </a:extLst>
          </p:cNvPr>
          <p:cNvCxnSpPr>
            <a:cxnSpLocks/>
          </p:cNvCxnSpPr>
          <p:nvPr/>
        </p:nvCxnSpPr>
        <p:spPr>
          <a:xfrm>
            <a:off x="8995496" y="2623128"/>
            <a:ext cx="573377" cy="126538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4EF88ECC-CF88-4E0F-B8E5-69ECAF2D3704}"/>
              </a:ext>
            </a:extLst>
          </p:cNvPr>
          <p:cNvCxnSpPr>
            <a:cxnSpLocks/>
          </p:cNvCxnSpPr>
          <p:nvPr/>
        </p:nvCxnSpPr>
        <p:spPr>
          <a:xfrm>
            <a:off x="8362807" y="2646218"/>
            <a:ext cx="573377" cy="126538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F345B0BD-B052-4BA0-822C-9B3722B89724}"/>
              </a:ext>
            </a:extLst>
          </p:cNvPr>
          <p:cNvCxnSpPr>
            <a:cxnSpLocks/>
          </p:cNvCxnSpPr>
          <p:nvPr/>
        </p:nvCxnSpPr>
        <p:spPr>
          <a:xfrm>
            <a:off x="7661567" y="2632364"/>
            <a:ext cx="573377" cy="126538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3" descr="C:\Users\Наталья\Desktop\муравей и черепаха\муравей.png">
            <a:extLst>
              <a:ext uri="{FF2B5EF4-FFF2-40B4-BE49-F238E27FC236}">
                <a16:creationId xmlns:a16="http://schemas.microsoft.com/office/drawing/2014/main" id="{0AC0E4A9-AD26-AE79-1AF0-6AAF094BE9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06" y="3657600"/>
            <a:ext cx="2201330" cy="2930307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C:\Users\Наталья\Desktop\муравей и черепаха\черепаха.png">
            <a:extLst>
              <a:ext uri="{FF2B5EF4-FFF2-40B4-BE49-F238E27FC236}">
                <a16:creationId xmlns:a16="http://schemas.microsoft.com/office/drawing/2014/main" id="{5D167112-B630-5A5A-2280-CE5486862C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441831">
            <a:off x="10140984" y="3624255"/>
            <a:ext cx="2193030" cy="29576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37506847"/>
      </p:ext>
    </p:extLst>
  </p:cSld>
  <p:clrMapOvr>
    <a:masterClrMapping/>
  </p:clrMapOvr>
  <p:transition spd="med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C4FBD971-94B1-4E7E-8745-FC97ADDE64B1}"/>
              </a:ext>
            </a:extLst>
          </p:cNvPr>
          <p:cNvSpPr/>
          <p:nvPr/>
        </p:nvSpPr>
        <p:spPr>
          <a:xfrm>
            <a:off x="119696" y="25731"/>
            <a:ext cx="3833090" cy="711200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Сделай вывод!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73AF3DC-9362-4267-A207-B3D23669F5E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59" t="66670" r="55808" b="23907"/>
          <a:stretch/>
        </p:blipFill>
        <p:spPr>
          <a:xfrm>
            <a:off x="283717" y="736930"/>
            <a:ext cx="11903677" cy="398435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828A0A1F-F5A1-472A-A440-2EADC7E8B64F}"/>
              </a:ext>
            </a:extLst>
          </p:cNvPr>
          <p:cNvSpPr/>
          <p:nvPr/>
        </p:nvSpPr>
        <p:spPr>
          <a:xfrm>
            <a:off x="502911" y="5727104"/>
            <a:ext cx="6289960" cy="711200"/>
          </a:xfrm>
          <a:prstGeom prst="roundRect">
            <a:avLst/>
          </a:prstGeom>
          <a:solidFill>
            <a:srgbClr val="F490D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Снег рыхлый, а лёд …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59D5D502-3579-4AF2-A3E9-B422D7F7137D}"/>
              </a:ext>
            </a:extLst>
          </p:cNvPr>
          <p:cNvSpPr/>
          <p:nvPr/>
        </p:nvSpPr>
        <p:spPr>
          <a:xfrm>
            <a:off x="6084407" y="5727104"/>
            <a:ext cx="2609272" cy="711200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хрупкий</a:t>
            </a:r>
          </a:p>
        </p:txBody>
      </p:sp>
    </p:spTree>
    <p:extLst>
      <p:ext uri="{BB962C8B-B14F-4D97-AF65-F5344CB8AC3E}">
        <p14:creationId xmlns:p14="http://schemas.microsoft.com/office/powerpoint/2010/main" val="30233908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C4FBD971-94B1-4E7E-8745-FC97ADDE64B1}"/>
              </a:ext>
            </a:extLst>
          </p:cNvPr>
          <p:cNvSpPr/>
          <p:nvPr/>
        </p:nvSpPr>
        <p:spPr>
          <a:xfrm>
            <a:off x="158716" y="117343"/>
            <a:ext cx="3833090" cy="711200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Сделай вывод!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4135538-55B5-41CE-A640-B1275B0B162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18" t="27743" r="48653" b="60928"/>
          <a:stretch/>
        </p:blipFill>
        <p:spPr>
          <a:xfrm>
            <a:off x="158716" y="828543"/>
            <a:ext cx="11874568" cy="527989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5C759513-65FA-4A66-A953-ED54EEA11988}"/>
              </a:ext>
            </a:extLst>
          </p:cNvPr>
          <p:cNvSpPr/>
          <p:nvPr/>
        </p:nvSpPr>
        <p:spPr>
          <a:xfrm>
            <a:off x="231192" y="6029457"/>
            <a:ext cx="5768110" cy="711200"/>
          </a:xfrm>
          <a:prstGeom prst="roundRect">
            <a:avLst/>
          </a:prstGeom>
          <a:solidFill>
            <a:srgbClr val="F490D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Снег белый , а лёд …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EF895D1B-91F8-40AA-8FBF-37FC138A56F9}"/>
              </a:ext>
            </a:extLst>
          </p:cNvPr>
          <p:cNvSpPr/>
          <p:nvPr/>
        </p:nvSpPr>
        <p:spPr>
          <a:xfrm>
            <a:off x="5395923" y="6029457"/>
            <a:ext cx="3833090" cy="711200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бесцветный</a:t>
            </a:r>
          </a:p>
        </p:txBody>
      </p:sp>
    </p:spTree>
    <p:extLst>
      <p:ext uri="{BB962C8B-B14F-4D97-AF65-F5344CB8AC3E}">
        <p14:creationId xmlns:p14="http://schemas.microsoft.com/office/powerpoint/2010/main" val="175106214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C4FBD971-94B1-4E7E-8745-FC97ADDE64B1}"/>
              </a:ext>
            </a:extLst>
          </p:cNvPr>
          <p:cNvSpPr/>
          <p:nvPr/>
        </p:nvSpPr>
        <p:spPr>
          <a:xfrm>
            <a:off x="166349" y="107633"/>
            <a:ext cx="3833090" cy="711200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Сделай вывод!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4135538-55B5-41CE-A640-B1275B0B162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18" t="41443" r="48653" b="46877"/>
          <a:stretch/>
        </p:blipFill>
        <p:spPr>
          <a:xfrm>
            <a:off x="231331" y="818833"/>
            <a:ext cx="11794320" cy="51768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3F3AD990-C631-4031-8777-F372B6AA91CF}"/>
              </a:ext>
            </a:extLst>
          </p:cNvPr>
          <p:cNvSpPr/>
          <p:nvPr/>
        </p:nvSpPr>
        <p:spPr>
          <a:xfrm>
            <a:off x="166349" y="5995685"/>
            <a:ext cx="7934033" cy="711200"/>
          </a:xfrm>
          <a:prstGeom prst="roundRect">
            <a:avLst/>
          </a:prstGeom>
          <a:solidFill>
            <a:srgbClr val="F490D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Снег непрозрачный, а лёд …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2B4F9CA9-2CA2-45FC-ACC7-324403CA445B}"/>
              </a:ext>
            </a:extLst>
          </p:cNvPr>
          <p:cNvSpPr/>
          <p:nvPr/>
        </p:nvSpPr>
        <p:spPr>
          <a:xfrm>
            <a:off x="7415762" y="5995685"/>
            <a:ext cx="3218873" cy="711200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прозрачный</a:t>
            </a:r>
          </a:p>
        </p:txBody>
      </p:sp>
    </p:spTree>
    <p:extLst>
      <p:ext uri="{BB962C8B-B14F-4D97-AF65-F5344CB8AC3E}">
        <p14:creationId xmlns:p14="http://schemas.microsoft.com/office/powerpoint/2010/main" val="386702843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C4FBD971-94B1-4E7E-8745-FC97ADDE64B1}"/>
              </a:ext>
            </a:extLst>
          </p:cNvPr>
          <p:cNvSpPr/>
          <p:nvPr/>
        </p:nvSpPr>
        <p:spPr>
          <a:xfrm>
            <a:off x="129027" y="204356"/>
            <a:ext cx="3833090" cy="711200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Сделай вывод!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4135538-55B5-41CE-A640-B1275B0B162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18" t="55669" r="48653" b="32660"/>
          <a:stretch/>
        </p:blipFill>
        <p:spPr>
          <a:xfrm>
            <a:off x="129027" y="807598"/>
            <a:ext cx="11389096" cy="506904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C48C1486-0299-4A39-8B76-078CC91E859F}"/>
              </a:ext>
            </a:extLst>
          </p:cNvPr>
          <p:cNvSpPr/>
          <p:nvPr/>
        </p:nvSpPr>
        <p:spPr>
          <a:xfrm>
            <a:off x="673877" y="5055762"/>
            <a:ext cx="7934033" cy="1641763"/>
          </a:xfrm>
          <a:prstGeom prst="roundRect">
            <a:avLst/>
          </a:prstGeom>
          <a:solidFill>
            <a:srgbClr val="F490D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В тепле снег и лёд ………. и образуется …….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43D4C2CE-53E8-4A7E-8246-E5323E451102}"/>
              </a:ext>
            </a:extLst>
          </p:cNvPr>
          <p:cNvSpPr/>
          <p:nvPr/>
        </p:nvSpPr>
        <p:spPr>
          <a:xfrm>
            <a:off x="6161315" y="5327071"/>
            <a:ext cx="1427017" cy="549572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тают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14FADE0A-1799-410E-B984-34DF89B3E42C}"/>
              </a:ext>
            </a:extLst>
          </p:cNvPr>
          <p:cNvSpPr/>
          <p:nvPr/>
        </p:nvSpPr>
        <p:spPr>
          <a:xfrm>
            <a:off x="5692805" y="6012298"/>
            <a:ext cx="1427017" cy="549572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вода</a:t>
            </a:r>
          </a:p>
        </p:txBody>
      </p:sp>
    </p:spTree>
    <p:extLst>
      <p:ext uri="{BB962C8B-B14F-4D97-AF65-F5344CB8AC3E}">
        <p14:creationId xmlns:p14="http://schemas.microsoft.com/office/powerpoint/2010/main" val="398753574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C4FBD971-94B1-4E7E-8745-FC97ADDE64B1}"/>
              </a:ext>
            </a:extLst>
          </p:cNvPr>
          <p:cNvSpPr/>
          <p:nvPr/>
        </p:nvSpPr>
        <p:spPr>
          <a:xfrm>
            <a:off x="3842327" y="387928"/>
            <a:ext cx="4682836" cy="711200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Заполни пропуски</a:t>
            </a:r>
          </a:p>
        </p:txBody>
      </p:sp>
      <p:sp>
        <p:nvSpPr>
          <p:cNvPr id="2" name="Выноска: изогнутая линия 1">
            <a:extLst>
              <a:ext uri="{FF2B5EF4-FFF2-40B4-BE49-F238E27FC236}">
                <a16:creationId xmlns:a16="http://schemas.microsoft.com/office/drawing/2014/main" id="{C7BF1781-6C77-4D75-B2E0-3C74722094BC}"/>
              </a:ext>
            </a:extLst>
          </p:cNvPr>
          <p:cNvSpPr/>
          <p:nvPr/>
        </p:nvSpPr>
        <p:spPr>
          <a:xfrm>
            <a:off x="3754582" y="1681018"/>
            <a:ext cx="4682836" cy="1681018"/>
          </a:xfrm>
          <a:prstGeom prst="borderCallout2">
            <a:avLst>
              <a:gd name="adj1" fmla="val 47871"/>
              <a:gd name="adj2" fmla="val 345"/>
              <a:gd name="adj3" fmla="val 109959"/>
              <a:gd name="adj4" fmla="val -12919"/>
              <a:gd name="adj5" fmla="val 164698"/>
              <a:gd name="adj6" fmla="val -45878"/>
            </a:avLst>
          </a:prstGeom>
          <a:solidFill>
            <a:srgbClr val="F490D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>
                <a:solidFill>
                  <a:schemeClr val="tx1"/>
                </a:solidFill>
              </a:rPr>
              <a:t>Снег и лёд – это замёрзшая ……….</a:t>
            </a: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626499AF-D941-4A2A-B9F2-EE54E0BBFD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0855" y="3784600"/>
            <a:ext cx="4182303" cy="278476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Наталья\Desktop\муравей и черепаха\муравей.png">
            <a:extLst>
              <a:ext uri="{FF2B5EF4-FFF2-40B4-BE49-F238E27FC236}">
                <a16:creationId xmlns:a16="http://schemas.microsoft.com/office/drawing/2014/main" id="{B333EFCE-378C-B1E5-6E39-63FDA85CF7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05" y="2214554"/>
            <a:ext cx="3285387" cy="437335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2" descr="C:\Users\Наталья\Desktop\муравей и черепаха\черепаха.png">
            <a:extLst>
              <a:ext uri="{FF2B5EF4-FFF2-40B4-BE49-F238E27FC236}">
                <a16:creationId xmlns:a16="http://schemas.microsoft.com/office/drawing/2014/main" id="{85988F74-F15B-B3B9-1CC2-77F87D9884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441831">
            <a:off x="8763942" y="318772"/>
            <a:ext cx="2901191" cy="39126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5004752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C4FBD971-94B1-4E7E-8745-FC97ADDE64B1}"/>
              </a:ext>
            </a:extLst>
          </p:cNvPr>
          <p:cNvSpPr/>
          <p:nvPr/>
        </p:nvSpPr>
        <p:spPr>
          <a:xfrm>
            <a:off x="3842327" y="387928"/>
            <a:ext cx="4682836" cy="711200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Заполни пропуски</a:t>
            </a:r>
          </a:p>
        </p:txBody>
      </p:sp>
      <p:sp>
        <p:nvSpPr>
          <p:cNvPr id="2" name="Выноска: изогнутая линия 1">
            <a:extLst>
              <a:ext uri="{FF2B5EF4-FFF2-40B4-BE49-F238E27FC236}">
                <a16:creationId xmlns:a16="http://schemas.microsoft.com/office/drawing/2014/main" id="{C7BF1781-6C77-4D75-B2E0-3C74722094BC}"/>
              </a:ext>
            </a:extLst>
          </p:cNvPr>
          <p:cNvSpPr/>
          <p:nvPr/>
        </p:nvSpPr>
        <p:spPr>
          <a:xfrm>
            <a:off x="3754582" y="1681018"/>
            <a:ext cx="4682836" cy="1681018"/>
          </a:xfrm>
          <a:prstGeom prst="borderCallout2">
            <a:avLst>
              <a:gd name="adj1" fmla="val 47871"/>
              <a:gd name="adj2" fmla="val 345"/>
              <a:gd name="adj3" fmla="val 109959"/>
              <a:gd name="adj4" fmla="val -12919"/>
              <a:gd name="adj5" fmla="val 164698"/>
              <a:gd name="adj6" fmla="val -45878"/>
            </a:avLst>
          </a:prstGeom>
          <a:solidFill>
            <a:srgbClr val="F490D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>
                <a:solidFill>
                  <a:schemeClr val="tx1"/>
                </a:solidFill>
              </a:rPr>
              <a:t>Снежинки образуются высоко в …………, в ………… </a:t>
            </a:r>
          </a:p>
        </p:txBody>
      </p:sp>
      <p:pic>
        <p:nvPicPr>
          <p:cNvPr id="15362" name="Picture 2">
            <a:extLst>
              <a:ext uri="{FF2B5EF4-FFF2-40B4-BE49-F238E27FC236}">
                <a16:creationId xmlns:a16="http://schemas.microsoft.com/office/drawing/2014/main" id="{C55B8CE5-4760-4985-8089-34639A6D83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2008" y="3583708"/>
            <a:ext cx="5476137" cy="308032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Наталья\Desktop\муравей и черепаха\муравей.png">
            <a:extLst>
              <a:ext uri="{FF2B5EF4-FFF2-40B4-BE49-F238E27FC236}">
                <a16:creationId xmlns:a16="http://schemas.microsoft.com/office/drawing/2014/main" id="{07AE856E-D12C-3170-6DE7-309E38FEB9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05" y="2214554"/>
            <a:ext cx="3285387" cy="437335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2" descr="C:\Users\Наталья\Desktop\муравей и черепаха\черепаха.png">
            <a:extLst>
              <a:ext uri="{FF2B5EF4-FFF2-40B4-BE49-F238E27FC236}">
                <a16:creationId xmlns:a16="http://schemas.microsoft.com/office/drawing/2014/main" id="{DA4B8F08-3D10-2739-E2F5-CAB8981923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441831">
            <a:off x="8955773" y="318772"/>
            <a:ext cx="2901191" cy="39126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1376446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C4FBD971-94B1-4E7E-8745-FC97ADDE64B1}"/>
              </a:ext>
            </a:extLst>
          </p:cNvPr>
          <p:cNvSpPr/>
          <p:nvPr/>
        </p:nvSpPr>
        <p:spPr>
          <a:xfrm>
            <a:off x="3842327" y="387928"/>
            <a:ext cx="4682836" cy="711200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Заполни пропуски</a:t>
            </a:r>
          </a:p>
        </p:txBody>
      </p:sp>
      <p:sp>
        <p:nvSpPr>
          <p:cNvPr id="2" name="Выноска: изогнутая линия 1">
            <a:extLst>
              <a:ext uri="{FF2B5EF4-FFF2-40B4-BE49-F238E27FC236}">
                <a16:creationId xmlns:a16="http://schemas.microsoft.com/office/drawing/2014/main" id="{C7BF1781-6C77-4D75-B2E0-3C74722094BC}"/>
              </a:ext>
            </a:extLst>
          </p:cNvPr>
          <p:cNvSpPr/>
          <p:nvPr/>
        </p:nvSpPr>
        <p:spPr>
          <a:xfrm>
            <a:off x="3754582" y="1681018"/>
            <a:ext cx="4881418" cy="1681018"/>
          </a:xfrm>
          <a:prstGeom prst="borderCallout2">
            <a:avLst>
              <a:gd name="adj1" fmla="val 47871"/>
              <a:gd name="adj2" fmla="val 345"/>
              <a:gd name="adj3" fmla="val 109959"/>
              <a:gd name="adj4" fmla="val -12919"/>
              <a:gd name="adj5" fmla="val 164698"/>
              <a:gd name="adj6" fmla="val -45878"/>
            </a:avLst>
          </a:prstGeom>
          <a:solidFill>
            <a:srgbClr val="F490D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>
                <a:solidFill>
                  <a:schemeClr val="tx1"/>
                </a:solidFill>
              </a:rPr>
              <a:t>Лёд появляется в  …………, на ……….., на мокрой ………</a:t>
            </a:r>
          </a:p>
        </p:txBody>
      </p:sp>
      <p:pic>
        <p:nvPicPr>
          <p:cNvPr id="16386" name="Picture 2">
            <a:extLst>
              <a:ext uri="{FF2B5EF4-FFF2-40B4-BE49-F238E27FC236}">
                <a16:creationId xmlns:a16="http://schemas.microsoft.com/office/drawing/2014/main" id="{BBC0995E-C127-4C4B-9A3B-2E0AB41F0D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4998" y="3429000"/>
            <a:ext cx="4217940" cy="316345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Наталья\Desktop\муравей и черепаха\муравей.png">
            <a:extLst>
              <a:ext uri="{FF2B5EF4-FFF2-40B4-BE49-F238E27FC236}">
                <a16:creationId xmlns:a16="http://schemas.microsoft.com/office/drawing/2014/main" id="{D3617D56-17F7-7F01-13A4-54BFF4B875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05" y="2214554"/>
            <a:ext cx="3285387" cy="437335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2" descr="C:\Users\Наталья\Desktop\муравей и черепаха\черепаха.png">
            <a:extLst>
              <a:ext uri="{FF2B5EF4-FFF2-40B4-BE49-F238E27FC236}">
                <a16:creationId xmlns:a16="http://schemas.microsoft.com/office/drawing/2014/main" id="{3FE3A229-60ED-C93F-AC02-979AE7D4BC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441831">
            <a:off x="8763942" y="169786"/>
            <a:ext cx="2901191" cy="391267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470D772-B38A-5AA4-7564-B1A6FBF9F5C3}"/>
              </a:ext>
            </a:extLst>
          </p:cNvPr>
          <p:cNvSpPr txBox="1"/>
          <p:nvPr/>
        </p:nvSpPr>
        <p:spPr>
          <a:xfrm flipH="1">
            <a:off x="3362562" y="1614052"/>
            <a:ext cx="5554621" cy="1814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799" b="1" dirty="0">
                <a:latin typeface="Comic Sans MS" pitchFamily="66" charset="0"/>
              </a:rPr>
              <a:t>Снежинки  образуются высоко в небе, в облаках. Лёд образуется в луже, на реке, на мокрой дороге.</a:t>
            </a:r>
          </a:p>
        </p:txBody>
      </p:sp>
    </p:spTree>
    <p:extLst>
      <p:ext uri="{BB962C8B-B14F-4D97-AF65-F5344CB8AC3E}">
        <p14:creationId xmlns:p14="http://schemas.microsoft.com/office/powerpoint/2010/main" val="364108654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C4FBD971-94B1-4E7E-8745-FC97ADDE64B1}"/>
              </a:ext>
            </a:extLst>
          </p:cNvPr>
          <p:cNvSpPr/>
          <p:nvPr/>
        </p:nvSpPr>
        <p:spPr>
          <a:xfrm>
            <a:off x="3491345" y="295565"/>
            <a:ext cx="5033818" cy="711200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Соедини стрелками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B4EF992E-F457-45E4-9DA7-B036210DAC21}"/>
              </a:ext>
            </a:extLst>
          </p:cNvPr>
          <p:cNvSpPr/>
          <p:nvPr/>
        </p:nvSpPr>
        <p:spPr>
          <a:xfrm>
            <a:off x="2824997" y="1645227"/>
            <a:ext cx="3049330" cy="711200"/>
          </a:xfrm>
          <a:prstGeom prst="roundRect">
            <a:avLst/>
          </a:prstGeom>
          <a:solidFill>
            <a:srgbClr val="F490D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бесцветный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27EC3331-B2D8-4147-8188-B38443F74EDF}"/>
              </a:ext>
            </a:extLst>
          </p:cNvPr>
          <p:cNvSpPr/>
          <p:nvPr/>
        </p:nvSpPr>
        <p:spPr>
          <a:xfrm>
            <a:off x="2824997" y="2717800"/>
            <a:ext cx="3049330" cy="711200"/>
          </a:xfrm>
          <a:prstGeom prst="roundRect">
            <a:avLst/>
          </a:prstGeom>
          <a:solidFill>
            <a:srgbClr val="F490D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прозрачный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15563270-3C8F-4401-AAB5-043666C8C832}"/>
              </a:ext>
            </a:extLst>
          </p:cNvPr>
          <p:cNvSpPr/>
          <p:nvPr/>
        </p:nvSpPr>
        <p:spPr>
          <a:xfrm>
            <a:off x="3296053" y="3860340"/>
            <a:ext cx="2348231" cy="711200"/>
          </a:xfrm>
          <a:prstGeom prst="roundRect">
            <a:avLst/>
          </a:prstGeom>
          <a:solidFill>
            <a:srgbClr val="F490D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хрупкий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818AEAB5-03DF-48D7-82EA-2EB663946976}"/>
              </a:ext>
            </a:extLst>
          </p:cNvPr>
          <p:cNvSpPr/>
          <p:nvPr/>
        </p:nvSpPr>
        <p:spPr>
          <a:xfrm>
            <a:off x="8899381" y="1645227"/>
            <a:ext cx="2348231" cy="711200"/>
          </a:xfrm>
          <a:prstGeom prst="roundRect">
            <a:avLst/>
          </a:prstGeom>
          <a:solidFill>
            <a:srgbClr val="F490D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белый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D0746F08-537D-4532-94B5-44C1A4DAC4C3}"/>
              </a:ext>
            </a:extLst>
          </p:cNvPr>
          <p:cNvSpPr/>
          <p:nvPr/>
        </p:nvSpPr>
        <p:spPr>
          <a:xfrm>
            <a:off x="8306592" y="2712027"/>
            <a:ext cx="3565236" cy="711200"/>
          </a:xfrm>
          <a:prstGeom prst="roundRect">
            <a:avLst/>
          </a:prstGeom>
          <a:solidFill>
            <a:srgbClr val="F490D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непрозрачный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646FB68F-4C98-4A38-BB7C-B2897CFFC535}"/>
              </a:ext>
            </a:extLst>
          </p:cNvPr>
          <p:cNvSpPr/>
          <p:nvPr/>
        </p:nvSpPr>
        <p:spPr>
          <a:xfrm>
            <a:off x="8865467" y="3891514"/>
            <a:ext cx="2348231" cy="711200"/>
          </a:xfrm>
          <a:prstGeom prst="roundRect">
            <a:avLst/>
          </a:prstGeom>
          <a:solidFill>
            <a:srgbClr val="F490D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рыхлый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02A330B7-8560-4DD7-8A15-4091A79DF509}"/>
              </a:ext>
            </a:extLst>
          </p:cNvPr>
          <p:cNvSpPr/>
          <p:nvPr/>
        </p:nvSpPr>
        <p:spPr>
          <a:xfrm>
            <a:off x="6433386" y="2356427"/>
            <a:ext cx="1376218" cy="711200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СНЕГ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A5968A89-1BDA-4284-9CBE-5C9359FC2426}"/>
              </a:ext>
            </a:extLst>
          </p:cNvPr>
          <p:cNvSpPr/>
          <p:nvPr/>
        </p:nvSpPr>
        <p:spPr>
          <a:xfrm>
            <a:off x="6446260" y="3454400"/>
            <a:ext cx="1376219" cy="711200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ЛЁД</a:t>
            </a:r>
          </a:p>
        </p:txBody>
      </p:sp>
      <p:cxnSp>
        <p:nvCxnSpPr>
          <p:cNvPr id="3" name="Прямая со стрелкой 2">
            <a:extLst>
              <a:ext uri="{FF2B5EF4-FFF2-40B4-BE49-F238E27FC236}">
                <a16:creationId xmlns:a16="http://schemas.microsoft.com/office/drawing/2014/main" id="{AFC6DA3C-9AE1-48E4-9136-FAC50A6E2306}"/>
              </a:ext>
            </a:extLst>
          </p:cNvPr>
          <p:cNvCxnSpPr>
            <a:stCxn id="12" idx="3"/>
            <a:endCxn id="9" idx="1"/>
          </p:cNvCxnSpPr>
          <p:nvPr/>
        </p:nvCxnSpPr>
        <p:spPr>
          <a:xfrm flipV="1">
            <a:off x="7809604" y="2000827"/>
            <a:ext cx="1089777" cy="7112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4E18711E-4771-466B-9F66-62B3922D8647}"/>
              </a:ext>
            </a:extLst>
          </p:cNvPr>
          <p:cNvCxnSpPr>
            <a:cxnSpLocks/>
            <a:stCxn id="12" idx="3"/>
            <a:endCxn id="10" idx="1"/>
          </p:cNvCxnSpPr>
          <p:nvPr/>
        </p:nvCxnSpPr>
        <p:spPr>
          <a:xfrm>
            <a:off x="7809604" y="2712027"/>
            <a:ext cx="496988" cy="3556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2B23238C-3783-409F-9016-B5858E2321D0}"/>
              </a:ext>
            </a:extLst>
          </p:cNvPr>
          <p:cNvCxnSpPr>
            <a:cxnSpLocks/>
            <a:stCxn id="12" idx="3"/>
          </p:cNvCxnSpPr>
          <p:nvPr/>
        </p:nvCxnSpPr>
        <p:spPr>
          <a:xfrm>
            <a:off x="7809604" y="2712027"/>
            <a:ext cx="1055863" cy="1675246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>
            <a:extLst>
              <a:ext uri="{FF2B5EF4-FFF2-40B4-BE49-F238E27FC236}">
                <a16:creationId xmlns:a16="http://schemas.microsoft.com/office/drawing/2014/main" id="{0E3033A1-E877-446B-BC04-E73410836FF2}"/>
              </a:ext>
            </a:extLst>
          </p:cNvPr>
          <p:cNvCxnSpPr>
            <a:cxnSpLocks/>
            <a:stCxn id="13" idx="1"/>
          </p:cNvCxnSpPr>
          <p:nvPr/>
        </p:nvCxnSpPr>
        <p:spPr>
          <a:xfrm flipH="1" flipV="1">
            <a:off x="5874328" y="2051858"/>
            <a:ext cx="571932" cy="175814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>
            <a:extLst>
              <a:ext uri="{FF2B5EF4-FFF2-40B4-BE49-F238E27FC236}">
                <a16:creationId xmlns:a16="http://schemas.microsoft.com/office/drawing/2014/main" id="{2671432D-82C7-4EB3-8E36-5710492260E9}"/>
              </a:ext>
            </a:extLst>
          </p:cNvPr>
          <p:cNvCxnSpPr>
            <a:cxnSpLocks/>
            <a:stCxn id="13" idx="1"/>
            <a:endCxn id="7" idx="3"/>
          </p:cNvCxnSpPr>
          <p:nvPr/>
        </p:nvCxnSpPr>
        <p:spPr>
          <a:xfrm flipH="1" flipV="1">
            <a:off x="5874327" y="3073400"/>
            <a:ext cx="571933" cy="7366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>
            <a:extLst>
              <a:ext uri="{FF2B5EF4-FFF2-40B4-BE49-F238E27FC236}">
                <a16:creationId xmlns:a16="http://schemas.microsoft.com/office/drawing/2014/main" id="{D3667DCA-C695-4297-B34D-442B8755D7F4}"/>
              </a:ext>
            </a:extLst>
          </p:cNvPr>
          <p:cNvCxnSpPr>
            <a:cxnSpLocks/>
            <a:stCxn id="13" idx="1"/>
          </p:cNvCxnSpPr>
          <p:nvPr/>
        </p:nvCxnSpPr>
        <p:spPr>
          <a:xfrm flipH="1">
            <a:off x="5644286" y="3810000"/>
            <a:ext cx="801974" cy="48952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3" descr="C:\Users\Наталья\Desktop\муравей и черепаха\муравей.png">
            <a:extLst>
              <a:ext uri="{FF2B5EF4-FFF2-40B4-BE49-F238E27FC236}">
                <a16:creationId xmlns:a16="http://schemas.microsoft.com/office/drawing/2014/main" id="{5F7A3C06-AC59-C422-333B-FCB22A7B38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06" y="3657600"/>
            <a:ext cx="2201330" cy="29303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2" descr="C:\Users\Наталья\Desktop\муравей и черепаха\черепаха.png">
            <a:extLst>
              <a:ext uri="{FF2B5EF4-FFF2-40B4-BE49-F238E27FC236}">
                <a16:creationId xmlns:a16="http://schemas.microsoft.com/office/drawing/2014/main" id="{B578032D-D8D1-54F0-5870-8565E77332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441831">
            <a:off x="9896036" y="4109446"/>
            <a:ext cx="2193030" cy="29576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1526538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ыноска: изогнутая линия 1">
            <a:extLst>
              <a:ext uri="{FF2B5EF4-FFF2-40B4-BE49-F238E27FC236}">
                <a16:creationId xmlns:a16="http://schemas.microsoft.com/office/drawing/2014/main" id="{C7BF1781-6C77-4D75-B2E0-3C74722094BC}"/>
              </a:ext>
            </a:extLst>
          </p:cNvPr>
          <p:cNvSpPr/>
          <p:nvPr/>
        </p:nvSpPr>
        <p:spPr>
          <a:xfrm>
            <a:off x="3754582" y="1681018"/>
            <a:ext cx="4682836" cy="1681018"/>
          </a:xfrm>
          <a:prstGeom prst="borderCallout2">
            <a:avLst>
              <a:gd name="adj1" fmla="val 47871"/>
              <a:gd name="adj2" fmla="val 345"/>
              <a:gd name="adj3" fmla="val 109959"/>
              <a:gd name="adj4" fmla="val -12919"/>
              <a:gd name="adj5" fmla="val 164698"/>
              <a:gd name="adj6" fmla="val -45878"/>
            </a:avLst>
          </a:prstGeom>
          <a:solidFill>
            <a:srgbClr val="F490D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Чем опасен лёд и снег?</a:t>
            </a:r>
          </a:p>
        </p:txBody>
      </p:sp>
      <p:pic>
        <p:nvPicPr>
          <p:cNvPr id="3" name="Picture 3" descr="C:\Users\Наталья\Desktop\муравей и черепаха\муравей.png">
            <a:extLst>
              <a:ext uri="{FF2B5EF4-FFF2-40B4-BE49-F238E27FC236}">
                <a16:creationId xmlns:a16="http://schemas.microsoft.com/office/drawing/2014/main" id="{59AD44A4-F60B-98CB-B61E-AFB05CAB89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600726" y="2055451"/>
            <a:ext cx="3426833" cy="456163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" descr="C:\Users\Наталья\Desktop\муравей и черепаха\черепаха.png">
            <a:extLst>
              <a:ext uri="{FF2B5EF4-FFF2-40B4-BE49-F238E27FC236}">
                <a16:creationId xmlns:a16="http://schemas.microsoft.com/office/drawing/2014/main" id="{24A069B0-5B34-8309-DA7D-320DF84CE6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441831">
            <a:off x="8497110" y="1935444"/>
            <a:ext cx="3413912" cy="46041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49110788"/>
      </p:ext>
    </p:extLst>
  </p:cSld>
  <p:clrMapOvr>
    <a:masterClrMapping/>
  </p:clrMapOvr>
  <p:transition spd="med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C4FBD971-94B1-4E7E-8745-FC97ADDE64B1}"/>
              </a:ext>
            </a:extLst>
          </p:cNvPr>
          <p:cNvSpPr/>
          <p:nvPr/>
        </p:nvSpPr>
        <p:spPr>
          <a:xfrm>
            <a:off x="4211781" y="406401"/>
            <a:ext cx="4165599" cy="711200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Отгадай загадки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B4EF992E-F457-45E4-9DA7-B036210DAC21}"/>
              </a:ext>
            </a:extLst>
          </p:cNvPr>
          <p:cNvSpPr/>
          <p:nvPr/>
        </p:nvSpPr>
        <p:spPr>
          <a:xfrm>
            <a:off x="3685309" y="1787237"/>
            <a:ext cx="5638798" cy="2396836"/>
          </a:xfrm>
          <a:prstGeom prst="roundRect">
            <a:avLst/>
          </a:prstGeom>
          <a:solidFill>
            <a:srgbClr val="F490D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Запорошила дорожки,</a:t>
            </a:r>
            <a:br>
              <a:rPr lang="ru-RU" sz="3200" b="1" dirty="0">
                <a:solidFill>
                  <a:schemeClr val="tx1"/>
                </a:solidFill>
              </a:rPr>
            </a:br>
            <a:r>
              <a:rPr lang="ru-RU" sz="3200" b="1" dirty="0">
                <a:solidFill>
                  <a:schemeClr val="tx1"/>
                </a:solidFill>
              </a:rPr>
              <a:t>Разукрасила окошки,</a:t>
            </a:r>
            <a:br>
              <a:rPr lang="ru-RU" sz="3200" b="1" dirty="0">
                <a:solidFill>
                  <a:schemeClr val="tx1"/>
                </a:solidFill>
              </a:rPr>
            </a:br>
            <a:r>
              <a:rPr lang="ru-RU" sz="3200" b="1" dirty="0">
                <a:solidFill>
                  <a:schemeClr val="tx1"/>
                </a:solidFill>
              </a:rPr>
              <a:t>Радость детям подарила</a:t>
            </a:r>
            <a:br>
              <a:rPr lang="ru-RU" sz="3200" b="1" dirty="0">
                <a:solidFill>
                  <a:schemeClr val="tx1"/>
                </a:solidFill>
              </a:rPr>
            </a:br>
            <a:r>
              <a:rPr lang="ru-RU" sz="3200" b="1" dirty="0">
                <a:solidFill>
                  <a:schemeClr val="tx1"/>
                </a:solidFill>
              </a:rPr>
              <a:t>И на санках прокатила.</a:t>
            </a:r>
            <a:endParaRPr lang="ru-RU" sz="32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pic>
        <p:nvPicPr>
          <p:cNvPr id="13314" name="Picture 2">
            <a:extLst>
              <a:ext uri="{FF2B5EF4-FFF2-40B4-BE49-F238E27FC236}">
                <a16:creationId xmlns:a16="http://schemas.microsoft.com/office/drawing/2014/main" id="{43240AEB-6D1D-424E-BEB6-0F9BDDA89F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9229" y="1375272"/>
            <a:ext cx="7470702" cy="489065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3" descr="C:\Users\Наталья\Desktop\муравей и черепаха\муравей.png">
            <a:extLst>
              <a:ext uri="{FF2B5EF4-FFF2-40B4-BE49-F238E27FC236}">
                <a16:creationId xmlns:a16="http://schemas.microsoft.com/office/drawing/2014/main" id="{782A29DE-E9CF-F0DF-FE16-3BA4061119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06" y="3041780"/>
            <a:ext cx="2663952" cy="3546127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C:\Users\Наталья\Desktop\муравей и черепаха\черепаха.png">
            <a:extLst>
              <a:ext uri="{FF2B5EF4-FFF2-40B4-BE49-F238E27FC236}">
                <a16:creationId xmlns:a16="http://schemas.microsoft.com/office/drawing/2014/main" id="{5940001A-4183-6880-0BFD-755F86CC74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441831">
            <a:off x="10140984" y="3624255"/>
            <a:ext cx="2193030" cy="29576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0624538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>
            <a:extLst>
              <a:ext uri="{FF2B5EF4-FFF2-40B4-BE49-F238E27FC236}">
                <a16:creationId xmlns:a16="http://schemas.microsoft.com/office/drawing/2014/main" id="{B96C7755-C2BA-424F-A388-E47ED31F05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163" y="1223386"/>
            <a:ext cx="5433236" cy="38540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>
            <a:extLst>
              <a:ext uri="{FF2B5EF4-FFF2-40B4-BE49-F238E27FC236}">
                <a16:creationId xmlns:a16="http://schemas.microsoft.com/office/drawing/2014/main" id="{6D220BD5-3426-48A8-AE68-6738C5F855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7602" y="2964872"/>
            <a:ext cx="5285298" cy="35394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41426BEF-C012-4403-B2B8-8FDB0A6E6ECA}"/>
              </a:ext>
            </a:extLst>
          </p:cNvPr>
          <p:cNvSpPr/>
          <p:nvPr/>
        </p:nvSpPr>
        <p:spPr>
          <a:xfrm>
            <a:off x="709101" y="262198"/>
            <a:ext cx="5285298" cy="711200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Осторожно, гололёд!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A24EA291-E81D-45C5-807C-3D5844F11DD3}"/>
              </a:ext>
            </a:extLst>
          </p:cNvPr>
          <p:cNvSpPr/>
          <p:nvPr/>
        </p:nvSpPr>
        <p:spPr>
          <a:xfrm>
            <a:off x="6430452" y="1900498"/>
            <a:ext cx="5285298" cy="711200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Осторожно, сосульки!</a:t>
            </a:r>
          </a:p>
        </p:txBody>
      </p:sp>
    </p:spTree>
    <p:extLst>
      <p:ext uri="{BB962C8B-B14F-4D97-AF65-F5344CB8AC3E}">
        <p14:creationId xmlns:p14="http://schemas.microsoft.com/office/powerpoint/2010/main" val="187802920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41426BEF-C012-4403-B2B8-8FDB0A6E6ECA}"/>
              </a:ext>
            </a:extLst>
          </p:cNvPr>
          <p:cNvSpPr/>
          <p:nvPr/>
        </p:nvSpPr>
        <p:spPr>
          <a:xfrm>
            <a:off x="1067967" y="370205"/>
            <a:ext cx="4102929" cy="711200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Осторожно, снег!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A24EA291-E81D-45C5-807C-3D5844F11DD3}"/>
              </a:ext>
            </a:extLst>
          </p:cNvPr>
          <p:cNvSpPr/>
          <p:nvPr/>
        </p:nvSpPr>
        <p:spPr>
          <a:xfrm>
            <a:off x="6857999" y="1786198"/>
            <a:ext cx="4913835" cy="711200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Осторожно, лавина !</a:t>
            </a:r>
          </a:p>
        </p:txBody>
      </p:sp>
      <p:pic>
        <p:nvPicPr>
          <p:cNvPr id="19458" name="Picture 2">
            <a:extLst>
              <a:ext uri="{FF2B5EF4-FFF2-40B4-BE49-F238E27FC236}">
                <a16:creationId xmlns:a16="http://schemas.microsoft.com/office/drawing/2014/main" id="{36C74D6B-2997-4FE2-8733-E1459E4538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1" y="1386149"/>
            <a:ext cx="4380435" cy="37542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>
            <a:extLst>
              <a:ext uri="{FF2B5EF4-FFF2-40B4-BE49-F238E27FC236}">
                <a16:creationId xmlns:a16="http://schemas.microsoft.com/office/drawing/2014/main" id="{5F747AF3-8B64-4F44-B20C-4F8AC97D90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4638" y="2955607"/>
            <a:ext cx="4762501" cy="31765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469257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ыноска: изогнутая линия 1">
            <a:extLst>
              <a:ext uri="{FF2B5EF4-FFF2-40B4-BE49-F238E27FC236}">
                <a16:creationId xmlns:a16="http://schemas.microsoft.com/office/drawing/2014/main" id="{C7BF1781-6C77-4D75-B2E0-3C74722094BC}"/>
              </a:ext>
            </a:extLst>
          </p:cNvPr>
          <p:cNvSpPr/>
          <p:nvPr/>
        </p:nvSpPr>
        <p:spPr>
          <a:xfrm>
            <a:off x="3754582" y="1681018"/>
            <a:ext cx="4881418" cy="1681018"/>
          </a:xfrm>
          <a:prstGeom prst="borderCallout2">
            <a:avLst>
              <a:gd name="adj1" fmla="val 47871"/>
              <a:gd name="adj2" fmla="val 345"/>
              <a:gd name="adj3" fmla="val 109959"/>
              <a:gd name="adj4" fmla="val -12919"/>
              <a:gd name="adj5" fmla="val 164698"/>
              <a:gd name="adj6" fmla="val -45878"/>
            </a:avLst>
          </a:prstGeom>
          <a:solidFill>
            <a:srgbClr val="F490D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Нарисуй знак! Осторожно снег, сосульки, лед!!!</a:t>
            </a:r>
          </a:p>
        </p:txBody>
      </p:sp>
      <p:pic>
        <p:nvPicPr>
          <p:cNvPr id="3" name="Picture 3" descr="C:\Users\Наталья\Desktop\муравей и черепаха\муравей.png">
            <a:extLst>
              <a:ext uri="{FF2B5EF4-FFF2-40B4-BE49-F238E27FC236}">
                <a16:creationId xmlns:a16="http://schemas.microsoft.com/office/drawing/2014/main" id="{3F10ECD4-BB27-6F6A-0512-9A9009802B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06" y="3657600"/>
            <a:ext cx="2201330" cy="293030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" descr="C:\Users\Наталья\Desktop\муравей и черепаха\черепаха.png">
            <a:extLst>
              <a:ext uri="{FF2B5EF4-FFF2-40B4-BE49-F238E27FC236}">
                <a16:creationId xmlns:a16="http://schemas.microsoft.com/office/drawing/2014/main" id="{C54D85EA-C3D5-7273-095E-B2DA738288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441831">
            <a:off x="10140984" y="3624255"/>
            <a:ext cx="2193030" cy="29576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29168705"/>
      </p:ext>
    </p:extLst>
  </p:cSld>
  <p:clrMapOvr>
    <a:masterClrMapping/>
  </p:clrMapOvr>
  <p:transition spd="med">
    <p:pull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>
            <a:extLst>
              <a:ext uri="{FF2B5EF4-FFF2-40B4-BE49-F238E27FC236}">
                <a16:creationId xmlns:a16="http://schemas.microsoft.com/office/drawing/2014/main" id="{AE647164-C6CC-42E1-84DE-4525ACB9FA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0613" y="789418"/>
            <a:ext cx="7610475" cy="42767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>
            <a:extLst>
              <a:ext uri="{FF2B5EF4-FFF2-40B4-BE49-F238E27FC236}">
                <a16:creationId xmlns:a16="http://schemas.microsoft.com/office/drawing/2014/main" id="{5DD84A29-549E-4D78-820B-59DC8E706D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6568" y="674744"/>
            <a:ext cx="8749660" cy="45060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0" name="Picture 6">
            <a:extLst>
              <a:ext uri="{FF2B5EF4-FFF2-40B4-BE49-F238E27FC236}">
                <a16:creationId xmlns:a16="http://schemas.microsoft.com/office/drawing/2014/main" id="{16E3077B-EB85-4F21-8EAC-40116F6403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6568" y="504589"/>
            <a:ext cx="8939381" cy="5715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3" descr="C:\Users\Наталья\Desktop\муравей и черепаха\муравей.png">
            <a:extLst>
              <a:ext uri="{FF2B5EF4-FFF2-40B4-BE49-F238E27FC236}">
                <a16:creationId xmlns:a16="http://schemas.microsoft.com/office/drawing/2014/main" id="{0D6DD531-84BB-086F-C9B4-B2524474FA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206" y="3657600"/>
            <a:ext cx="2201330" cy="2930307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C:\Users\Наталья\Desktop\муравей и черепаха\черепаха.png">
            <a:extLst>
              <a:ext uri="{FF2B5EF4-FFF2-40B4-BE49-F238E27FC236}">
                <a16:creationId xmlns:a16="http://schemas.microsoft.com/office/drawing/2014/main" id="{BD78C617-D172-A2A5-3AD2-FA08C1BF8E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441831">
            <a:off x="10140984" y="3624255"/>
            <a:ext cx="2193030" cy="29576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079512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1">
            <a:extLst>
              <a:ext uri="{FF2B5EF4-FFF2-40B4-BE49-F238E27FC236}">
                <a16:creationId xmlns:a16="http://schemas.microsoft.com/office/drawing/2014/main" id="{E17BC824-CE6A-C4BE-04D8-4D36599D17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113" y="145501"/>
            <a:ext cx="6543675" cy="928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rIns="0" bIns="0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5000" dirty="0">
                <a:solidFill>
                  <a:srgbClr val="04617B"/>
                </a:solidFill>
                <a:latin typeface="Calibri" panose="020F0502020204030204" pitchFamily="34" charset="0"/>
              </a:rPr>
              <a:t>Осторожно – снег!</a:t>
            </a:r>
          </a:p>
        </p:txBody>
      </p:sp>
      <p:sp>
        <p:nvSpPr>
          <p:cNvPr id="16386" name="Text Box 2">
            <a:extLst>
              <a:ext uri="{FF2B5EF4-FFF2-40B4-BE49-F238E27FC236}">
                <a16:creationId xmlns:a16="http://schemas.microsoft.com/office/drawing/2014/main" id="{102C062D-0433-4F1A-0354-DD8919652A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5786" y="901960"/>
            <a:ext cx="8342312" cy="2395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273050" indent="-2714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>
              <a:lnSpc>
                <a:spcPct val="80000"/>
              </a:lnSpc>
              <a:spcBef>
                <a:spcPts val="500"/>
              </a:spcBef>
              <a:buSzPct val="95000"/>
            </a:pPr>
            <a:r>
              <a:rPr lang="ru-RU" altLang="ru-RU" sz="2000">
                <a:latin typeface="Constantia" panose="02030602050306030303" pitchFamily="18" charset="0"/>
              </a:rPr>
              <a:t>    </a:t>
            </a:r>
            <a:r>
              <a:rPr lang="ru-RU" altLang="ru-RU">
                <a:latin typeface="Constantia" panose="02030602050306030303" pitchFamily="18" charset="0"/>
              </a:rPr>
              <a:t>Снег – накопитель грязных веществ, поэтому снег нельзя есть!!! </a:t>
            </a:r>
            <a:br>
              <a:rPr lang="ru-RU" altLang="ru-RU" sz="2000">
                <a:latin typeface="Constantia" panose="02030602050306030303" pitchFamily="18" charset="0"/>
              </a:rPr>
            </a:br>
            <a:br>
              <a:rPr lang="ru-RU" altLang="ru-RU" sz="2000">
                <a:latin typeface="Constantia" panose="02030602050306030303" pitchFamily="18" charset="0"/>
              </a:rPr>
            </a:br>
            <a:endParaRPr lang="ru-RU" altLang="ru-RU" sz="2000">
              <a:latin typeface="Constantia" panose="02030602050306030303" pitchFamily="18" charset="0"/>
            </a:endParaRPr>
          </a:p>
        </p:txBody>
      </p:sp>
      <p:pic>
        <p:nvPicPr>
          <p:cNvPr id="16387" name="Picture 3">
            <a:extLst>
              <a:ext uri="{FF2B5EF4-FFF2-40B4-BE49-F238E27FC236}">
                <a16:creationId xmlns:a16="http://schemas.microsoft.com/office/drawing/2014/main" id="{FF5FDD8D-7562-6131-B436-7E7E9C03D0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595" y="1651518"/>
            <a:ext cx="8874968" cy="4992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ыноска: изогнутая линия 1">
            <a:extLst>
              <a:ext uri="{FF2B5EF4-FFF2-40B4-BE49-F238E27FC236}">
                <a16:creationId xmlns:a16="http://schemas.microsoft.com/office/drawing/2014/main" id="{C7BF1781-6C77-4D75-B2E0-3C74722094BC}"/>
              </a:ext>
            </a:extLst>
          </p:cNvPr>
          <p:cNvSpPr/>
          <p:nvPr/>
        </p:nvSpPr>
        <p:spPr>
          <a:xfrm>
            <a:off x="3754582" y="1681018"/>
            <a:ext cx="4682836" cy="1681018"/>
          </a:xfrm>
          <a:prstGeom prst="borderCallout2">
            <a:avLst>
              <a:gd name="adj1" fmla="val 47871"/>
              <a:gd name="adj2" fmla="val 345"/>
              <a:gd name="adj3" fmla="val 109959"/>
              <a:gd name="adj4" fmla="val -12919"/>
              <a:gd name="adj5" fmla="val 164698"/>
              <a:gd name="adj6" fmla="val -45878"/>
            </a:avLst>
          </a:prstGeom>
          <a:solidFill>
            <a:srgbClr val="F490D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Значение </a:t>
            </a:r>
            <a:r>
              <a:rPr lang="ru-RU" sz="4000" b="1" dirty="0" err="1">
                <a:solidFill>
                  <a:schemeClr val="tx1"/>
                </a:solidFill>
              </a:rPr>
              <a:t>лда</a:t>
            </a:r>
            <a:r>
              <a:rPr lang="ru-RU" sz="4000" b="1" dirty="0">
                <a:solidFill>
                  <a:schemeClr val="tx1"/>
                </a:solidFill>
              </a:rPr>
              <a:t> и снега?</a:t>
            </a:r>
          </a:p>
        </p:txBody>
      </p:sp>
      <p:pic>
        <p:nvPicPr>
          <p:cNvPr id="3" name="Picture 3" descr="C:\Users\Наталья\Desktop\муравей и черепаха\муравей.png">
            <a:extLst>
              <a:ext uri="{FF2B5EF4-FFF2-40B4-BE49-F238E27FC236}">
                <a16:creationId xmlns:a16="http://schemas.microsoft.com/office/drawing/2014/main" id="{59AD44A4-F60B-98CB-B61E-AFB05CAB89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600726" y="2055451"/>
            <a:ext cx="3426833" cy="456163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" descr="C:\Users\Наталья\Desktop\муравей и черепаха\черепаха.png">
            <a:extLst>
              <a:ext uri="{FF2B5EF4-FFF2-40B4-BE49-F238E27FC236}">
                <a16:creationId xmlns:a16="http://schemas.microsoft.com/office/drawing/2014/main" id="{24A069B0-5B34-8309-DA7D-320DF84CE6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441831">
            <a:off x="8497110" y="1935444"/>
            <a:ext cx="3413912" cy="46041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60400486"/>
      </p:ext>
    </p:extLst>
  </p:cSld>
  <p:clrMapOvr>
    <a:masterClrMapping/>
  </p:clrMapOvr>
  <p:transition spd="med">
    <p:pull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images-5.moifoto.ru/big/1/195/2012138pgk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38282" y="357166"/>
            <a:ext cx="4000528" cy="5857916"/>
          </a:xfrm>
          <a:prstGeom prst="roundRect">
            <a:avLst/>
          </a:prstGeom>
          <a:ln w="57150">
            <a:solidFill>
              <a:schemeClr val="accent1"/>
            </a:solidFill>
          </a:ln>
        </p:spPr>
      </p:pic>
      <p:pic>
        <p:nvPicPr>
          <p:cNvPr id="5" name="Picture 6" descr="http://i.i.ua/photo/images/pic/2/3/1965132_e03d7ed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38876" y="500042"/>
            <a:ext cx="4134830" cy="5857916"/>
          </a:xfrm>
          <a:prstGeom prst="roundRect">
            <a:avLst/>
          </a:prstGeom>
          <a:noFill/>
          <a:ln w="57150">
            <a:solidFill>
              <a:schemeClr val="accent1"/>
            </a:solidFill>
          </a:ln>
        </p:spPr>
      </p:pic>
    </p:spTree>
  </p:cSld>
  <p:clrMapOvr>
    <a:masterClrMapping/>
  </p:clrMapOvr>
  <p:transition spd="med">
    <p:pull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38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95473" y="571481"/>
            <a:ext cx="2428875" cy="3800479"/>
          </a:xfrm>
          <a:prstGeom prst="roundRect">
            <a:avLst/>
          </a:prstGeom>
          <a:noFill/>
          <a:ln w="5715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/>
          <a:scene3d>
            <a:camera prst="obliqueTopLeft"/>
            <a:lightRig rig="threePt" dir="t"/>
          </a:scene3d>
          <a:sp3d>
            <a:bevelT/>
          </a:sp3d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81555" y="571481"/>
            <a:ext cx="2486025" cy="3800479"/>
          </a:xfrm>
          <a:prstGeom prst="round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0512" y="642919"/>
            <a:ext cx="2400300" cy="3800479"/>
          </a:xfrm>
          <a:prstGeom prst="round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2024034" y="4514830"/>
            <a:ext cx="2535238" cy="1330354"/>
          </a:xfrm>
          <a:prstGeom prst="ellipse">
            <a:avLst/>
          </a:prstGeom>
          <a:gradFill>
            <a:gsLst>
              <a:gs pos="48000">
                <a:srgbClr val="5E9EFF">
                  <a:alpha val="23000"/>
                </a:srgb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</a:gradFill>
          <a:ln w="9525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none" anchor="ctr"/>
          <a:lstStyle/>
          <a:p>
            <a:pPr>
              <a:spcBef>
                <a:spcPct val="50000"/>
              </a:spcBef>
              <a:defRPr/>
            </a:pPr>
            <a:r>
              <a:rPr lang="ru-RU" sz="2400" b="1" dirty="0">
                <a:solidFill>
                  <a:srgbClr val="002060"/>
                </a:solidFill>
              </a:rPr>
              <a:t>ПШЕНИЦА</a:t>
            </a:r>
          </a:p>
        </p:txBody>
      </p:sp>
      <p:sp>
        <p:nvSpPr>
          <p:cNvPr id="8" name="Oval 10"/>
          <p:cNvSpPr>
            <a:spLocks noChangeArrowheads="1"/>
          </p:cNvSpPr>
          <p:nvPr/>
        </p:nvSpPr>
        <p:spPr bwMode="auto">
          <a:xfrm>
            <a:off x="5024430" y="4443392"/>
            <a:ext cx="2535238" cy="1330354"/>
          </a:xfrm>
          <a:prstGeom prst="ellipse">
            <a:avLst/>
          </a:prstGeom>
          <a:gradFill>
            <a:gsLst>
              <a:gs pos="48000">
                <a:srgbClr val="5E9EFF">
                  <a:alpha val="23000"/>
                </a:srgb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</a:gradFill>
          <a:ln w="9525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none" anchor="ctr"/>
          <a:lstStyle/>
          <a:p>
            <a:pPr>
              <a:spcBef>
                <a:spcPct val="50000"/>
              </a:spcBef>
              <a:defRPr/>
            </a:pPr>
            <a:r>
              <a:rPr lang="ru-RU" sz="2400" b="1" dirty="0">
                <a:solidFill>
                  <a:srgbClr val="002060"/>
                </a:solidFill>
              </a:rPr>
              <a:t>КЛЮКВА</a:t>
            </a:r>
          </a:p>
        </p:txBody>
      </p:sp>
      <p:sp>
        <p:nvSpPr>
          <p:cNvPr id="9" name="Oval 10"/>
          <p:cNvSpPr>
            <a:spLocks noChangeArrowheads="1"/>
          </p:cNvSpPr>
          <p:nvPr/>
        </p:nvSpPr>
        <p:spPr bwMode="auto">
          <a:xfrm>
            <a:off x="7881950" y="4443392"/>
            <a:ext cx="2535238" cy="1330354"/>
          </a:xfrm>
          <a:prstGeom prst="ellipse">
            <a:avLst/>
          </a:prstGeom>
          <a:gradFill>
            <a:gsLst>
              <a:gs pos="48000">
                <a:srgbClr val="5E9EFF">
                  <a:alpha val="23000"/>
                </a:srgb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</a:gradFill>
          <a:ln w="9525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none" anchor="ctr"/>
          <a:lstStyle/>
          <a:p>
            <a:pPr>
              <a:spcBef>
                <a:spcPct val="50000"/>
              </a:spcBef>
              <a:defRPr/>
            </a:pPr>
            <a:r>
              <a:rPr lang="ru-RU" sz="2400" b="1" dirty="0">
                <a:solidFill>
                  <a:srgbClr val="002060"/>
                </a:solidFill>
              </a:rPr>
              <a:t>ЗЕМЛЯНИКА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66939" y="1000126"/>
            <a:ext cx="7572375" cy="5610225"/>
          </a:xfrm>
        </p:spPr>
      </p:pic>
    </p:spTree>
  </p:cSld>
  <p:clrMapOvr>
    <a:masterClrMapping/>
  </p:clrMapOvr>
  <p:transition spd="med">
    <p:pull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заяц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095472" y="214290"/>
            <a:ext cx="8143932" cy="6357982"/>
          </a:xfrm>
          <a:prstGeom prst="roundRect">
            <a:avLst/>
          </a:prstGeom>
          <a:ln w="57150">
            <a:solidFill>
              <a:schemeClr val="accent1"/>
            </a:solidFill>
          </a:ln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C4FBD971-94B1-4E7E-8745-FC97ADDE64B1}"/>
              </a:ext>
            </a:extLst>
          </p:cNvPr>
          <p:cNvSpPr/>
          <p:nvPr/>
        </p:nvSpPr>
        <p:spPr>
          <a:xfrm>
            <a:off x="4211781" y="406401"/>
            <a:ext cx="4165599" cy="711200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Отгадай загадки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B4EF992E-F457-45E4-9DA7-B036210DAC21}"/>
              </a:ext>
            </a:extLst>
          </p:cNvPr>
          <p:cNvSpPr/>
          <p:nvPr/>
        </p:nvSpPr>
        <p:spPr>
          <a:xfrm>
            <a:off x="3066340" y="1623939"/>
            <a:ext cx="6031346" cy="2396836"/>
          </a:xfrm>
          <a:prstGeom prst="roundRect">
            <a:avLst/>
          </a:prstGeom>
          <a:solidFill>
            <a:srgbClr val="F490D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Он вошел – никто не видел,</a:t>
            </a:r>
            <a:br>
              <a:rPr lang="ru-RU" sz="3200" b="1" dirty="0">
                <a:solidFill>
                  <a:schemeClr val="tx1"/>
                </a:solidFill>
              </a:rPr>
            </a:br>
            <a:r>
              <a:rPr lang="ru-RU" sz="3200" b="1" dirty="0">
                <a:solidFill>
                  <a:schemeClr val="tx1"/>
                </a:solidFill>
              </a:rPr>
              <a:t>Он сказал – никто не слышал.</a:t>
            </a:r>
            <a:br>
              <a:rPr lang="ru-RU" sz="3200" b="1" dirty="0">
                <a:solidFill>
                  <a:schemeClr val="tx1"/>
                </a:solidFill>
              </a:rPr>
            </a:br>
            <a:r>
              <a:rPr lang="ru-RU" sz="3200" b="1" dirty="0">
                <a:solidFill>
                  <a:schemeClr val="tx1"/>
                </a:solidFill>
              </a:rPr>
              <a:t>Дунул в окна и исчез,</a:t>
            </a:r>
            <a:br>
              <a:rPr lang="ru-RU" sz="3200" b="1" dirty="0">
                <a:solidFill>
                  <a:schemeClr val="tx1"/>
                </a:solidFill>
              </a:rPr>
            </a:br>
            <a:r>
              <a:rPr lang="ru-RU" sz="3200" b="1" dirty="0">
                <a:solidFill>
                  <a:schemeClr val="tx1"/>
                </a:solidFill>
              </a:rPr>
              <a:t>А на окнах вырос лес.</a:t>
            </a:r>
            <a:endParaRPr lang="ru-RU" sz="32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EC7702C5-6B2E-46BB-BADE-56C785BA4C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325" y="1453643"/>
            <a:ext cx="6795349" cy="51342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3" descr="C:\Users\Наталья\Desktop\муравей и черепаха\муравей.png">
            <a:extLst>
              <a:ext uri="{FF2B5EF4-FFF2-40B4-BE49-F238E27FC236}">
                <a16:creationId xmlns:a16="http://schemas.microsoft.com/office/drawing/2014/main" id="{384E5D40-2121-48FB-90C6-5189C7B2F7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06" y="3036196"/>
            <a:ext cx="2668146" cy="3551711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C:\Users\Наталья\Desktop\муравей и черепаха\черепаха.png">
            <a:extLst>
              <a:ext uri="{FF2B5EF4-FFF2-40B4-BE49-F238E27FC236}">
                <a16:creationId xmlns:a16="http://schemas.microsoft.com/office/drawing/2014/main" id="{F413F5CE-E0B8-4F6E-10DF-514CF92735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441831">
            <a:off x="9727744" y="2984859"/>
            <a:ext cx="2647416" cy="357041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5070312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3" name="Содержимое 3" descr="Картинка 15 из 99747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803525" y="357189"/>
            <a:ext cx="6584950" cy="6143625"/>
          </a:xfrm>
        </p:spPr>
      </p:pic>
    </p:spTree>
  </p:cSld>
  <p:clrMapOvr>
    <a:masterClrMapping/>
  </p:clrMapOvr>
  <p:transition spd="med">
    <p:pull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7" name="Содержимое 3" descr="Зимние игры (42 фото)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792414" y="500063"/>
            <a:ext cx="6607175" cy="6000750"/>
          </a:xfrm>
        </p:spPr>
      </p:pic>
    </p:spTree>
  </p:cSld>
  <p:clrMapOvr>
    <a:masterClrMapping/>
  </p:clrMapOvr>
  <p:transition spd="med">
    <p:pull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1" name="Содержимое 3" descr="Картинка 48 из 3605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460750" y="357188"/>
            <a:ext cx="5564188" cy="5967412"/>
          </a:xfrm>
        </p:spPr>
      </p:pic>
    </p:spTree>
  </p:cSld>
  <p:clrMapOvr>
    <a:masterClrMapping/>
  </p:clrMapOvr>
  <p:transition spd="med">
    <p:pull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5" name="Содержимое 3" descr="Картинка 300 из 3825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095625" y="500064"/>
            <a:ext cx="5926138" cy="5824537"/>
          </a:xfrm>
        </p:spPr>
      </p:pic>
    </p:spTree>
  </p:cSld>
  <p:clrMapOvr>
    <a:masterClrMapping/>
  </p:clrMapOvr>
  <p:transition spd="med">
    <p:pull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9" name="Содержимое 3" descr="Картинка 180 из 3825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95564" y="642939"/>
            <a:ext cx="6681787" cy="5786437"/>
          </a:xfrm>
        </p:spPr>
      </p:pic>
    </p:spTree>
  </p:cSld>
  <p:clrMapOvr>
    <a:masterClrMapping/>
  </p:clrMapOvr>
  <p:transition spd="med">
    <p:pull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3" name="Содержимое 3" descr="Картинка 161 из 3825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452688" y="500064"/>
            <a:ext cx="7143750" cy="5786437"/>
          </a:xfrm>
        </p:spPr>
      </p:pic>
    </p:spTree>
  </p:cSld>
  <p:clrMapOvr>
    <a:masterClrMapping/>
  </p:clrMapOvr>
  <p:transition spd="med">
    <p:pull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7" name="Содержимое 3" descr="Картинка 22 из 101934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667000" y="571500"/>
            <a:ext cx="7143750" cy="5753100"/>
          </a:xfrm>
        </p:spPr>
      </p:pic>
    </p:spTree>
  </p:cSld>
  <p:clrMapOvr>
    <a:masterClrMapping/>
  </p:clrMapOvr>
  <p:transition spd="med">
    <p:pull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0B99EE-AF66-04CC-2E73-FD4151D510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278" y="189931"/>
            <a:ext cx="2357269" cy="1362456"/>
          </a:xfrm>
          <a:ln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sz="7200" dirty="0">
                <a:solidFill>
                  <a:schemeClr val="accent1">
                    <a:lumMod val="75000"/>
                  </a:schemeClr>
                </a:solidFill>
              </a:rPr>
              <a:t>ИГЛУ</a:t>
            </a:r>
          </a:p>
        </p:txBody>
      </p:sp>
      <p:sp>
        <p:nvSpPr>
          <p:cNvPr id="8195" name="Текст 2">
            <a:extLst>
              <a:ext uri="{FF2B5EF4-FFF2-40B4-BE49-F238E27FC236}">
                <a16:creationId xmlns:a16="http://schemas.microsoft.com/office/drawing/2014/main" id="{C785EB62-AC47-8C37-2F69-D8719A375B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054225" y="2705101"/>
            <a:ext cx="7772400" cy="1509713"/>
          </a:xfrm>
        </p:spPr>
        <p:txBody>
          <a:bodyPr/>
          <a:lstStyle/>
          <a:p>
            <a:endParaRPr lang="ru-RU" altLang="ru-RU"/>
          </a:p>
        </p:txBody>
      </p:sp>
      <p:pic>
        <p:nvPicPr>
          <p:cNvPr id="8196" name="Picture 2" descr="F:\иглу\иглу 1.jpg">
            <a:extLst>
              <a:ext uri="{FF2B5EF4-FFF2-40B4-BE49-F238E27FC236}">
                <a16:creationId xmlns:a16="http://schemas.microsoft.com/office/drawing/2014/main" id="{476CC124-DCFB-F12C-45C5-1704D1D66F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2990" y="1015739"/>
            <a:ext cx="9334735" cy="5714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pull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1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024063" y="285751"/>
            <a:ext cx="4000500" cy="6429375"/>
          </a:xfrm>
        </p:spPr>
      </p:pic>
      <p:pic>
        <p:nvPicPr>
          <p:cNvPr id="2765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81750" y="142876"/>
            <a:ext cx="4000500" cy="642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C4FBD971-94B1-4E7E-8745-FC97ADDE64B1}"/>
              </a:ext>
            </a:extLst>
          </p:cNvPr>
          <p:cNvSpPr/>
          <p:nvPr/>
        </p:nvSpPr>
        <p:spPr>
          <a:xfrm>
            <a:off x="2881745" y="360219"/>
            <a:ext cx="6585528" cy="711200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Царство Снежной королевы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D49B2B40-3337-4C62-8797-7D1C65B7F2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375" y="1741054"/>
            <a:ext cx="4327285" cy="383770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E43D3748-BFCB-411E-B82D-5662BD9863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2887" y="1311562"/>
            <a:ext cx="3709554" cy="494607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404712C2-BB3C-47BB-B9F6-5C7072D457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509" y="305580"/>
            <a:ext cx="10095346" cy="624683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>
            <a:extLst>
              <a:ext uri="{FF2B5EF4-FFF2-40B4-BE49-F238E27FC236}">
                <a16:creationId xmlns:a16="http://schemas.microsoft.com/office/drawing/2014/main" id="{669A8F09-A00F-4A44-96AB-7AC776F612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509" y="280988"/>
            <a:ext cx="10095346" cy="62960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>
            <a:extLst>
              <a:ext uri="{FF2B5EF4-FFF2-40B4-BE49-F238E27FC236}">
                <a16:creationId xmlns:a16="http://schemas.microsoft.com/office/drawing/2014/main" id="{4A5DD451-FEE8-433A-8415-834F766405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509" y="280985"/>
            <a:ext cx="10095346" cy="62960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>
            <a:extLst>
              <a:ext uri="{FF2B5EF4-FFF2-40B4-BE49-F238E27FC236}">
                <a16:creationId xmlns:a16="http://schemas.microsoft.com/office/drawing/2014/main" id="{0F57FC07-76DC-42FD-91A9-327076916C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18" y="157018"/>
            <a:ext cx="11896437" cy="654858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931728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C4FBD971-94B1-4E7E-8745-FC97ADDE64B1}"/>
              </a:ext>
            </a:extLst>
          </p:cNvPr>
          <p:cNvSpPr/>
          <p:nvPr/>
        </p:nvSpPr>
        <p:spPr>
          <a:xfrm>
            <a:off x="4211781" y="406401"/>
            <a:ext cx="4165599" cy="711200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Отгадай загадки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B4EF992E-F457-45E4-9DA7-B036210DAC21}"/>
              </a:ext>
            </a:extLst>
          </p:cNvPr>
          <p:cNvSpPr/>
          <p:nvPr/>
        </p:nvSpPr>
        <p:spPr>
          <a:xfrm>
            <a:off x="3371273" y="1648692"/>
            <a:ext cx="6031346" cy="2867890"/>
          </a:xfrm>
          <a:prstGeom prst="roundRect">
            <a:avLst/>
          </a:prstGeom>
          <a:solidFill>
            <a:srgbClr val="F490D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По тропинкам, по дорожкам</a:t>
            </a:r>
            <a:br>
              <a:rPr lang="ru-RU" sz="2800" b="1" dirty="0">
                <a:solidFill>
                  <a:schemeClr val="tx1"/>
                </a:solidFill>
              </a:rPr>
            </a:br>
            <a:r>
              <a:rPr lang="ru-RU" sz="2800" b="1" dirty="0">
                <a:solidFill>
                  <a:schemeClr val="tx1"/>
                </a:solidFill>
              </a:rPr>
              <a:t>Кто идет на снежных ножках?</a:t>
            </a:r>
            <a:br>
              <a:rPr lang="ru-RU" sz="2800" b="1" dirty="0">
                <a:solidFill>
                  <a:schemeClr val="tx1"/>
                </a:solidFill>
              </a:rPr>
            </a:br>
            <a:r>
              <a:rPr lang="ru-RU" sz="2800" b="1" dirty="0">
                <a:solidFill>
                  <a:schemeClr val="tx1"/>
                </a:solidFill>
              </a:rPr>
              <a:t>Кто способен на уловки,</a:t>
            </a:r>
            <a:br>
              <a:rPr lang="ru-RU" sz="2800" b="1" dirty="0">
                <a:solidFill>
                  <a:schemeClr val="tx1"/>
                </a:solidFill>
              </a:rPr>
            </a:br>
            <a:r>
              <a:rPr lang="ru-RU" sz="2800" b="1" dirty="0">
                <a:solidFill>
                  <a:schemeClr val="tx1"/>
                </a:solidFill>
              </a:rPr>
              <a:t>Носик у него морковка?</a:t>
            </a:r>
            <a:br>
              <a:rPr lang="ru-RU" sz="2800" b="1" dirty="0">
                <a:solidFill>
                  <a:schemeClr val="tx1"/>
                </a:solidFill>
              </a:rPr>
            </a:br>
            <a:r>
              <a:rPr lang="ru-RU" sz="2800" b="1" dirty="0">
                <a:solidFill>
                  <a:schemeClr val="tx1"/>
                </a:solidFill>
              </a:rPr>
              <a:t>По весне растает вмиг</a:t>
            </a:r>
            <a:br>
              <a:rPr lang="ru-RU" sz="2800" b="1" dirty="0">
                <a:solidFill>
                  <a:schemeClr val="tx1"/>
                </a:solidFill>
              </a:rPr>
            </a:br>
            <a:r>
              <a:rPr lang="ru-RU" sz="2800" b="1" dirty="0">
                <a:solidFill>
                  <a:schemeClr val="tx1"/>
                </a:solidFill>
              </a:rPr>
              <a:t>Это белый ...</a:t>
            </a:r>
            <a:endParaRPr lang="ru-RU" sz="28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pic>
        <p:nvPicPr>
          <p:cNvPr id="2" name="Picture 3" descr="C:\Users\Наталья\Desktop\муравей и черепаха\муравей.png">
            <a:extLst>
              <a:ext uri="{FF2B5EF4-FFF2-40B4-BE49-F238E27FC236}">
                <a16:creationId xmlns:a16="http://schemas.microsoft.com/office/drawing/2014/main" id="{E700124C-9EA4-F023-C07B-0AEE4A601F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05" y="2845774"/>
            <a:ext cx="2811197" cy="37421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C:\Users\Наталья\Desktop\муравей и черепаха\черепаха.png">
            <a:extLst>
              <a:ext uri="{FF2B5EF4-FFF2-40B4-BE49-F238E27FC236}">
                <a16:creationId xmlns:a16="http://schemas.microsoft.com/office/drawing/2014/main" id="{22548C80-A94A-E040-C5F2-28B94F1363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441831">
            <a:off x="9749891" y="3019126"/>
            <a:ext cx="2623064" cy="35375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9418715"/>
      </p:ext>
    </p:extLst>
  </p:cSld>
  <p:clrMapOvr>
    <a:masterClrMapping/>
  </p:clrMapOvr>
  <p:transition spd="med">
    <p:pull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5" r="4375"/>
          <a:stretch>
            <a:fillRect/>
          </a:stretch>
        </p:blipFill>
        <p:spPr>
          <a:xfrm>
            <a:off x="1919536" y="332656"/>
            <a:ext cx="3816424" cy="3816424"/>
          </a:xfr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9804" y="421866"/>
            <a:ext cx="3902075" cy="5091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67186F68-80D2-5798-6BED-A97CECCCCF7F}"/>
              </a:ext>
            </a:extLst>
          </p:cNvPr>
          <p:cNvSpPr/>
          <p:nvPr/>
        </p:nvSpPr>
        <p:spPr>
          <a:xfrm>
            <a:off x="1210734" y="4755786"/>
            <a:ext cx="7209641" cy="1514386"/>
          </a:xfrm>
          <a:prstGeom prst="roundRect">
            <a:avLst/>
          </a:prstGeom>
          <a:solidFill>
            <a:srgbClr val="F490D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5400" baseline="30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158</a:t>
            </a:r>
          </a:p>
          <a:p>
            <a:pPr algn="ctr"/>
            <a:r>
              <a:rPr lang="ru-RU" sz="5400" b="1" baseline="30000" dirty="0">
                <a:ln>
                  <a:prstDash val="solid"/>
                </a:ln>
                <a:solidFill>
                  <a:schemeClr val="tx1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вариантов создания снежинок</a:t>
            </a:r>
            <a:endParaRPr lang="ru-RU" sz="5400" b="1" dirty="0">
              <a:ln>
                <a:prstDash val="solid"/>
              </a:ln>
              <a:solidFill>
                <a:schemeClr val="tx1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2316098"/>
      </p:ext>
    </p:extLst>
  </p:cSld>
  <p:clrMapOvr>
    <a:masterClrMapping/>
  </p:clrMapOvr>
  <p:transition spd="med">
    <p:pull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://content.foto.mail.ru/mail/2295562/_blogs/i-6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560" y="1196752"/>
            <a:ext cx="5544616" cy="3689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Выноска: изогнутая линия 5">
            <a:extLst>
              <a:ext uri="{FF2B5EF4-FFF2-40B4-BE49-F238E27FC236}">
                <a16:creationId xmlns:a16="http://schemas.microsoft.com/office/drawing/2014/main" id="{69C0628D-EC76-97C1-5AA2-91DF5555181D}"/>
              </a:ext>
            </a:extLst>
          </p:cNvPr>
          <p:cNvSpPr/>
          <p:nvPr/>
        </p:nvSpPr>
        <p:spPr>
          <a:xfrm>
            <a:off x="0" y="5447029"/>
            <a:ext cx="12157358" cy="1294339"/>
          </a:xfrm>
          <a:prstGeom prst="borderCallout2">
            <a:avLst>
              <a:gd name="adj1" fmla="val 47871"/>
              <a:gd name="adj2" fmla="val 345"/>
              <a:gd name="adj3" fmla="val 94417"/>
              <a:gd name="adj4" fmla="val 32"/>
              <a:gd name="adj5" fmla="val 45361"/>
              <a:gd name="adj6" fmla="val -50"/>
            </a:avLst>
          </a:prstGeom>
          <a:solidFill>
            <a:srgbClr val="F490D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Книге Рекордов Гиннеса гигантская снежинка была найдена в Форт </a:t>
            </a:r>
            <a:r>
              <a:rPr lang="ru-RU" sz="28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Киу</a:t>
            </a: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Монтана, 28 января 1887 г. ее ширина составляла 38 см, а толщина 20 см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C40BC54A-C9AC-53B0-DE40-C9323B6BC5E2}"/>
              </a:ext>
            </a:extLst>
          </p:cNvPr>
          <p:cNvSpPr/>
          <p:nvPr/>
        </p:nvSpPr>
        <p:spPr>
          <a:xfrm>
            <a:off x="323742" y="281062"/>
            <a:ext cx="11544515" cy="565244"/>
          </a:xfrm>
          <a:prstGeom prst="roundRect">
            <a:avLst/>
          </a:prstGeom>
          <a:solidFill>
            <a:srgbClr val="F490D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Самая большая снежинка в мире</a:t>
            </a:r>
            <a:endParaRPr lang="ru-RU" sz="3200" b="1" dirty="0">
              <a:ln>
                <a:prstDash val="solid"/>
              </a:ln>
              <a:solidFill>
                <a:schemeClr val="tx1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9592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>
            <a:extLst>
              <a:ext uri="{FF2B5EF4-FFF2-40B4-BE49-F238E27FC236}">
                <a16:creationId xmlns:a16="http://schemas.microsoft.com/office/drawing/2014/main" id="{2E03A615-74CB-3DC2-0FAF-6E505C7490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545" y="1204233"/>
            <a:ext cx="3714750" cy="408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0BCB7F31-0677-0254-8C21-1E70E11F1CEA}"/>
              </a:ext>
            </a:extLst>
          </p:cNvPr>
          <p:cNvSpPr/>
          <p:nvPr/>
        </p:nvSpPr>
        <p:spPr>
          <a:xfrm>
            <a:off x="4383142" y="428626"/>
            <a:ext cx="7209641" cy="5552296"/>
          </a:xfrm>
          <a:prstGeom prst="roundRect">
            <a:avLst/>
          </a:prstGeom>
          <a:solidFill>
            <a:srgbClr val="F490D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71463" indent="-269875">
              <a:lnSpc>
                <a:spcPct val="80000"/>
              </a:lnSpc>
              <a:spcBef>
                <a:spcPts val="5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r>
              <a:rPr lang="ru-RU" alt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снежинки имеют шестиугольную форму, пятиконечных снежинок не бывает.</a:t>
            </a:r>
          </a:p>
          <a:p>
            <a:pPr marL="271463" indent="-269875">
              <a:lnSpc>
                <a:spcPct val="80000"/>
              </a:lnSpc>
              <a:spcBef>
                <a:spcPts val="5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r>
              <a:rPr lang="ru-RU" alt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Весит снежинка около миллиграмма.</a:t>
            </a:r>
          </a:p>
          <a:p>
            <a:pPr marL="271463" indent="-269875">
              <a:lnSpc>
                <a:spcPct val="80000"/>
              </a:lnSpc>
              <a:spcBef>
                <a:spcPts val="5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r>
              <a:rPr lang="ru-RU" alt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Снежинки на 95% состоят из воздуха и падают очень медленно со скоростью 0,9 км/час</a:t>
            </a:r>
          </a:p>
          <a:p>
            <a:pPr marL="271463" indent="-269875">
              <a:lnSpc>
                <a:spcPct val="80000"/>
              </a:lnSpc>
              <a:spcBef>
                <a:spcPts val="5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r>
              <a:rPr lang="ru-RU" alt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всём земном шаре не найдётся ни одной повторяющейся по структуре снежинки.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16E514EE-699A-A3AB-42D5-9A8E937D81AF}"/>
              </a:ext>
            </a:extLst>
          </p:cNvPr>
          <p:cNvSpPr/>
          <p:nvPr/>
        </p:nvSpPr>
        <p:spPr>
          <a:xfrm>
            <a:off x="166688" y="428626"/>
            <a:ext cx="3714750" cy="667340"/>
          </a:xfrm>
          <a:prstGeom prst="roundRect">
            <a:avLst/>
          </a:prstGeom>
          <a:solidFill>
            <a:srgbClr val="F490D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baseline="30000" dirty="0">
                <a:ln>
                  <a:prstDash val="solid"/>
                </a:ln>
                <a:solidFill>
                  <a:schemeClr val="tx1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Снежинки </a:t>
            </a:r>
            <a:endParaRPr lang="ru-RU" sz="5400" b="1" dirty="0">
              <a:ln>
                <a:prstDash val="solid"/>
              </a:ln>
              <a:solidFill>
                <a:schemeClr val="tx1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C4FBD971-94B1-4E7E-8745-FC97ADDE64B1}"/>
              </a:ext>
            </a:extLst>
          </p:cNvPr>
          <p:cNvSpPr/>
          <p:nvPr/>
        </p:nvSpPr>
        <p:spPr>
          <a:xfrm>
            <a:off x="5477162" y="323274"/>
            <a:ext cx="2521527" cy="711200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Дорисуй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909B3F0-5D4F-4DE0-B333-F9E4F91B233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55" t="32993" r="43603" b="52057"/>
          <a:stretch/>
        </p:blipFill>
        <p:spPr>
          <a:xfrm>
            <a:off x="2747407" y="1639452"/>
            <a:ext cx="7044679" cy="256309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FD9F1DF3-2EEB-4226-90CA-F1E730D2EE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884" y="651164"/>
            <a:ext cx="1209078" cy="1140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5D925041-3A2A-4764-926B-01083D5915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005" y="4202546"/>
            <a:ext cx="1262679" cy="1140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ADAB3B1A-6A4D-4BE9-B7BA-BC03A37B9C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689" y="4971126"/>
            <a:ext cx="1257681" cy="1316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A1189B19-F1C0-4FA1-ACE4-FED00032FF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7276" y="350638"/>
            <a:ext cx="1140689" cy="1140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BD9E853C-91A8-48B5-ACED-EC6767B667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9632" y="4451920"/>
            <a:ext cx="1100668" cy="1038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Детские - Серебристые снежинки(минус) (www.hotplayer.ru)">
            <a:hlinkClick r:id="" action="ppaction://media"/>
            <a:extLst>
              <a:ext uri="{FF2B5EF4-FFF2-40B4-BE49-F238E27FC236}">
                <a16:creationId xmlns:a16="http://schemas.microsoft.com/office/drawing/2014/main" id="{B887DEA8-078B-4ADE-A562-325EE41D2D7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63880" y="5902036"/>
            <a:ext cx="304800" cy="304800"/>
          </a:xfrm>
          <a:prstGeom prst="rect">
            <a:avLst/>
          </a:prstGeom>
        </p:spPr>
      </p:pic>
      <p:pic>
        <p:nvPicPr>
          <p:cNvPr id="12" name="Picture 4">
            <a:extLst>
              <a:ext uri="{FF2B5EF4-FFF2-40B4-BE49-F238E27FC236}">
                <a16:creationId xmlns:a16="http://schemas.microsoft.com/office/drawing/2014/main" id="{F849F213-A59A-46DB-88AA-9612947630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5286" y="3274291"/>
            <a:ext cx="1262679" cy="1140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>
            <a:extLst>
              <a:ext uri="{FF2B5EF4-FFF2-40B4-BE49-F238E27FC236}">
                <a16:creationId xmlns:a16="http://schemas.microsoft.com/office/drawing/2014/main" id="{F4831092-D21F-440E-9FFD-D10FA21806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1964" y="5165089"/>
            <a:ext cx="1140689" cy="1140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438704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90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 Box 1">
            <a:extLst>
              <a:ext uri="{FF2B5EF4-FFF2-40B4-BE49-F238E27FC236}">
                <a16:creationId xmlns:a16="http://schemas.microsoft.com/office/drawing/2014/main" id="{FFAF4167-388F-0515-153E-94C47997C3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4064" y="704851"/>
            <a:ext cx="8186737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rIns="0" bIns="0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5000">
                <a:solidFill>
                  <a:srgbClr val="04617B"/>
                </a:solidFill>
                <a:latin typeface="Calibri" panose="020F0502020204030204" pitchFamily="34" charset="0"/>
              </a:rPr>
              <a:t>Несколько фактов о снеге.</a:t>
            </a:r>
          </a:p>
        </p:txBody>
      </p:sp>
      <p:sp>
        <p:nvSpPr>
          <p:cNvPr id="8194" name="Text Box 2">
            <a:extLst>
              <a:ext uri="{FF2B5EF4-FFF2-40B4-BE49-F238E27FC236}">
                <a16:creationId xmlns:a16="http://schemas.microsoft.com/office/drawing/2014/main" id="{9088E954-D99E-E88A-B7F1-31E703DF25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10313" y="1928813"/>
            <a:ext cx="4056062" cy="417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271463" indent="-271463"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80000"/>
              </a:lnSpc>
              <a:spcBef>
                <a:spcPts val="5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r>
              <a:rPr lang="ru-RU" altLang="ru-RU" sz="2000">
                <a:latin typeface="Constantia" panose="02030602050306030303" pitchFamily="18" charset="0"/>
              </a:rPr>
              <a:t>Снег бывает не во всех странах. Около половины населения Земли никогда не видели настоящего снега.</a:t>
            </a:r>
          </a:p>
          <a:p>
            <a:pPr>
              <a:lnSpc>
                <a:spcPct val="90000"/>
              </a:lnSpc>
              <a:spcBef>
                <a:spcPts val="5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r>
              <a:rPr lang="ru-RU" altLang="ru-RU" sz="2000">
                <a:latin typeface="Constantia" panose="02030602050306030303" pitchFamily="18" charset="0"/>
              </a:rPr>
              <a:t> Почему снег хрустит при ходьбе? Основная причина - кристаллики ломаются. Характер хруста зависит от температуры снега. Чем она ниже - тем громче звук.</a:t>
            </a:r>
          </a:p>
          <a:p>
            <a:pPr>
              <a:lnSpc>
                <a:spcPct val="90000"/>
              </a:lnSpc>
              <a:spcBef>
                <a:spcPts val="5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r>
              <a:rPr lang="ru-RU" altLang="ru-RU" sz="2000">
                <a:latin typeface="Constantia" panose="02030602050306030303" pitchFamily="18" charset="0"/>
              </a:rPr>
              <a:t>Известно, что в 1949 году снег выпал в пустыне Сахара. И даже продержался там целых полчаса!</a:t>
            </a:r>
          </a:p>
          <a:p>
            <a:pPr marL="273050">
              <a:lnSpc>
                <a:spcPct val="90000"/>
              </a:lnSpc>
              <a:spcBef>
                <a:spcPts val="500"/>
              </a:spcBef>
              <a:buSzPct val="95000"/>
            </a:pPr>
            <a:endParaRPr lang="ru-RU" altLang="ru-RU" sz="2000">
              <a:latin typeface="Constantia" panose="02030602050306030303" pitchFamily="18" charset="0"/>
            </a:endParaRPr>
          </a:p>
          <a:p>
            <a:pPr marL="273050">
              <a:lnSpc>
                <a:spcPct val="90000"/>
              </a:lnSpc>
              <a:spcBef>
                <a:spcPts val="500"/>
              </a:spcBef>
              <a:buSzPct val="95000"/>
            </a:pPr>
            <a:endParaRPr lang="ru-RU" altLang="ru-RU" sz="2000">
              <a:latin typeface="Constantia" panose="02030602050306030303" pitchFamily="18" charset="0"/>
            </a:endParaRPr>
          </a:p>
        </p:txBody>
      </p:sp>
      <p:pic>
        <p:nvPicPr>
          <p:cNvPr id="8195" name="Picture 3">
            <a:extLst>
              <a:ext uri="{FF2B5EF4-FFF2-40B4-BE49-F238E27FC236}">
                <a16:creationId xmlns:a16="http://schemas.microsoft.com/office/drawing/2014/main" id="{70EEA037-AF4B-7200-7880-CE31B686A0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313" y="1928813"/>
            <a:ext cx="4500562" cy="4214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 Box 1">
            <a:extLst>
              <a:ext uri="{FF2B5EF4-FFF2-40B4-BE49-F238E27FC236}">
                <a16:creationId xmlns:a16="http://schemas.microsoft.com/office/drawing/2014/main" id="{40CF0982-39DF-4B1A-0412-327D7366C0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200" y="70485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rIns="0" bIns="0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5000">
                <a:solidFill>
                  <a:srgbClr val="04617B"/>
                </a:solidFill>
                <a:latin typeface="Calibri" panose="020F0502020204030204" pitchFamily="34" charset="0"/>
              </a:rPr>
              <a:t>Почему снег белый?</a:t>
            </a:r>
          </a:p>
        </p:txBody>
      </p:sp>
      <p:sp>
        <p:nvSpPr>
          <p:cNvPr id="9218" name="Text Box 2">
            <a:extLst>
              <a:ext uri="{FF2B5EF4-FFF2-40B4-BE49-F238E27FC236}">
                <a16:creationId xmlns:a16="http://schemas.microsoft.com/office/drawing/2014/main" id="{8989C908-B3DE-299A-40E3-D4529F69B5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200" y="1935164"/>
            <a:ext cx="8229600" cy="438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271463" indent="-271463"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spcBef>
                <a:spcPts val="65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r>
              <a:rPr lang="ru-RU" altLang="ru-RU" sz="2600">
                <a:latin typeface="Constantia" panose="02030602050306030303" pitchFamily="18" charset="0"/>
              </a:rPr>
              <a:t>Потому что снег имеет в своей структуре воздух. Лучи света отражаются от границы кристаллов льда с воздухом и рассеиваются. На самом деле снег бесцветный.</a:t>
            </a:r>
          </a:p>
        </p:txBody>
      </p:sp>
      <p:pic>
        <p:nvPicPr>
          <p:cNvPr id="9219" name="Picture 3">
            <a:extLst>
              <a:ext uri="{FF2B5EF4-FFF2-40B4-BE49-F238E27FC236}">
                <a16:creationId xmlns:a16="http://schemas.microsoft.com/office/drawing/2014/main" id="{F36CC3CA-31A5-5CCD-A2C0-DF296D10BC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4189" y="3714750"/>
            <a:ext cx="5938837" cy="2928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ext Box 1">
            <a:extLst>
              <a:ext uri="{FF2B5EF4-FFF2-40B4-BE49-F238E27FC236}">
                <a16:creationId xmlns:a16="http://schemas.microsoft.com/office/drawing/2014/main" id="{5209CCDF-FED7-5BE6-DADB-E48B1F2610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4064" y="500064"/>
            <a:ext cx="8186737" cy="100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rIns="0" bIns="0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4500">
                <a:solidFill>
                  <a:srgbClr val="04617B"/>
                </a:solidFill>
                <a:latin typeface="Calibri" panose="020F0502020204030204" pitchFamily="34" charset="0"/>
              </a:rPr>
              <a:t>Бывает ли снег другого цвета ?</a:t>
            </a:r>
          </a:p>
        </p:txBody>
      </p:sp>
      <p:sp>
        <p:nvSpPr>
          <p:cNvPr id="10242" name="Text Box 2">
            <a:extLst>
              <a:ext uri="{FF2B5EF4-FFF2-40B4-BE49-F238E27FC236}">
                <a16:creationId xmlns:a16="http://schemas.microsoft.com/office/drawing/2014/main" id="{DF1ADEB7-4733-9FC8-3B82-1D5CA97E45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2626" y="1557339"/>
            <a:ext cx="8112125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271463" indent="-271463"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80000"/>
              </a:lnSpc>
              <a:spcBef>
                <a:spcPts val="5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r>
              <a:rPr lang="ru-RU" altLang="ru-RU" sz="2000">
                <a:latin typeface="Constantia" panose="02030602050306030303" pitchFamily="18" charset="0"/>
              </a:rPr>
              <a:t>Да ,бывает. В Швейцарии в 1969 году выпал чёрный снег, как раз на Рождество. В 1955 году на Калифорнию обрушился зелёный снегопад. </a:t>
            </a:r>
          </a:p>
          <a:p>
            <a:pPr>
              <a:lnSpc>
                <a:spcPct val="80000"/>
              </a:lnSpc>
              <a:spcBef>
                <a:spcPts val="5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r>
              <a:rPr lang="ru-RU" altLang="ru-RU" sz="2000">
                <a:latin typeface="Constantia" panose="02030602050306030303" pitchFamily="18" charset="0"/>
              </a:rPr>
              <a:t>В Антарктиде и в высоких горах встречается снег розового, фиолетового, жёлто-бурого цвета. Этому способствуют существа, которые называются- хламидомонадой снежной.</a:t>
            </a:r>
          </a:p>
        </p:txBody>
      </p:sp>
      <p:pic>
        <p:nvPicPr>
          <p:cNvPr id="10243" name="Picture 3">
            <a:extLst>
              <a:ext uri="{FF2B5EF4-FFF2-40B4-BE49-F238E27FC236}">
                <a16:creationId xmlns:a16="http://schemas.microsoft.com/office/drawing/2014/main" id="{D03F55D6-04F3-73D0-2CA7-ABF3B405D6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9938" y="3214688"/>
            <a:ext cx="5353050" cy="333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B4EF992E-F457-45E4-9DA7-B036210DAC21}"/>
              </a:ext>
            </a:extLst>
          </p:cNvPr>
          <p:cNvSpPr/>
          <p:nvPr/>
        </p:nvSpPr>
        <p:spPr>
          <a:xfrm>
            <a:off x="4059380" y="1291301"/>
            <a:ext cx="3925454" cy="711200"/>
          </a:xfrm>
          <a:prstGeom prst="roundRect">
            <a:avLst/>
          </a:prstGeom>
          <a:solidFill>
            <a:srgbClr val="F490D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Я люблю зиму …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5B1F1E1-3896-41D9-817A-1842E63309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11" y="2154151"/>
            <a:ext cx="5593541" cy="373610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B09B0B44-A55F-43A7-8B03-314F2CD7E9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1999" y="2258289"/>
            <a:ext cx="5977774" cy="373610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Красивая зимняя мелодия - Снеговик-почтовик (www.hotplayer.ru)">
            <a:hlinkClick r:id="" action="ppaction://media"/>
            <a:extLst>
              <a:ext uri="{FF2B5EF4-FFF2-40B4-BE49-F238E27FC236}">
                <a16:creationId xmlns:a16="http://schemas.microsoft.com/office/drawing/2014/main" id="{DE9CDAE2-6F04-4A56-8C6F-05276F60F4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18126" y="5842173"/>
            <a:ext cx="399473" cy="399473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85CB10AE-F9E6-3168-AD46-613F60F8A550}"/>
              </a:ext>
            </a:extLst>
          </p:cNvPr>
          <p:cNvSpPr/>
          <p:nvPr/>
        </p:nvSpPr>
        <p:spPr>
          <a:xfrm>
            <a:off x="6283176" y="1291301"/>
            <a:ext cx="1884220" cy="711200"/>
          </a:xfrm>
          <a:prstGeom prst="roundRect">
            <a:avLst/>
          </a:prstGeom>
          <a:solidFill>
            <a:srgbClr val="F490D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40663387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729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C4FBD971-94B1-4E7E-8745-FC97ADDE64B1}"/>
              </a:ext>
            </a:extLst>
          </p:cNvPr>
          <p:cNvSpPr/>
          <p:nvPr/>
        </p:nvSpPr>
        <p:spPr>
          <a:xfrm>
            <a:off x="4682835" y="304801"/>
            <a:ext cx="2059711" cy="711200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Загадки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B4EF992E-F457-45E4-9DA7-B036210DAC21}"/>
              </a:ext>
            </a:extLst>
          </p:cNvPr>
          <p:cNvSpPr/>
          <p:nvPr/>
        </p:nvSpPr>
        <p:spPr>
          <a:xfrm>
            <a:off x="424873" y="1547091"/>
            <a:ext cx="5033818" cy="2701636"/>
          </a:xfrm>
          <a:prstGeom prst="roundRect">
            <a:avLst/>
          </a:prstGeom>
          <a:solidFill>
            <a:srgbClr val="F490D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Он всё время занят делом,</a:t>
            </a:r>
            <a:br>
              <a:rPr lang="ru-RU" sz="3200" b="1" dirty="0">
                <a:solidFill>
                  <a:schemeClr val="tx1"/>
                </a:solidFill>
              </a:rPr>
            </a:br>
            <a:r>
              <a:rPr lang="ru-RU" sz="3200" b="1" dirty="0">
                <a:solidFill>
                  <a:schemeClr val="tx1"/>
                </a:solidFill>
              </a:rPr>
              <a:t>Он не может зря идти.</a:t>
            </a:r>
            <a:br>
              <a:rPr lang="ru-RU" sz="3200" b="1" dirty="0">
                <a:solidFill>
                  <a:schemeClr val="tx1"/>
                </a:solidFill>
              </a:rPr>
            </a:br>
            <a:r>
              <a:rPr lang="ru-RU" sz="3200" b="1" dirty="0">
                <a:solidFill>
                  <a:schemeClr val="tx1"/>
                </a:solidFill>
              </a:rPr>
              <a:t>Он идёт и красит белым</a:t>
            </a:r>
            <a:br>
              <a:rPr lang="ru-RU" sz="3200" b="1" dirty="0">
                <a:solidFill>
                  <a:schemeClr val="tx1"/>
                </a:solidFill>
              </a:rPr>
            </a:br>
            <a:r>
              <a:rPr lang="ru-RU" sz="3200" b="1" dirty="0">
                <a:solidFill>
                  <a:schemeClr val="tx1"/>
                </a:solidFill>
              </a:rPr>
              <a:t>Всё, что видит на пути.</a:t>
            </a:r>
            <a:endParaRPr lang="ru-RU" sz="32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77291BA2-C3F3-4D98-87FE-A50F51E62F61}"/>
              </a:ext>
            </a:extLst>
          </p:cNvPr>
          <p:cNvSpPr/>
          <p:nvPr/>
        </p:nvSpPr>
        <p:spPr>
          <a:xfrm>
            <a:off x="6400800" y="1547091"/>
            <a:ext cx="4516582" cy="2701636"/>
          </a:xfrm>
          <a:prstGeom prst="roundRect">
            <a:avLst/>
          </a:prstGeom>
          <a:solidFill>
            <a:srgbClr val="F490D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Прозрачен, как стекло,</a:t>
            </a:r>
            <a:br>
              <a:rPr lang="ru-RU" sz="3200" b="1" dirty="0">
                <a:solidFill>
                  <a:schemeClr val="tx1"/>
                </a:solidFill>
              </a:rPr>
            </a:br>
            <a:r>
              <a:rPr lang="ru-RU" sz="3200" b="1" dirty="0">
                <a:solidFill>
                  <a:schemeClr val="tx1"/>
                </a:solidFill>
              </a:rPr>
              <a:t>А не вставишь в окно.</a:t>
            </a:r>
            <a:endParaRPr lang="ru-RU" sz="32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90130D47-7A6F-453A-A9CD-AFE35CBC6A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414" y="1280160"/>
            <a:ext cx="5362276" cy="35766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73E817E8-E572-4559-A1CB-59818C3906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24"/>
          <a:stretch/>
        </p:blipFill>
        <p:spPr bwMode="auto">
          <a:xfrm>
            <a:off x="6299200" y="1312268"/>
            <a:ext cx="5241702" cy="354453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33F4E649-2B0E-410A-BE33-AF511344D175}"/>
              </a:ext>
            </a:extLst>
          </p:cNvPr>
          <p:cNvSpPr/>
          <p:nvPr/>
        </p:nvSpPr>
        <p:spPr>
          <a:xfrm>
            <a:off x="2189018" y="5485695"/>
            <a:ext cx="1431637" cy="711200"/>
          </a:xfrm>
          <a:prstGeom prst="roundRect">
            <a:avLst/>
          </a:prstGeom>
          <a:solidFill>
            <a:srgbClr val="F490D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СНЕГ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41F0508B-BF4D-4847-B6C5-5723C120147C}"/>
              </a:ext>
            </a:extLst>
          </p:cNvPr>
          <p:cNvSpPr/>
          <p:nvPr/>
        </p:nvSpPr>
        <p:spPr>
          <a:xfrm>
            <a:off x="8146473" y="5485695"/>
            <a:ext cx="1343891" cy="711200"/>
          </a:xfrm>
          <a:prstGeom prst="roundRect">
            <a:avLst/>
          </a:prstGeom>
          <a:solidFill>
            <a:srgbClr val="F490D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ЛЁД</a:t>
            </a:r>
          </a:p>
        </p:txBody>
      </p:sp>
    </p:spTree>
    <p:extLst>
      <p:ext uri="{BB962C8B-B14F-4D97-AF65-F5344CB8AC3E}">
        <p14:creationId xmlns:p14="http://schemas.microsoft.com/office/powerpoint/2010/main" val="257027702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C4FBD971-94B1-4E7E-8745-FC97ADDE64B1}"/>
              </a:ext>
            </a:extLst>
          </p:cNvPr>
          <p:cNvSpPr/>
          <p:nvPr/>
        </p:nvSpPr>
        <p:spPr>
          <a:xfrm>
            <a:off x="4756726" y="360219"/>
            <a:ext cx="2927927" cy="711200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Тема урока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B4EF992E-F457-45E4-9DA7-B036210DAC21}"/>
              </a:ext>
            </a:extLst>
          </p:cNvPr>
          <p:cNvSpPr/>
          <p:nvPr/>
        </p:nvSpPr>
        <p:spPr>
          <a:xfrm>
            <a:off x="3532907" y="1639454"/>
            <a:ext cx="5375564" cy="2064327"/>
          </a:xfrm>
          <a:prstGeom prst="roundRect">
            <a:avLst/>
          </a:prstGeom>
          <a:solidFill>
            <a:srgbClr val="F490D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Откуда берутся снег и лёд?</a:t>
            </a:r>
          </a:p>
        </p:txBody>
      </p:sp>
      <p:pic>
        <p:nvPicPr>
          <p:cNvPr id="2" name="Picture 3" descr="C:\Users\Наталья\Desktop\муравей и черепаха\муравей.png">
            <a:extLst>
              <a:ext uri="{FF2B5EF4-FFF2-40B4-BE49-F238E27FC236}">
                <a16:creationId xmlns:a16="http://schemas.microsoft.com/office/drawing/2014/main" id="{47334689-DEF4-BCCC-FE0A-20F5400465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05" y="1888004"/>
            <a:ext cx="3530701" cy="469990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C:\Users\Наталья\Desktop\муравей и черепаха\черепаха.png">
            <a:extLst>
              <a:ext uri="{FF2B5EF4-FFF2-40B4-BE49-F238E27FC236}">
                <a16:creationId xmlns:a16="http://schemas.microsoft.com/office/drawing/2014/main" id="{9C34A3D5-B6F5-F5D3-5D8F-3E47EDFEA8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441831">
            <a:off x="8840772" y="1612471"/>
            <a:ext cx="3622701" cy="48857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9342011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B4EF992E-F457-45E4-9DA7-B036210DAC21}"/>
              </a:ext>
            </a:extLst>
          </p:cNvPr>
          <p:cNvSpPr/>
          <p:nvPr/>
        </p:nvSpPr>
        <p:spPr>
          <a:xfrm>
            <a:off x="3532907" y="1639454"/>
            <a:ext cx="5375564" cy="2064327"/>
          </a:xfrm>
          <a:prstGeom prst="roundRect">
            <a:avLst/>
          </a:prstGeom>
          <a:solidFill>
            <a:srgbClr val="F490D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Что такое снег и лёд?</a:t>
            </a:r>
          </a:p>
        </p:txBody>
      </p:sp>
      <p:pic>
        <p:nvPicPr>
          <p:cNvPr id="2" name="Picture 3" descr="C:\Users\Наталья\Desktop\муравей и черепаха\муравей.png">
            <a:extLst>
              <a:ext uri="{FF2B5EF4-FFF2-40B4-BE49-F238E27FC236}">
                <a16:creationId xmlns:a16="http://schemas.microsoft.com/office/drawing/2014/main" id="{47334689-DEF4-BCCC-FE0A-20F5400465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05" y="1888004"/>
            <a:ext cx="3530701" cy="469990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C:\Users\Наталья\Desktop\муравей и черепаха\черепаха.png">
            <a:extLst>
              <a:ext uri="{FF2B5EF4-FFF2-40B4-BE49-F238E27FC236}">
                <a16:creationId xmlns:a16="http://schemas.microsoft.com/office/drawing/2014/main" id="{9C34A3D5-B6F5-F5D3-5D8F-3E47EDFEA8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441831">
            <a:off x="8840772" y="1612471"/>
            <a:ext cx="3622701" cy="48857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5324239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 Box 1">
            <a:extLst>
              <a:ext uri="{FF2B5EF4-FFF2-40B4-BE49-F238E27FC236}">
                <a16:creationId xmlns:a16="http://schemas.microsoft.com/office/drawing/2014/main" id="{6D75BEE2-85D4-7F22-C50B-B3957DD183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5706" y="-162896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rIns="0" bIns="0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ru-RU" altLang="ru-RU" sz="5000" dirty="0">
                <a:solidFill>
                  <a:srgbClr val="04617B"/>
                </a:solidFill>
                <a:latin typeface="Calibri" panose="020F0502020204030204" pitchFamily="34" charset="0"/>
              </a:rPr>
              <a:t>Что такое снег?</a:t>
            </a:r>
          </a:p>
        </p:txBody>
      </p:sp>
      <p:sp>
        <p:nvSpPr>
          <p:cNvPr id="7170" name="Text Box 2">
            <a:extLst>
              <a:ext uri="{FF2B5EF4-FFF2-40B4-BE49-F238E27FC236}">
                <a16:creationId xmlns:a16="http://schemas.microsoft.com/office/drawing/2014/main" id="{C6D0D0E8-A840-2853-902F-E9E28F608D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2627" y="843255"/>
            <a:ext cx="8485187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271463" indent="-271463"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spcBef>
                <a:spcPts val="65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r>
              <a:rPr lang="ru-RU" altLang="ru-RU" sz="2600" dirty="0">
                <a:latin typeface="Constantia" panose="02030602050306030303" pitchFamily="18" charset="0"/>
              </a:rPr>
              <a:t>Снег – это форма атмосферных осадков, состоящая из мелких кристалликов льда, т.е. снег – это «замёрзший» дождь </a:t>
            </a:r>
          </a:p>
        </p:txBody>
      </p:sp>
      <p:pic>
        <p:nvPicPr>
          <p:cNvPr id="7171" name="Picture 3">
            <a:extLst>
              <a:ext uri="{FF2B5EF4-FFF2-40B4-BE49-F238E27FC236}">
                <a16:creationId xmlns:a16="http://schemas.microsoft.com/office/drawing/2014/main" id="{FECAF708-F764-E7BD-9620-1ADFAF79B3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5370" y="2258009"/>
            <a:ext cx="8259365" cy="4367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592</Words>
  <Application>Microsoft Office PowerPoint</Application>
  <PresentationFormat>Широкоэкранный</PresentationFormat>
  <Paragraphs>84</Paragraphs>
  <Slides>46</Slides>
  <Notes>6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54" baseType="lpstr">
      <vt:lpstr>Arial</vt:lpstr>
      <vt:lpstr>Calibri</vt:lpstr>
      <vt:lpstr>Calibri Light</vt:lpstr>
      <vt:lpstr>Comic Sans MS</vt:lpstr>
      <vt:lpstr>Constantia</vt:lpstr>
      <vt:lpstr>Times New Roman</vt:lpstr>
      <vt:lpstr>Wingdings 2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ИГЛУ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Ден</dc:creator>
  <cp:lastModifiedBy>Elena Lisyakova</cp:lastModifiedBy>
  <cp:revision>24</cp:revision>
  <dcterms:created xsi:type="dcterms:W3CDTF">2019-11-20T15:42:41Z</dcterms:created>
  <dcterms:modified xsi:type="dcterms:W3CDTF">2024-01-08T15:49:56Z</dcterms:modified>
</cp:coreProperties>
</file>