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 saveSubsetFonts="1">
  <p:sldMasterIdLst>
    <p:sldMasterId id="2147483660" r:id="rId1"/>
  </p:sldMasterIdLst>
  <p:notesMasterIdLst>
    <p:notesMasterId r:id="rId2"/>
  </p:notesMasterIdLst>
  <p:sldIdLst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type="screen4x3" cy="6858000" cx="9144000"/>
  <p:notesSz cx="6858000" cy="9144000"/>
  <p:defaultTextStyle>
    <a:defPPr>
      <a:defRPr lang="ru-RU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tableStyles" Target="tableStyles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2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3" name="Rectangle 4"/>
          <p:cNvSpPr>
            <a:spLocks noChangeAspect="1" noRot="1" noGrp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/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4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 bIns="45745" compatLnSpc="1" lIns="91492" numCol="1" rIns="91492" tIns="45745" vert="horz" wrap="square">
            <a:prstTxWarp prst="textNoShape"/>
          </a:bodyPr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5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/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0" bIns="45745" compatLnSpc="1" lIns="91492" numCol="1" rIns="91492" tIns="45745" vert="horz" wrap="square">
            <a:prstTxWarp prst="textNoShape"/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fontAlgn="base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algn="l" fontAlgn="base" marL="4572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algn="l" fontAlgn="base" marL="9144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algn="l" fontAlgn="base" marL="13716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algn="l" fontAlgn="base" marL="1828800" rtl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Титульный слайд">
    <p:spTree>
      <p:nvGrpSpPr>
        <p:cNvPr id="2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4858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58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8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x">
  <p:cSld name="Заголовок и вертикальный текст">
    <p:spTree>
      <p:nvGrpSpPr>
        <p:cNvPr id="3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9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2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2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Вертикальный заголовок и текст">
    <p:spTree>
      <p:nvGrpSpPr>
        <p:cNvPr id="3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7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8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0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Заголовок и объект">
    <p:spTree>
      <p:nvGrpSpPr>
        <p:cNvPr id="2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89" name="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90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591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592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secHead">
  <p:cSld name="Заголовок раздела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b="1" cap="all"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4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indent="0" mar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indent="0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Два объекта">
    <p:spTree>
      <p:nvGrpSpPr>
        <p:cNvPr id="3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29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0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3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3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Сравнение">
    <p:spTree>
      <p:nvGrpSpPr>
        <p:cNvPr id="3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4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35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6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7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38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3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4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Only">
  <p:cSld name="Только заголовок">
    <p:spTree>
      <p:nvGrpSpPr>
        <p:cNvPr id="3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3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0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0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0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Пустой слайд">
    <p:spTree>
      <p:nvGrpSpPr>
        <p:cNvPr id="4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4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4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Tx">
  <p:cSld name="Объект с подписью"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5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46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647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4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4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5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Рисунок с подписью">
    <p:spTree>
      <p:nvGrpSpPr>
        <p:cNvPr id="3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b="1" sz="2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61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lang="ru-RU"/>
          </a:p>
        </p:txBody>
      </p:sp>
      <p:sp>
        <p:nvSpPr>
          <p:cNvPr id="104861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indent="0" marL="0">
              <a:buNone/>
              <a:defRPr sz="1400"/>
            </a:lvl1pPr>
            <a:lvl2pPr indent="0" marL="457200">
              <a:buNone/>
              <a:defRPr sz="1200"/>
            </a:lvl2pPr>
            <a:lvl3pPr indent="0" marL="914400">
              <a:buNone/>
              <a:defRPr sz="1000"/>
            </a:lvl3pPr>
            <a:lvl4pPr indent="0" marL="1371600">
              <a:buNone/>
              <a:defRPr sz="900"/>
            </a:lvl4pPr>
            <a:lvl5pPr indent="0" marL="1828800">
              <a:buNone/>
              <a:defRPr sz="900"/>
            </a:lvl5pPr>
            <a:lvl6pPr indent="0" marL="2286000">
              <a:buNone/>
              <a:defRPr sz="900"/>
            </a:lvl6pPr>
            <a:lvl7pPr indent="0" marL="2743200">
              <a:buNone/>
              <a:defRPr sz="900"/>
            </a:lvl7pPr>
            <a:lvl8pPr indent="0" marL="3200400">
              <a:buNone/>
              <a:defRPr sz="900"/>
            </a:lvl8pPr>
            <a:lvl9pPr indent="0" marL="365760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4861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61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ru-RU"/>
          </a:p>
        </p:txBody>
      </p:sp>
      <p:sp>
        <p:nvSpPr>
          <p:cNvPr id="104861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image" Target="../media/image1.jpeg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 dpi="0">
          <a:blip xmlns:r="http://schemas.openxmlformats.org/officeDocument/2006/relationships" r:embed="rId12" cstate="print"/>
          <a:srcRect/>
          <a:tile algn="tl" flip="none" sx="100000" sy="100000" tx="0" ty="0"/>
        </a:blipFill>
        <a:effectLst/>
      </p:bgPr>
    </p:bg>
    <p:spTree>
      <p:nvGrpSpPr>
        <p:cNvPr id="1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4857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4857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104857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/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04858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/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eaLnBrk="1" hangingPunct="1" latinLnBrk="0" rtl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slideLayout" Target="../slideLayouts/slideLayout2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2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2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Заголовок 1"/>
          <p:cNvSpPr>
            <a:spLocks noGrp="1"/>
          </p:cNvSpPr>
          <p:nvPr>
            <p:ph type="ctrTitle"/>
          </p:nvPr>
        </p:nvSpPr>
        <p:spPr>
          <a:xfrm>
            <a:off x="683568" y="2636912"/>
            <a:ext cx="7772400" cy="1470025"/>
          </a:xfrm>
        </p:spPr>
        <p:txBody>
          <a:bodyPr>
            <a:normAutofit fontScale="95455"/>
          </a:bodyPr>
          <a:p>
            <a:r>
              <a:rPr dirty="0" lang="ru-RU" smtClean="0"/>
              <a:t>Александр Сергеевич Пушкин</a:t>
            </a:r>
            <a:br>
              <a:rPr dirty="0" lang="ru-RU" smtClean="0"/>
            </a:br>
            <a:r>
              <a:rPr dirty="0" lang="ru-RU" smtClean="0"/>
              <a:t>Мотивы лирики</a:t>
            </a:r>
            <a:endParaRPr dirty="0" lang="ru-RU"/>
          </a:p>
        </p:txBody>
      </p:sp>
      <p:pic>
        <p:nvPicPr>
          <p:cNvPr id="2097152" name="Picture 2" descr="http://alexanderpushkin.ru/images/sampledata/fruitshop/asp_2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0" y="0"/>
            <a:ext cx="9111962" cy="2579611"/>
          </a:xfrm>
          <a:prstGeom prst="rect"/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 fontScale="81250" lnSpcReduction="20000"/>
          </a:bodyPr>
          <a:p>
            <a:r>
              <a:rPr dirty="0" lang="ru-RU" smtClean="0"/>
              <a:t>Наша память хранит с малолетства веселое имя: Пушкин. Это имя, этот звук наполняет собою многие дни нашей жизни. Сумрачные имена императоров, полководцев, изобретателей орудий убийства, мучителей и мучеников жизни. И рядом с ними – это легкое имя: Пушкин. </a:t>
            </a:r>
          </a:p>
          <a:p>
            <a:r>
              <a:rPr dirty="0" lang="ru-RU" smtClean="0"/>
              <a:t>Пушкин так легко и весело умел нести свое творческое бремя, несмотря на то, что роль поэта – не легкая и не веселая; она трагическая…</a:t>
            </a:r>
          </a:p>
          <a:p>
            <a:r>
              <a:rPr dirty="0" i="1" lang="ru-RU" smtClean="0"/>
              <a:t>(Из речи А.А. Блока "О назначении поэта". 1921)</a:t>
            </a:r>
            <a:endParaRPr dirty="0" lang="ru-RU" smtClean="0"/>
          </a:p>
          <a:p>
            <a:endParaRPr dirty="0" lang="ru-RU"/>
          </a:p>
        </p:txBody>
      </p:sp>
      <p:pic>
        <p:nvPicPr>
          <p:cNvPr id="2097153" name="Picture 2" descr="http://alexanderpushkin.ru/images/o_pushkine/A_Blok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611560" y="260648"/>
            <a:ext cx="1381125" cy="1771651"/>
          </a:xfrm>
          <a:prstGeom prst="rect"/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4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p>
            <a:r>
              <a:rPr dirty="0" lang="ru-RU" smtClean="0"/>
              <a:t>           А Пушкин - наше всё: Пушкин представитель всего нашего душевного, особенного, такого, что останется нашим душевным, особенным после всех столкновений с чужими, с другими мирами.</a:t>
            </a:r>
          </a:p>
          <a:p>
            <a:pPr>
              <a:buNone/>
            </a:pPr>
            <a:r>
              <a:rPr dirty="0" lang="ru-RU" smtClean="0"/>
              <a:t>                                      Аполлон Григорьев    </a:t>
            </a:r>
            <a:endParaRPr dirty="0" lang="ru-RU"/>
          </a:p>
        </p:txBody>
      </p:sp>
      <p:pic>
        <p:nvPicPr>
          <p:cNvPr id="2097154" name="Picture 2" descr="http://alexanderpushkin.ru/images/o_pushkine/A_Grigoryev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79512" y="188640"/>
            <a:ext cx="1381125" cy="1771651"/>
          </a:xfrm>
          <a:prstGeom prst="rect"/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5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 fontScale="84375" lnSpcReduction="20000"/>
          </a:bodyPr>
          <a:p>
            <a:r>
              <a:rPr dirty="0" lang="ru-RU" smtClean="0"/>
              <a:t>Пушкин есть явление чрезвычайное и, может быть единственное явление русского духа: это русский человек в его развитии, в каком он, может быть, явится через двести лет. В нем русская природа, русская душа, русский язык, русский характер отразились в такой же чистоте, в такой очищенной красоте, в какой отражается ландшафт на выпуклой поверхности оптического стекла.</a:t>
            </a:r>
          </a:p>
          <a:p>
            <a:pPr>
              <a:buNone/>
            </a:pPr>
            <a:r>
              <a:rPr dirty="0" i="1" lang="ru-RU" smtClean="0"/>
              <a:t>                         (Из статьи Н.В. Гоголя "Несколько слов</a:t>
            </a:r>
          </a:p>
          <a:p>
            <a:pPr>
              <a:buNone/>
            </a:pPr>
            <a:r>
              <a:rPr dirty="0" i="1" lang="ru-RU" smtClean="0"/>
              <a:t>                              о Пушкине". 1832)</a:t>
            </a:r>
            <a:endParaRPr dirty="0" lang="ru-RU" smtClean="0"/>
          </a:p>
          <a:p>
            <a:endParaRPr dirty="0" lang="ru-RU"/>
          </a:p>
        </p:txBody>
      </p:sp>
      <p:pic>
        <p:nvPicPr>
          <p:cNvPr id="2097155" name="Picture 2" descr="http://alexanderpushkin.ru/images/o_pushkine/N_Gogol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79512" y="116632"/>
            <a:ext cx="1381125" cy="1771651"/>
          </a:xfrm>
          <a:prstGeom prst="rect"/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Picture 2" descr="D:\Маме\Учительская деятельность\модератор\10 класс\10 класс урок 3\xmWOxUbvR6quOyUB9xIlvi5fca40L6z_9h8rvoW2OvGw8AWWe_DHxmTFG-4wMq4M2Cdoi8gzIxQAuzIsfGVWpw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899592" y="764704"/>
            <a:ext cx="7620000" cy="5410200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Picture 2" descr="http://tsarselo.ru/templates/pushkin/img/logom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899592" y="332656"/>
            <a:ext cx="7143750" cy="1381126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sp>
        <p:nvSpPr>
          <p:cNvPr id="1048596" name="TextBox 4"/>
          <p:cNvSpPr txBox="1"/>
          <p:nvPr/>
        </p:nvSpPr>
        <p:spPr>
          <a:xfrm>
            <a:off x="2771800" y="1916832"/>
            <a:ext cx="4067889" cy="574040"/>
          </a:xfrm>
          <a:prstGeom prst="rect"/>
          <a:noFill/>
        </p:spPr>
        <p:txBody>
          <a:bodyPr rtlCol="0" wrap="none">
            <a:spAutoFit/>
          </a:bodyPr>
          <a:p>
            <a:r>
              <a:rPr b="1" dirty="0" sz="3200" lang="ru-RU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>Лицейское братство</a:t>
            </a:r>
            <a:endParaRPr b="1" dirty="0" sz="3200" lang="ru-RU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r="5400000" dist="4318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97158" name="Picture 6" descr="http://tsarselo.ru/images/photos/734d4a1941e5a737398fcd333b4b4f3e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323528" y="2636912"/>
            <a:ext cx="2857500" cy="3467100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59" name="Picture 10" descr="http://literatura5.narod.ru/pushkin_bestuzhev_pushin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3" cstate="print"/>
          <a:srcRect b="14718"/>
          <a:stretch>
            <a:fillRect/>
          </a:stretch>
        </p:blipFill>
        <p:spPr bwMode="auto">
          <a:xfrm>
            <a:off x="6084168" y="2564904"/>
            <a:ext cx="2728040" cy="3625054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sp>
        <p:nvSpPr>
          <p:cNvPr id="1048597" name="AutoShape 12" descr="http://literatura5.narod.ru/pushin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/>
          <a:noFill/>
        </p:spPr>
        <p:txBody>
          <a:bodyPr anchor="t" anchorCtr="0" bIns="45720" compatLnSpc="1" lIns="91440" numCol="1" rIns="91440" tIns="45720" vert="horz" wrap="square">
            <a:prstTxWarp prst="textNoShape"/>
          </a:bodyPr>
          <a:p>
            <a:endParaRPr lang="ru-RU"/>
          </a:p>
        </p:txBody>
      </p:sp>
      <p:pic>
        <p:nvPicPr>
          <p:cNvPr id="2097160" name="Picture 13" descr="D:\Маме\Учительская деятельность\модератор\10 класс\10 класс урок 3\licej6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4" cstate="print"/>
          <a:srcRect/>
          <a:stretch>
            <a:fillRect/>
          </a:stretch>
        </p:blipFill>
        <p:spPr bwMode="auto">
          <a:xfrm>
            <a:off x="3419872" y="2564904"/>
            <a:ext cx="2016224" cy="2835235"/>
          </a:xfrm>
          <a:prstGeom prst="rect"/>
          <a:noFill/>
          <a:effectLst>
            <a:softEdge rad="1270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Содержимое 2"/>
          <p:cNvSpPr>
            <a:spLocks noGrp="1"/>
          </p:cNvSpPr>
          <p:nvPr>
            <p:ph idx="1"/>
          </p:nvPr>
        </p:nvSpPr>
        <p:spPr>
          <a:xfrm>
            <a:off x="2987824" y="260648"/>
            <a:ext cx="5698976" cy="6408712"/>
          </a:xfrm>
        </p:spPr>
        <p:txBody>
          <a:bodyPr>
            <a:normAutofit/>
          </a:bodyPr>
          <a:p>
            <a:r>
              <a:rPr dirty="0" lang="ru-RU" smtClean="0"/>
              <a:t>Мой первый друг, </a:t>
            </a:r>
          </a:p>
          <a:p>
            <a:r>
              <a:rPr dirty="0" lang="ru-RU" smtClean="0"/>
              <a:t>                мой друг бесценный!</a:t>
            </a:r>
            <a:br>
              <a:rPr dirty="0" lang="ru-RU" smtClean="0"/>
            </a:br>
            <a:r>
              <a:rPr dirty="0" lang="ru-RU" smtClean="0"/>
              <a:t>И я судьбу благословил,</a:t>
            </a:r>
            <a:br>
              <a:rPr dirty="0" lang="ru-RU" smtClean="0"/>
            </a:br>
            <a:r>
              <a:rPr dirty="0" lang="ru-RU" smtClean="0"/>
              <a:t>Когда мой двор уединенный,</a:t>
            </a:r>
            <a:br>
              <a:rPr dirty="0" lang="ru-RU" smtClean="0"/>
            </a:br>
            <a:r>
              <a:rPr dirty="0" lang="ru-RU" smtClean="0"/>
              <a:t>Печальным снегом занесенный,</a:t>
            </a:r>
            <a:br>
              <a:rPr dirty="0" lang="ru-RU" smtClean="0"/>
            </a:br>
            <a:r>
              <a:rPr dirty="0" lang="ru-RU" smtClean="0"/>
              <a:t>Твой колокольчик огласил.</a:t>
            </a:r>
            <a:br>
              <a:rPr dirty="0" lang="ru-RU" smtClean="0"/>
            </a:br>
            <a:r>
              <a:rPr dirty="0" lang="ru-RU" smtClean="0"/>
              <a:t/>
            </a:r>
            <a:br>
              <a:rPr dirty="0" lang="ru-RU" smtClean="0"/>
            </a:br>
            <a:r>
              <a:rPr dirty="0" lang="ru-RU" smtClean="0"/>
              <a:t>Молю святое Провиденье:</a:t>
            </a:r>
            <a:br>
              <a:rPr dirty="0" lang="ru-RU" smtClean="0"/>
            </a:br>
            <a:r>
              <a:rPr dirty="0" lang="ru-RU" smtClean="0"/>
              <a:t>Да голос мой душе твоей</a:t>
            </a:r>
            <a:br>
              <a:rPr dirty="0" lang="ru-RU" smtClean="0"/>
            </a:br>
            <a:r>
              <a:rPr dirty="0" lang="ru-RU" smtClean="0"/>
              <a:t>Дарует то же утешенье,</a:t>
            </a:r>
            <a:br>
              <a:rPr dirty="0" lang="ru-RU" smtClean="0"/>
            </a:br>
            <a:r>
              <a:rPr dirty="0" lang="ru-RU" smtClean="0"/>
              <a:t>Да озарит он заточенье</a:t>
            </a:r>
            <a:br>
              <a:rPr dirty="0" lang="ru-RU" smtClean="0"/>
            </a:br>
            <a:r>
              <a:rPr dirty="0" lang="ru-RU" smtClean="0"/>
              <a:t>Лучом лицейских ясных дней!</a:t>
            </a:r>
            <a:br>
              <a:rPr dirty="0" lang="ru-RU" smtClean="0"/>
            </a:br>
            <a:r>
              <a:rPr dirty="0" lang="ru-RU" smtClean="0"/>
              <a:t>                                                                         </a:t>
            </a:r>
            <a:r>
              <a:rPr dirty="0" i="1" lang="ru-RU" smtClean="0"/>
              <a:t>13 декабря 1826</a:t>
            </a:r>
            <a:endParaRPr dirty="0" lang="ru-RU" smtClean="0"/>
          </a:p>
          <a:p>
            <a:endParaRPr dirty="0" lang="ru-RU"/>
          </a:p>
        </p:txBody>
      </p:sp>
      <p:pic>
        <p:nvPicPr>
          <p:cNvPr id="2097161" name="Picture 2" descr="Картинки по запросу пущин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>
            <a:off x="179512" y="4077072"/>
            <a:ext cx="3007929" cy="2160240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62" name="Picture 2" descr="Картинки по запросу пущин иван литография соболевского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 t="2192"/>
          <a:stretch>
            <a:fillRect/>
          </a:stretch>
        </p:blipFill>
        <p:spPr bwMode="auto">
          <a:xfrm>
            <a:off x="467544" y="476672"/>
            <a:ext cx="2731021" cy="3212312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1143000"/>
          </a:xfrm>
        </p:spPr>
        <p:txBody>
          <a:bodyPr/>
          <a:p>
            <a:r>
              <a:rPr b="1" dirty="0" lang="ru-RU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>Иван </a:t>
            </a:r>
            <a:r>
              <a:rPr b="1" dirty="0" lang="ru-RU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>Пущин</a:t>
            </a:r>
            <a:endParaRPr b="1" dirty="0" lang="ru-RU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r="5400000" dist="4318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48600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915000" cy="452596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p>
            <a:r>
              <a:rPr dirty="0" lang="ru-RU" smtClean="0"/>
              <a:t>На следующий день после поражения восстания декабристов к Пущину приехал его соученик по Лицею Александр Горчаков, привёз заполненный заграничный паспорт, уговаривал Пущина немедля бежать из Петербурга на пароходе. Но </a:t>
            </a:r>
            <a:r>
              <a:rPr dirty="0" lang="ru-RU" err="1" smtClean="0"/>
              <a:t>Пущин</a:t>
            </a:r>
            <a:r>
              <a:rPr dirty="0" lang="ru-RU" smtClean="0"/>
              <a:t> отказался спасаться бегством</a:t>
            </a:r>
            <a:endParaRPr dirty="0" lang="ru-RU"/>
          </a:p>
        </p:txBody>
      </p:sp>
      <p:pic>
        <p:nvPicPr>
          <p:cNvPr id="2097163" name="Picture 4" descr="Картинки по запросу пущин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 cstate="print"/>
          <a:srcRect/>
          <a:stretch>
            <a:fillRect/>
          </a:stretch>
        </p:blipFill>
        <p:spPr bwMode="auto">
          <a:xfrm flipH="1">
            <a:off x="6516216" y="260648"/>
            <a:ext cx="2377206" cy="3134247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  <p:pic>
        <p:nvPicPr>
          <p:cNvPr id="2097164" name="Picture 8" descr="http://www.museum.ru/imgB.asp?17416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2" cstate="print"/>
          <a:srcRect/>
          <a:stretch>
            <a:fillRect/>
          </a:stretch>
        </p:blipFill>
        <p:spPr bwMode="auto">
          <a:xfrm>
            <a:off x="6516216" y="3501008"/>
            <a:ext cx="2520280" cy="3141950"/>
          </a:xfrm>
          <a:prstGeom prst="rect"/>
          <a:noFill/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Заголовок 1"/>
          <p:cNvSpPr>
            <a:spLocks noGrp="1"/>
          </p:cNvSpPr>
          <p:nvPr>
            <p:ph type="title"/>
          </p:nvPr>
        </p:nvSpPr>
        <p:spPr>
          <a:xfrm>
            <a:off x="2771800" y="274638"/>
            <a:ext cx="5915000" cy="418058"/>
          </a:xfrm>
        </p:spPr>
        <p:txBody>
          <a:bodyPr>
            <a:normAutofit/>
          </a:bodyPr>
          <a:p>
            <a:r>
              <a:rPr b="1" dirty="0" sz="3600" lang="ru-RU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r="5400000" dist="43180">
                    <a:srgbClr val="000000">
                      <a:alpha val="65000"/>
                    </a:srgbClr>
                  </a:innerShdw>
                </a:effectLst>
              </a:rPr>
              <a:t>19 октября 1825 года</a:t>
            </a:r>
            <a:endParaRPr b="1" dirty="0" sz="3600" lang="ru-RU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r="5400000" dist="4318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48602" name="Содержимое 2"/>
          <p:cNvSpPr>
            <a:spLocks noGrp="1"/>
          </p:cNvSpPr>
          <p:nvPr>
            <p:ph idx="1"/>
          </p:nvPr>
        </p:nvSpPr>
        <p:spPr>
          <a:xfrm>
            <a:off x="2627784" y="692696"/>
            <a:ext cx="6059016" cy="597666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>
            <a:outerShdw algn="tl" blurRad="50800" dir="2700000" dist="38100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p>
            <a:r>
              <a:rPr dirty="0" sz="2400" lang="ru-RU" smtClean="0"/>
              <a:t>Пируйте же, пока еще мы тут!</a:t>
            </a:r>
            <a:br>
              <a:rPr dirty="0" sz="2400" lang="ru-RU" smtClean="0"/>
            </a:br>
            <a:r>
              <a:rPr dirty="0" sz="2400" lang="ru-RU" smtClean="0"/>
              <a:t>Увы, наш круг час от часу редеет;</a:t>
            </a:r>
            <a:br>
              <a:rPr dirty="0" sz="2400" lang="ru-RU" smtClean="0"/>
            </a:br>
            <a:r>
              <a:rPr dirty="0" sz="2400" lang="ru-RU" smtClean="0"/>
              <a:t>Кто в гробе спит, кто </a:t>
            </a:r>
            <a:r>
              <a:rPr dirty="0" sz="2400" lang="ru-RU" err="1" smtClean="0"/>
              <a:t>дальный</a:t>
            </a:r>
            <a:r>
              <a:rPr dirty="0" sz="2400" lang="ru-RU" smtClean="0"/>
              <a:t> сиротеет;</a:t>
            </a:r>
            <a:br>
              <a:rPr dirty="0" sz="2400" lang="ru-RU" smtClean="0"/>
            </a:br>
            <a:r>
              <a:rPr dirty="0" sz="2400" lang="ru-RU" smtClean="0"/>
              <a:t>Судьба глядит, мы вянем; дни бегут;</a:t>
            </a:r>
            <a:br>
              <a:rPr dirty="0" sz="2400" lang="ru-RU" smtClean="0"/>
            </a:br>
            <a:r>
              <a:rPr dirty="0" sz="2400" lang="ru-RU" smtClean="0"/>
              <a:t>Невидимо склоняясь и хладея,</a:t>
            </a:r>
            <a:br>
              <a:rPr dirty="0" sz="2400" lang="ru-RU" smtClean="0"/>
            </a:br>
            <a:r>
              <a:rPr dirty="0" sz="2400" lang="ru-RU" smtClean="0"/>
              <a:t>Мы близимся к началу своему...</a:t>
            </a:r>
            <a:br>
              <a:rPr dirty="0" sz="2400" lang="ru-RU" smtClean="0"/>
            </a:br>
            <a:r>
              <a:rPr dirty="0" sz="2400" lang="ru-RU" smtClean="0"/>
              <a:t>Кому ж из нас под старость день</a:t>
            </a:r>
            <a:br>
              <a:rPr dirty="0" sz="2400" lang="ru-RU" smtClean="0"/>
            </a:br>
            <a:r>
              <a:rPr dirty="0" sz="2400" lang="ru-RU" smtClean="0"/>
              <a:t>Лицея торжествовать придется одному?</a:t>
            </a:r>
            <a:br>
              <a:rPr dirty="0" sz="2400" lang="ru-RU" smtClean="0"/>
            </a:br>
            <a:r>
              <a:rPr dirty="0" sz="2400" lang="ru-RU" smtClean="0"/>
              <a:t>Несчастный друг! средь новых поколений</a:t>
            </a:r>
            <a:br>
              <a:rPr dirty="0" sz="2400" lang="ru-RU" smtClean="0"/>
            </a:br>
            <a:r>
              <a:rPr dirty="0" sz="2400" lang="ru-RU" smtClean="0"/>
              <a:t>Докучный гость и лишний, и чужой,</a:t>
            </a:r>
            <a:br>
              <a:rPr dirty="0" sz="2400" lang="ru-RU" smtClean="0"/>
            </a:br>
            <a:r>
              <a:rPr dirty="0" sz="2400" lang="ru-RU" smtClean="0"/>
              <a:t>Он вспомнит нас и дни соединений,</a:t>
            </a:r>
            <a:br>
              <a:rPr dirty="0" sz="2400" lang="ru-RU" smtClean="0"/>
            </a:br>
            <a:r>
              <a:rPr dirty="0" sz="2400" lang="ru-RU" smtClean="0"/>
              <a:t>Закрыв глаза дрожащею рукой...</a:t>
            </a:r>
            <a:br>
              <a:rPr dirty="0" sz="2400" lang="ru-RU" smtClean="0"/>
            </a:br>
            <a:r>
              <a:rPr dirty="0" sz="2400" lang="ru-RU" smtClean="0"/>
              <a:t>Пускай же он с отрадой хоть печальной</a:t>
            </a:r>
            <a:br>
              <a:rPr dirty="0" sz="2400" lang="ru-RU" smtClean="0"/>
            </a:br>
            <a:r>
              <a:rPr dirty="0" sz="2400" lang="ru-RU" smtClean="0"/>
              <a:t>Тогда сей день за чашей проведет,</a:t>
            </a:r>
            <a:br>
              <a:rPr dirty="0" sz="2400" lang="ru-RU" smtClean="0"/>
            </a:br>
            <a:r>
              <a:rPr dirty="0" sz="2400" lang="ru-RU" smtClean="0"/>
              <a:t>Как ныне я, затворник ваш опальный,</a:t>
            </a:r>
            <a:br>
              <a:rPr dirty="0" sz="2400" lang="ru-RU" smtClean="0"/>
            </a:br>
            <a:r>
              <a:rPr dirty="0" sz="2400" lang="ru-RU" smtClean="0"/>
              <a:t>Его провел без горя и забот.</a:t>
            </a:r>
          </a:p>
          <a:p>
            <a:endParaRPr dirty="0" sz="2400" lang="ru-RU"/>
          </a:p>
        </p:txBody>
      </p:sp>
      <p:pic>
        <p:nvPicPr>
          <p:cNvPr id="2097165" name="Picture 2" descr="D:\Маме\Учительская деятельность\пушкин\pushkin_0.jpg"/>
          <p:cNvPicPr>
            <a:picLocks noChangeAspect="1" noChangeArrowheads="1"/>
          </p:cNvPicPr>
          <p:nvPr/>
        </p:nvPicPr>
        <p:blipFill>
          <a:blip xmlns:r="http://schemas.openxmlformats.org/officeDocument/2006/relationships" r:embed="rId1"/>
          <a:srcRect/>
          <a:stretch>
            <a:fillRect/>
          </a:stretch>
        </p:blipFill>
        <p:spPr bwMode="auto">
          <a:xfrm>
            <a:off x="0" y="428604"/>
            <a:ext cx="2409842" cy="3286148"/>
          </a:xfrm>
          <a:prstGeom prst="rect"/>
          <a:noFill/>
          <a:effectLst>
            <a:softEdge rad="317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TH Sarabun PSK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TH Sarabun PSK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Microsoft Office PowerPoint</Application>
  <ScaleCrop>0</ScaleCrop>
  <LinksUpToDate>0</LinksUpToDate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Александр Сергеевич Пушкин Мотивы лирики</dc:title>
  <dc:creator>Маманя</dc:creator>
  <cp:lastModifiedBy>User</cp:lastModifiedBy>
  <dcterms:created xsi:type="dcterms:W3CDTF">2017-09-07T23:12:01Z</dcterms:created>
  <dcterms:modified xsi:type="dcterms:W3CDTF">2024-01-08T13:35:16Z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7139a4683c254467b0c85a5448b97aea</vt:lpwstr>
  </property>
</Properties>
</file>