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73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6" r:id="rId21"/>
    <p:sldId id="277" r:id="rId22"/>
    <p:sldId id="274" r:id="rId23"/>
    <p:sldId id="275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1" autoAdjust="0"/>
    <p:restoredTop sz="94660"/>
  </p:normalViewPr>
  <p:slideViewPr>
    <p:cSldViewPr snapToGrid="0">
      <p:cViewPr varScale="1">
        <p:scale>
          <a:sx n="53" d="100"/>
          <a:sy n="53" d="100"/>
        </p:scale>
        <p:origin x="18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8000" b="1" dirty="0">
                <a:solidFill>
                  <a:srgbClr val="FF0000"/>
                </a:solidFill>
              </a:rPr>
              <a:t>Modal verbs and other related verbs</a:t>
            </a:r>
            <a:r>
              <a:rPr lang="en-US" dirty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7200" b="1"/>
              <a:t>part 1</a:t>
            </a:r>
            <a:endParaRPr lang="en-US" sz="7200" b="1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/>
              <a:t>ex 5 p 39 SB</a:t>
            </a:r>
            <a:endParaRPr lang="en-US"/>
          </a:p>
        </p:txBody>
      </p:sp>
      <p:pic>
        <p:nvPicPr>
          <p:cNvPr id="4" name="Content Placeholder 3" descr="Screenshot_46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4192905" y="365125"/>
            <a:ext cx="7067550" cy="630809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en-US"/>
          </a:p>
        </p:txBody>
      </p:sp>
      <p:pic>
        <p:nvPicPr>
          <p:cNvPr id="4" name="Content Placeholder 3" descr="Screenshot_47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404495" y="959485"/>
            <a:ext cx="11222355" cy="451866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/>
              <a:t>ex 6 p 39 SB </a:t>
            </a:r>
            <a:endParaRPr lang="en-US"/>
          </a:p>
        </p:txBody>
      </p:sp>
      <p:pic>
        <p:nvPicPr>
          <p:cNvPr id="4" name="Content Placeholder 3" descr="Screenshot_48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4031615" y="566420"/>
            <a:ext cx="7837170" cy="5640705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540" y="408305"/>
            <a:ext cx="11097260" cy="1282700"/>
          </a:xfrm>
        </p:spPr>
        <p:txBody>
          <a:bodyPr/>
          <a:p>
            <a:r>
              <a:rPr lang="en-US" altLang="en-US"/>
              <a:t>ex 2 p 30 workbook</a:t>
            </a:r>
            <a:endParaRPr lang="en-US" altLang="en-US"/>
          </a:p>
        </p:txBody>
      </p:sp>
      <p:pic>
        <p:nvPicPr>
          <p:cNvPr id="4" name="Content Placeholder 3" descr="Screenshot_49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5205095" y="241935"/>
            <a:ext cx="6878320" cy="5631815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b="1">
                <a:solidFill>
                  <a:srgbClr val="FF0000"/>
                </a:solidFill>
              </a:rPr>
              <a:t>translate  the text A page 38 </a:t>
            </a:r>
            <a:endParaRPr lang="en-US" b="1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3730" y="1383665"/>
            <a:ext cx="10720070" cy="4793615"/>
          </a:xfrm>
        </p:spPr>
        <p:txBody>
          <a:bodyPr>
            <a:noAutofit/>
          </a:bodyPr>
          <a:p>
            <a:pPr marL="0" indent="0">
              <a:buNone/>
            </a:pPr>
            <a:r>
              <a:rPr lang="en-US" sz="4000"/>
              <a:t>famous Russian animal trainer </a:t>
            </a:r>
            <a:r>
              <a:rPr lang="ru-RU" sz="4000"/>
              <a:t>известный российский тренер животных</a:t>
            </a:r>
            <a:endParaRPr lang="en-US" sz="4000"/>
          </a:p>
          <a:p>
            <a:pPr marL="0" indent="0">
              <a:buNone/>
            </a:pPr>
            <a:r>
              <a:rPr lang="en-US" sz="4000"/>
              <a:t>circus artist</a:t>
            </a:r>
            <a:r>
              <a:rPr lang="ru-RU" altLang="en-US" sz="4000"/>
              <a:t> цирковой артист</a:t>
            </a:r>
            <a:endParaRPr lang="en-US" sz="4000"/>
          </a:p>
          <a:p>
            <a:pPr marL="0" indent="0">
              <a:buNone/>
            </a:pPr>
            <a:r>
              <a:rPr lang="en-US" sz="4000"/>
              <a:t>USSR</a:t>
            </a:r>
            <a:r>
              <a:rPr lang="ru-RU" altLang="en-US" sz="4000"/>
              <a:t> СССР</a:t>
            </a:r>
            <a:endParaRPr lang="en-US" sz="4000"/>
          </a:p>
          <a:p>
            <a:pPr marL="0" indent="0">
              <a:buNone/>
            </a:pPr>
            <a:r>
              <a:rPr lang="en-US" sz="4000"/>
              <a:t>USA</a:t>
            </a:r>
            <a:r>
              <a:rPr lang="ru-RU" altLang="en-US" sz="4000"/>
              <a:t> США</a:t>
            </a:r>
            <a:endParaRPr lang="en-US" sz="4000"/>
          </a:p>
          <a:p>
            <a:pPr marL="0" indent="0">
              <a:buNone/>
            </a:pPr>
            <a:r>
              <a:rPr lang="en-US" sz="4000"/>
              <a:t>detect enemy swimmers</a:t>
            </a:r>
            <a:r>
              <a:rPr lang="ru-RU" altLang="en-US" sz="4000"/>
              <a:t> обнаруживать врагов в воде</a:t>
            </a:r>
            <a:endParaRPr lang="en-US" sz="4000"/>
          </a:p>
          <a:p>
            <a:pPr marL="0" indent="0">
              <a:buNone/>
            </a:pPr>
            <a:r>
              <a:rPr lang="en-US" sz="4000"/>
              <a:t>underwater </a:t>
            </a:r>
            <a:r>
              <a:rPr lang="ru-RU" altLang="en-US" sz="4000"/>
              <a:t>под водой</a:t>
            </a:r>
            <a:endParaRPr lang="en-US" sz="4000"/>
          </a:p>
          <a:p>
            <a:pPr marL="0" indent="0">
              <a:buNone/>
            </a:pPr>
            <a:endParaRPr lang="en-US" sz="40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en-US" sz="5400">
                <a:sym typeface="+mn-ea"/>
              </a:rPr>
              <a:t>sea lions</a:t>
            </a:r>
            <a:r>
              <a:rPr lang="ru-RU" altLang="en-US" sz="5400">
                <a:sym typeface="+mn-ea"/>
              </a:rPr>
              <a:t> морские львы</a:t>
            </a:r>
            <a:endParaRPr lang="en-US" sz="5400"/>
          </a:p>
          <a:p>
            <a:pPr marL="0" indent="0">
              <a:buNone/>
            </a:pPr>
            <a:r>
              <a:rPr lang="en-US" sz="5400">
                <a:sym typeface="+mn-ea"/>
              </a:rPr>
              <a:t>sea mines </a:t>
            </a:r>
            <a:r>
              <a:rPr lang="ru-RU" altLang="en-US" sz="5400">
                <a:sym typeface="+mn-ea"/>
              </a:rPr>
              <a:t>морские мины</a:t>
            </a:r>
            <a:endParaRPr lang="en-US" sz="5400"/>
          </a:p>
          <a:p>
            <a:pPr marL="0" indent="0">
              <a:buNone/>
            </a:pPr>
            <a:r>
              <a:rPr lang="en-US" sz="5400">
                <a:sym typeface="+mn-ea"/>
              </a:rPr>
              <a:t>human divers</a:t>
            </a:r>
            <a:r>
              <a:rPr lang="ru-RU" altLang="en-US" sz="5400">
                <a:sym typeface="+mn-ea"/>
              </a:rPr>
              <a:t> дайверы</a:t>
            </a:r>
            <a:endParaRPr lang="en-US" sz="5400"/>
          </a:p>
          <a:p>
            <a:pPr marL="0" indent="0">
              <a:buNone/>
            </a:pPr>
            <a:r>
              <a:rPr lang="en-US" sz="5400">
                <a:sym typeface="+mn-ea"/>
              </a:rPr>
              <a:t>Crimea coastline </a:t>
            </a:r>
            <a:r>
              <a:rPr lang="ru-RU" altLang="en-US" sz="5400">
                <a:sym typeface="+mn-ea"/>
              </a:rPr>
              <a:t>крымская береговая линия</a:t>
            </a:r>
            <a:endParaRPr lang="en-US" sz="5400"/>
          </a:p>
          <a:p>
            <a:endParaRPr lang="en-US" sz="54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en-US" altLang="en-US" sz="8000"/>
              <a:t>protect </a:t>
            </a:r>
            <a:r>
              <a:rPr lang="ru-RU" altLang="en-US" sz="8000"/>
              <a:t>защищать </a:t>
            </a:r>
            <a:endParaRPr lang="ru-RU" altLang="en-US" sz="80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p>
            <a:r>
              <a:rPr lang="en-US" sz="6000" b="1"/>
              <a:t>read and choose ones you think true </a:t>
            </a:r>
            <a:endParaRPr lang="en-US" sz="6000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p>
            <a:pPr marL="0" indent="0">
              <a:buNone/>
            </a:pPr>
            <a:r>
              <a:rPr lang="en-US" sz="4800"/>
              <a:t>A good secret agent </a:t>
            </a:r>
            <a:r>
              <a:rPr lang="ru-RU" sz="4800"/>
              <a:t>:</a:t>
            </a:r>
            <a:endParaRPr lang="en-US" sz="4800"/>
          </a:p>
          <a:p>
            <a:pPr marL="0" indent="0">
              <a:buNone/>
            </a:pPr>
            <a:r>
              <a:rPr lang="en-US" sz="4800" b="1" i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</a:rPr>
              <a:t>must be an excellent driver</a:t>
            </a:r>
            <a:endParaRPr lang="en-US" sz="4800" b="1" i="1">
              <a:gradFill>
                <a:gsLst>
                  <a:gs pos="0">
                    <a:srgbClr val="012D86"/>
                  </a:gs>
                  <a:gs pos="100000">
                    <a:srgbClr val="0E2557"/>
                  </a:gs>
                </a:gsLst>
                <a:lin scaled="0"/>
              </a:gradFill>
            </a:endParaRPr>
          </a:p>
          <a:p>
            <a:pPr marL="0" indent="0">
              <a:buNone/>
            </a:pPr>
            <a:r>
              <a:rPr lang="en-US" sz="4800" b="1" i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</a:rPr>
              <a:t>doesn’t have to be glamorous </a:t>
            </a:r>
            <a:endParaRPr lang="en-US" sz="4800" b="1" i="1">
              <a:gradFill>
                <a:gsLst>
                  <a:gs pos="0">
                    <a:srgbClr val="012D86"/>
                  </a:gs>
                  <a:gs pos="100000">
                    <a:srgbClr val="0E2557"/>
                  </a:gs>
                </a:gsLst>
                <a:lin scaled="0"/>
              </a:gradFill>
            </a:endParaRPr>
          </a:p>
          <a:p>
            <a:pPr marL="0" indent="0">
              <a:buNone/>
            </a:pPr>
            <a:r>
              <a:rPr lang="en-US" sz="4800" b="1" i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</a:rPr>
              <a:t>can swim underwater for extended periods</a:t>
            </a:r>
            <a:endParaRPr lang="en-US" sz="4800" b="1" i="1">
              <a:gradFill>
                <a:gsLst>
                  <a:gs pos="0">
                    <a:srgbClr val="012D86"/>
                  </a:gs>
                  <a:gs pos="100000">
                    <a:srgbClr val="0E2557"/>
                  </a:gs>
                </a:gsLst>
                <a:lin scaled="0"/>
              </a:gradFill>
            </a:endParaRPr>
          </a:p>
          <a:p>
            <a:pPr marL="0" indent="0">
              <a:buNone/>
            </a:pPr>
            <a:r>
              <a:rPr lang="en-US" sz="4800" b="1" i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</a:rPr>
              <a:t>mustn’t tell anyone what his </a:t>
            </a:r>
            <a:r>
              <a:rPr lang="ru-RU" sz="4800" b="1" i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</a:rPr>
              <a:t>/</a:t>
            </a:r>
            <a:r>
              <a:rPr lang="en-US" sz="4800" b="1" i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</a:rPr>
              <a:t>her job is</a:t>
            </a:r>
            <a:endParaRPr lang="en-US" sz="4800" b="1" i="1">
              <a:gradFill>
                <a:gsLst>
                  <a:gs pos="0">
                    <a:srgbClr val="012D86"/>
                  </a:gs>
                  <a:gs pos="100000">
                    <a:srgbClr val="0E2557"/>
                  </a:gs>
                </a:gsLst>
                <a:lin scaled="0"/>
              </a:gra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en-US" altLang="en-US" sz="6000" b="1" i="1">
                <a:gradFill>
                  <a:gsLst>
                    <a:gs pos="0">
                      <a:srgbClr val="007BD3"/>
                    </a:gs>
                    <a:gs pos="100000">
                      <a:srgbClr val="034373"/>
                    </a:gs>
                  </a:gsLst>
                  <a:lin scaled="0"/>
                </a:gradFill>
              </a:rPr>
              <a:t>needs to be extremely courageous</a:t>
            </a:r>
            <a:endParaRPr lang="en-US" altLang="en-US" sz="6000" b="1" i="1">
              <a:gradFill>
                <a:gsLst>
                  <a:gs pos="0">
                    <a:srgbClr val="007BD3"/>
                  </a:gs>
                  <a:gs pos="100000">
                    <a:srgbClr val="034373"/>
                  </a:gs>
                </a:gsLst>
                <a:lin scaled="0"/>
              </a:gradFill>
            </a:endParaRPr>
          </a:p>
          <a:p>
            <a:pPr marL="0" indent="0">
              <a:buNone/>
            </a:pPr>
            <a:r>
              <a:rPr lang="en-US" altLang="en-US" sz="6000" b="1" i="1">
                <a:gradFill>
                  <a:gsLst>
                    <a:gs pos="0">
                      <a:srgbClr val="007BD3"/>
                    </a:gs>
                    <a:gs pos="100000">
                      <a:srgbClr val="034373"/>
                    </a:gs>
                  </a:gsLst>
                  <a:lin scaled="0"/>
                </a:gradFill>
              </a:rPr>
              <a:t>can carry a gun at all times </a:t>
            </a:r>
            <a:endParaRPr lang="en-US" altLang="en-US" sz="6000" b="1" i="1">
              <a:gradFill>
                <a:gsLst>
                  <a:gs pos="0">
                    <a:srgbClr val="007BD3"/>
                  </a:gs>
                  <a:gs pos="100000">
                    <a:srgbClr val="034373"/>
                  </a:gs>
                </a:gsLst>
                <a:lin scaled="0"/>
              </a:gradFill>
            </a:endParaRPr>
          </a:p>
          <a:p>
            <a:pPr marL="0" indent="0">
              <a:buNone/>
            </a:pPr>
            <a:r>
              <a:rPr lang="en-US" altLang="en-US" sz="6000" b="1" i="1">
                <a:gradFill>
                  <a:gsLst>
                    <a:gs pos="0">
                      <a:srgbClr val="007BD3"/>
                    </a:gs>
                    <a:gs pos="100000">
                      <a:srgbClr val="034373"/>
                    </a:gs>
                  </a:gsLst>
                  <a:lin scaled="0"/>
                </a:gradFill>
              </a:rPr>
              <a:t>ought to be an expert dancer </a:t>
            </a:r>
            <a:endParaRPr lang="en-US" altLang="en-US" sz="6000" b="1" i="1">
              <a:gradFill>
                <a:gsLst>
                  <a:gs pos="0">
                    <a:srgbClr val="007BD3"/>
                  </a:gs>
                  <a:gs pos="100000">
                    <a:srgbClr val="034373"/>
                  </a:gs>
                </a:gsLst>
                <a:lin scaled="0"/>
              </a:gra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r>
              <a:rPr lang="ru-RU"/>
              <a:t>сопоставьте модальные  глаголы и их глаголы-экиваленты</a:t>
            </a:r>
            <a:endParaRPr lang="ru-RU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450850" y="1691005"/>
            <a:ext cx="5568950" cy="4486275"/>
          </a:xfrm>
        </p:spPr>
        <p:txBody>
          <a:bodyPr/>
          <a:p>
            <a:pPr marL="0" indent="0">
              <a:buNone/>
            </a:pPr>
            <a:r>
              <a:rPr lang="ru-RU" altLang="en-US" sz="4400"/>
              <a:t>1</a:t>
            </a:r>
            <a:r>
              <a:rPr lang="en-US" altLang="ru-RU" sz="4400"/>
              <a:t>. might (possibility)</a:t>
            </a:r>
            <a:endParaRPr lang="ru-RU" altLang="en-US" sz="4400"/>
          </a:p>
          <a:p>
            <a:pPr marL="0" indent="0">
              <a:buNone/>
            </a:pPr>
            <a:r>
              <a:rPr lang="ru-RU" altLang="en-US" sz="4400"/>
              <a:t>2</a:t>
            </a:r>
            <a:r>
              <a:rPr lang="en-US" altLang="ru-RU" sz="4400"/>
              <a:t>. must (obligation)</a:t>
            </a:r>
            <a:endParaRPr lang="ru-RU" altLang="en-US" sz="4400"/>
          </a:p>
          <a:p>
            <a:pPr marL="0" indent="0">
              <a:buNone/>
            </a:pPr>
            <a:r>
              <a:rPr lang="ru-RU" altLang="en-US" sz="4400"/>
              <a:t>3</a:t>
            </a:r>
            <a:r>
              <a:rPr lang="en-US" altLang="ru-RU" sz="4400"/>
              <a:t>. should (advice)</a:t>
            </a:r>
            <a:endParaRPr lang="ru-RU" altLang="en-US" sz="4400"/>
          </a:p>
          <a:p>
            <a:pPr marL="0" indent="0">
              <a:buNone/>
            </a:pPr>
            <a:r>
              <a:rPr lang="ru-RU" altLang="en-US" sz="4400"/>
              <a:t>4</a:t>
            </a:r>
            <a:r>
              <a:rPr lang="en-US" altLang="ru-RU" sz="4400"/>
              <a:t>. can (permission)</a:t>
            </a:r>
            <a:endParaRPr lang="ru-RU" altLang="en-US" sz="4400"/>
          </a:p>
          <a:p>
            <a:pPr marL="0" indent="0">
              <a:buNone/>
            </a:pPr>
            <a:r>
              <a:rPr lang="ru-RU" altLang="en-US" sz="4400"/>
              <a:t>5</a:t>
            </a:r>
            <a:r>
              <a:rPr lang="en-US" altLang="ru-RU" sz="4400"/>
              <a:t>. can’t (prohibition)</a:t>
            </a:r>
            <a:endParaRPr lang="ru-RU" altLang="en-US" sz="4400"/>
          </a:p>
          <a:p>
            <a:pPr marL="0" indent="0">
              <a:buNone/>
            </a:pPr>
            <a:endParaRPr lang="ru-RU" altLang="en-US" sz="440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6172200" y="1691640"/>
            <a:ext cx="5537200" cy="4485640"/>
          </a:xfrm>
        </p:spPr>
        <p:txBody>
          <a:bodyPr/>
          <a:p>
            <a:pPr marL="0" indent="0">
              <a:buNone/>
            </a:pPr>
            <a:r>
              <a:rPr lang="en-US" sz="4800"/>
              <a:t>a to be obliged to </a:t>
            </a:r>
            <a:endParaRPr lang="en-US" sz="4800"/>
          </a:p>
          <a:p>
            <a:pPr marL="0" indent="0">
              <a:buNone/>
            </a:pPr>
            <a:r>
              <a:rPr lang="en-US" sz="4800"/>
              <a:t>b to be supposed to </a:t>
            </a:r>
            <a:endParaRPr lang="en-US" sz="4800"/>
          </a:p>
          <a:p>
            <a:pPr marL="0" indent="0">
              <a:buNone/>
            </a:pPr>
            <a:r>
              <a:rPr lang="en-US" sz="4800"/>
              <a:t>c to be likely to</a:t>
            </a:r>
            <a:endParaRPr lang="en-US" sz="4800"/>
          </a:p>
          <a:p>
            <a:pPr marL="0" indent="0">
              <a:buNone/>
            </a:pPr>
            <a:r>
              <a:rPr lang="en-US" sz="4800"/>
              <a:t>d to be allowed to</a:t>
            </a:r>
            <a:endParaRPr lang="en-US" sz="4800"/>
          </a:p>
          <a:p>
            <a:pPr marL="0" indent="0">
              <a:buNone/>
            </a:pPr>
            <a:r>
              <a:rPr lang="en-US" sz="4800"/>
              <a:t>e to be forbidden</a:t>
            </a:r>
            <a:r>
              <a:rPr lang="en-US"/>
              <a:t> </a:t>
            </a: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en-US" sz="6600"/>
              <a:t>Tell me please what modal verbs do you know </a:t>
            </a:r>
            <a:r>
              <a:rPr lang="ru-RU" sz="6600"/>
              <a:t>?</a:t>
            </a:r>
            <a:endParaRPr lang="ru-RU" sz="6600"/>
          </a:p>
          <a:p>
            <a:pPr marL="0" indent="0">
              <a:buNone/>
            </a:pPr>
            <a:r>
              <a:rPr lang="en-US" altLang="ru-RU" sz="6600"/>
              <a:t>Tell me please the meanings of these verbs.</a:t>
            </a:r>
            <a:endParaRPr lang="en-US" altLang="ru-RU" sz="660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r>
              <a:rPr lang="en-US" sz="6700">
                <a:sym typeface="+mn-ea"/>
              </a:rPr>
              <a:t>Tell me ....</a:t>
            </a:r>
            <a:br>
              <a:rPr lang="en-US"/>
            </a:b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en-US" sz="6600"/>
              <a:t>1. the verbs of permission</a:t>
            </a:r>
            <a:endParaRPr lang="en-US" sz="6600"/>
          </a:p>
          <a:p>
            <a:pPr marL="0" indent="0">
              <a:buNone/>
            </a:pPr>
            <a:r>
              <a:rPr lang="en-US" sz="6600"/>
              <a:t>2. the verbs of necessity</a:t>
            </a:r>
            <a:endParaRPr lang="en-US" sz="6600"/>
          </a:p>
          <a:p>
            <a:pPr marL="0" indent="0">
              <a:buNone/>
            </a:pPr>
            <a:r>
              <a:rPr lang="en-US" sz="6600"/>
              <a:t>3. the verbs of advice</a:t>
            </a:r>
            <a:endParaRPr lang="en-US" sz="6600"/>
          </a:p>
          <a:p>
            <a:pPr marL="0" indent="0">
              <a:buNone/>
            </a:pPr>
            <a:r>
              <a:rPr lang="en-US" sz="6600"/>
              <a:t>4.the verbs of possibility</a:t>
            </a:r>
            <a:endParaRPr lang="en-US" sz="660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sz="8000" b="1">
                <a:solidFill>
                  <a:srgbClr val="FF0000"/>
                </a:solidFill>
              </a:rPr>
              <a:t>the summing up</a:t>
            </a:r>
            <a:endParaRPr lang="en-US" sz="8000" b="1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en-US" sz="6600"/>
              <a:t>What kind of related verbs have you known</a:t>
            </a:r>
            <a:r>
              <a:rPr lang="ru-RU" sz="6600"/>
              <a:t>?</a:t>
            </a:r>
            <a:endParaRPr lang="ru-RU" sz="6600"/>
          </a:p>
          <a:p>
            <a:pPr marL="0" indent="0">
              <a:buNone/>
            </a:pPr>
            <a:r>
              <a:rPr lang="en-US" sz="6600"/>
              <a:t>What new modal verbs have you known</a:t>
            </a:r>
            <a:r>
              <a:rPr lang="ru-RU" sz="6600"/>
              <a:t>?</a:t>
            </a:r>
            <a:endParaRPr lang="ru-RU" sz="660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p>
            <a:r>
              <a:rPr lang="en-US" altLang="en-US" sz="8800" b="1"/>
              <a:t>homework</a:t>
            </a:r>
            <a:endParaRPr lang="en-US" altLang="en-US" sz="8800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en-US" sz="5400" i="1"/>
              <a:t>learn by heart modal verbs </a:t>
            </a:r>
            <a:r>
              <a:rPr lang="ru-RU" sz="5400" i="1"/>
              <a:t>:</a:t>
            </a:r>
            <a:endParaRPr lang="ru-RU" sz="5400" i="1"/>
          </a:p>
          <a:p>
            <a:pPr marL="0" indent="0">
              <a:buNone/>
            </a:pPr>
            <a:r>
              <a:rPr lang="en-US" sz="5400" i="1"/>
              <a:t>- obligation and necessity</a:t>
            </a:r>
            <a:endParaRPr lang="en-US" sz="5400" i="1"/>
          </a:p>
          <a:p>
            <a:pPr marL="0" indent="0">
              <a:buNone/>
            </a:pPr>
            <a:r>
              <a:rPr lang="en-US" sz="5400" i="1"/>
              <a:t>- duty and advice</a:t>
            </a:r>
            <a:endParaRPr lang="en-US" sz="5400" i="1"/>
          </a:p>
          <a:p>
            <a:pPr marL="0" indent="0">
              <a:buNone/>
            </a:pPr>
            <a:endParaRPr lang="en-US" sz="5400" i="1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lang="en-US" altLang="en-US" sz="4000" b="1">
                <a:solidFill>
                  <a:srgbClr val="FF0000"/>
                </a:solidFill>
              </a:rPr>
              <a:t>obligation </a:t>
            </a:r>
            <a:r>
              <a:rPr lang="ru-RU" altLang="en-US" sz="4000" b="1">
                <a:solidFill>
                  <a:srgbClr val="FF0000"/>
                </a:solidFill>
              </a:rPr>
              <a:t>/</a:t>
            </a:r>
            <a:r>
              <a:rPr lang="en-US" altLang="en-US" sz="4000" b="1">
                <a:solidFill>
                  <a:srgbClr val="FF0000"/>
                </a:solidFill>
              </a:rPr>
              <a:t>necessity</a:t>
            </a:r>
            <a:r>
              <a:rPr lang="ru-RU" altLang="en-US" sz="4000" b="1">
                <a:solidFill>
                  <a:srgbClr val="FF0000"/>
                </a:solidFill>
              </a:rPr>
              <a:t> обязанность и необходимо</a:t>
            </a:r>
            <a:endParaRPr lang="ru-RU" altLang="en-US" sz="4000" b="1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20000"/>
          </a:bodyPr>
          <a:p>
            <a:pPr marL="0" indent="0">
              <a:buNone/>
            </a:pPr>
            <a:r>
              <a:rPr lang="en-US" sz="4400" b="1">
                <a:solidFill>
                  <a:srgbClr val="FF0000"/>
                </a:solidFill>
              </a:rPr>
              <a:t>must</a:t>
            </a:r>
            <a:r>
              <a:rPr lang="en-US" sz="4400"/>
              <a:t>  -</a:t>
            </a:r>
            <a:r>
              <a:rPr lang="ru-RU" altLang="en-US" sz="4400" b="1">
                <a:solidFill>
                  <a:srgbClr val="FF0000"/>
                </a:solidFill>
              </a:rPr>
              <a:t>должен </a:t>
            </a:r>
            <a:endParaRPr lang="ru-RU" altLang="en-US" sz="4400" b="1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4400">
                <a:solidFill>
                  <a:schemeClr val="tx1"/>
                </a:solidFill>
              </a:rPr>
              <a:t>to be obliged to</a:t>
            </a:r>
            <a:r>
              <a:rPr lang="ru-RU" altLang="en-US" sz="4400">
                <a:solidFill>
                  <a:schemeClr val="tx1"/>
                </a:solidFill>
              </a:rPr>
              <a:t> обязан</a:t>
            </a:r>
            <a:endParaRPr lang="en-US" sz="440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4400" b="1">
                <a:solidFill>
                  <a:srgbClr val="FF0000"/>
                </a:solidFill>
              </a:rPr>
              <a:t>have to V</a:t>
            </a:r>
            <a:r>
              <a:rPr lang="en-US" sz="3200" b="1">
                <a:solidFill>
                  <a:srgbClr val="FF0000"/>
                </a:solidFill>
              </a:rPr>
              <a:t>1   </a:t>
            </a:r>
            <a:r>
              <a:rPr lang="en-US" sz="4400" b="1">
                <a:solidFill>
                  <a:srgbClr val="FF0000"/>
                </a:solidFill>
              </a:rPr>
              <a:t>- had to V</a:t>
            </a:r>
            <a:r>
              <a:rPr lang="en-US" sz="3600" b="1">
                <a:solidFill>
                  <a:srgbClr val="FF0000"/>
                </a:solidFill>
              </a:rPr>
              <a:t>1 </a:t>
            </a:r>
            <a:r>
              <a:rPr lang="ru-RU" altLang="en-US" sz="3600" b="1">
                <a:solidFill>
                  <a:srgbClr val="FF0000"/>
                </a:solidFill>
              </a:rPr>
              <a:t> должен в силу обстоятельств - должен был в силу обстоятельств</a:t>
            </a:r>
            <a:endParaRPr lang="en-US" sz="4400" b="1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4400"/>
              <a:t>need to (as a main verb</a:t>
            </a:r>
            <a:r>
              <a:rPr lang="ru-RU" sz="4400"/>
              <a:t>, </a:t>
            </a:r>
            <a:r>
              <a:rPr lang="en-US" sz="4400"/>
              <a:t>not auxiliary)</a:t>
            </a:r>
            <a:r>
              <a:rPr lang="ru-RU" altLang="en-US" sz="4400"/>
              <a:t> необходимо</a:t>
            </a:r>
            <a:endParaRPr lang="en-US" sz="4400"/>
          </a:p>
          <a:p>
            <a:pPr marL="0" indent="0">
              <a:buNone/>
            </a:pPr>
            <a:r>
              <a:rPr lang="en-US" sz="4400"/>
              <a:t>to be required to</a:t>
            </a:r>
            <a:r>
              <a:rPr lang="ru-RU" altLang="en-US" sz="4400"/>
              <a:t> требуется </a:t>
            </a:r>
            <a:endParaRPr lang="en-US" sz="4400"/>
          </a:p>
          <a:p>
            <a:pPr marL="0" indent="0">
              <a:buNone/>
            </a:pPr>
            <a:endParaRPr lang="en-US" sz="44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lang="en-US" b="1">
                <a:solidFill>
                  <a:srgbClr val="FF0000"/>
                </a:solidFill>
              </a:rPr>
              <a:t>duty and advice </a:t>
            </a:r>
            <a:r>
              <a:rPr lang="ru-RU" b="1">
                <a:solidFill>
                  <a:srgbClr val="FF0000"/>
                </a:solidFill>
              </a:rPr>
              <a:t>обязательство и совет</a:t>
            </a:r>
            <a:endParaRPr lang="ru-RU" b="1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99540"/>
            <a:ext cx="10515600" cy="4777740"/>
          </a:xfrm>
        </p:spPr>
        <p:txBody>
          <a:bodyPr>
            <a:noAutofit/>
          </a:bodyPr>
          <a:p>
            <a:pPr marL="0" indent="0">
              <a:buNone/>
            </a:pPr>
            <a:r>
              <a:rPr lang="en-US" sz="4000">
                <a:solidFill>
                  <a:srgbClr val="FF0000"/>
                </a:solidFill>
              </a:rPr>
              <a:t>should -shouldn’t</a:t>
            </a:r>
            <a:r>
              <a:rPr lang="ru-RU" altLang="en-US" sz="4000">
                <a:solidFill>
                  <a:srgbClr val="FF0000"/>
                </a:solidFill>
              </a:rPr>
              <a:t> следует /не следует</a:t>
            </a:r>
            <a:endParaRPr lang="en-US" sz="400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4000">
                <a:solidFill>
                  <a:srgbClr val="FF0000"/>
                </a:solidFill>
              </a:rPr>
              <a:t>ought to V1 -  not ought to V1</a:t>
            </a:r>
            <a:r>
              <a:rPr lang="ru-RU" altLang="en-US" sz="4000">
                <a:solidFill>
                  <a:srgbClr val="FF0000"/>
                </a:solidFill>
              </a:rPr>
              <a:t> следует / не следует </a:t>
            </a:r>
            <a:endParaRPr lang="en-US" sz="400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4000" b="1"/>
              <a:t>Related verbs </a:t>
            </a:r>
            <a:endParaRPr lang="en-US" sz="4000" b="1"/>
          </a:p>
          <a:p>
            <a:pPr marL="0" indent="0">
              <a:buNone/>
            </a:pPr>
            <a:r>
              <a:rPr lang="en-US" sz="4000"/>
              <a:t>to be supposed to V1 </a:t>
            </a:r>
            <a:r>
              <a:rPr lang="ru-RU" sz="4000"/>
              <a:t>по идее должен; предположительно должен</a:t>
            </a:r>
            <a:endParaRPr lang="en-US" sz="4000"/>
          </a:p>
          <a:p>
            <a:pPr marL="0" indent="0">
              <a:buNone/>
            </a:pPr>
            <a:r>
              <a:rPr lang="en-US" sz="4000"/>
              <a:t>to be not supposed to V1</a:t>
            </a:r>
            <a:r>
              <a:rPr lang="ru-RU" altLang="en-US" sz="4000"/>
              <a:t> по идее не должен; предположительно не должен</a:t>
            </a:r>
            <a:endParaRPr lang="ru-RU" altLang="en-US" sz="40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en-US" sz="6000" b="1"/>
              <a:t>ability </a:t>
            </a:r>
            <a:r>
              <a:rPr lang="ru-RU" altLang="en-US" sz="6000" b="1"/>
              <a:t>способность</a:t>
            </a:r>
            <a:endParaRPr lang="ru-RU" altLang="en-US" sz="6000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p>
            <a:pPr marL="0" indent="0">
              <a:buNone/>
            </a:pPr>
            <a:r>
              <a:rPr lang="en-US" sz="4400" b="1">
                <a:solidFill>
                  <a:srgbClr val="FF0000"/>
                </a:solidFill>
              </a:rPr>
              <a:t>can</a:t>
            </a:r>
            <a:r>
              <a:rPr lang="ru-RU" sz="4400" b="1">
                <a:solidFill>
                  <a:srgbClr val="FF0000"/>
                </a:solidFill>
              </a:rPr>
              <a:t>/ </a:t>
            </a:r>
            <a:r>
              <a:rPr lang="en-US" sz="4400" b="1">
                <a:solidFill>
                  <a:srgbClr val="FF0000"/>
                </a:solidFill>
              </a:rPr>
              <a:t>can’t </a:t>
            </a:r>
            <a:r>
              <a:rPr lang="ru-RU" sz="4400" b="1">
                <a:solidFill>
                  <a:srgbClr val="FF0000"/>
                </a:solidFill>
              </a:rPr>
              <a:t>умеет / не умеет</a:t>
            </a:r>
            <a:endParaRPr lang="en-US" sz="4400" b="1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4400" b="1">
                <a:solidFill>
                  <a:srgbClr val="FF0000"/>
                </a:solidFill>
              </a:rPr>
              <a:t>could</a:t>
            </a:r>
            <a:r>
              <a:rPr lang="ru-RU" sz="4400" b="1">
                <a:solidFill>
                  <a:srgbClr val="FF0000"/>
                </a:solidFill>
              </a:rPr>
              <a:t>/</a:t>
            </a:r>
            <a:r>
              <a:rPr lang="en-US" sz="4400" b="1">
                <a:solidFill>
                  <a:srgbClr val="FF0000"/>
                </a:solidFill>
              </a:rPr>
              <a:t> couldn’t</a:t>
            </a:r>
            <a:r>
              <a:rPr lang="ru-RU" altLang="en-US" sz="4400" b="1">
                <a:solidFill>
                  <a:srgbClr val="FF0000"/>
                </a:solidFill>
              </a:rPr>
              <a:t> мог/ не мог</a:t>
            </a:r>
            <a:endParaRPr lang="en-US" sz="4400" b="1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altLang="ru-RU" sz="4400"/>
              <a:t>to be able to </a:t>
            </a:r>
            <a:r>
              <a:rPr lang="ru-RU" altLang="en-US" sz="4400"/>
              <a:t>быть способным/ суметь</a:t>
            </a:r>
            <a:endParaRPr lang="en-US" altLang="ru-RU" sz="4400"/>
          </a:p>
          <a:p>
            <a:pPr marL="0" indent="0">
              <a:buNone/>
            </a:pPr>
            <a:r>
              <a:rPr lang="en-US" altLang="ru-RU" sz="4400" b="1"/>
              <a:t>Related verbs </a:t>
            </a:r>
            <a:endParaRPr lang="en-US" altLang="ru-RU" sz="4400" b="1"/>
          </a:p>
          <a:p>
            <a:pPr marL="0" indent="0">
              <a:buNone/>
            </a:pPr>
            <a:r>
              <a:rPr lang="en-US" altLang="ru-RU" sz="4400"/>
              <a:t>manage to V1</a:t>
            </a:r>
            <a:r>
              <a:rPr lang="ru-RU" altLang="en-US" sz="4400"/>
              <a:t> удаваться</a:t>
            </a:r>
            <a:endParaRPr lang="en-US" altLang="ru-RU" sz="4400"/>
          </a:p>
          <a:p>
            <a:pPr marL="0" indent="0">
              <a:buNone/>
            </a:pPr>
            <a:r>
              <a:rPr lang="en-US" altLang="ru-RU" sz="4400"/>
              <a:t>succeed in Ving</a:t>
            </a:r>
            <a:r>
              <a:rPr lang="ru-RU" altLang="en-US" sz="4400"/>
              <a:t> преуспевать в </a:t>
            </a:r>
            <a:endParaRPr lang="ru-RU" altLang="en-US" sz="44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sz="6000" b="1"/>
              <a:t>permission </a:t>
            </a:r>
            <a:r>
              <a:rPr lang="ru-RU" sz="6000" b="1"/>
              <a:t>разрешение</a:t>
            </a:r>
            <a:endParaRPr lang="ru-RU" sz="6000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p>
            <a:pPr marL="0" indent="0">
              <a:buNone/>
            </a:pPr>
            <a:r>
              <a:rPr lang="en-US" sz="4400" b="1">
                <a:solidFill>
                  <a:srgbClr val="FF0000"/>
                </a:solidFill>
              </a:rPr>
              <a:t>can </a:t>
            </a:r>
            <a:endParaRPr lang="en-US" sz="4400" b="1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4400"/>
              <a:t>You can stay out late tonight.</a:t>
            </a:r>
            <a:endParaRPr lang="en-US" sz="4400"/>
          </a:p>
          <a:p>
            <a:pPr marL="0" indent="0">
              <a:buNone/>
            </a:pPr>
            <a:r>
              <a:rPr lang="en-US" sz="4400"/>
              <a:t>Can I open the window</a:t>
            </a:r>
            <a:r>
              <a:rPr lang="ru-RU" sz="4400"/>
              <a:t>? </a:t>
            </a:r>
            <a:endParaRPr lang="ru-RU" sz="4400"/>
          </a:p>
          <a:p>
            <a:pPr marL="0" indent="0">
              <a:buNone/>
            </a:pPr>
            <a:r>
              <a:rPr lang="en-US" sz="44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</a:rPr>
              <a:t>Related verbs </a:t>
            </a:r>
            <a:endParaRPr lang="en-US" sz="4400" b="1">
              <a:gradFill>
                <a:gsLst>
                  <a:gs pos="0">
                    <a:srgbClr val="012D86"/>
                  </a:gs>
                  <a:gs pos="100000">
                    <a:srgbClr val="0E2557"/>
                  </a:gs>
                </a:gsLst>
                <a:lin scaled="0"/>
              </a:gradFill>
            </a:endParaRPr>
          </a:p>
          <a:p>
            <a:pPr marL="0" indent="0">
              <a:buNone/>
            </a:pPr>
            <a:r>
              <a:rPr lang="en-US" sz="44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</a:rPr>
              <a:t>to be allowed to V1 </a:t>
            </a:r>
            <a:r>
              <a:rPr lang="ru-RU" sz="44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</a:rPr>
              <a:t>разрешено</a:t>
            </a:r>
            <a:endParaRPr lang="ru-RU" sz="4400" b="1">
              <a:gradFill>
                <a:gsLst>
                  <a:gs pos="0">
                    <a:srgbClr val="012D86"/>
                  </a:gs>
                  <a:gs pos="100000">
                    <a:srgbClr val="0E2557"/>
                  </a:gs>
                </a:gsLst>
                <a:lin scaled="0"/>
              </a:gradFill>
            </a:endParaRPr>
          </a:p>
          <a:p>
            <a:pPr marL="0" indent="0">
              <a:buNone/>
            </a:pPr>
            <a:r>
              <a:rPr lang="en-US" altLang="ru-RU" sz="44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</a:rPr>
              <a:t>to be permitted to V1 </a:t>
            </a:r>
            <a:r>
              <a:rPr lang="ru-RU" altLang="ru-RU" sz="44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</a:rPr>
              <a:t>разрешено</a:t>
            </a:r>
            <a:endParaRPr lang="ru-RU" altLang="ru-RU" sz="4400" b="1">
              <a:gradFill>
                <a:gsLst>
                  <a:gs pos="0">
                    <a:srgbClr val="012D86"/>
                  </a:gs>
                  <a:gs pos="100000">
                    <a:srgbClr val="0E2557"/>
                  </a:gs>
                </a:gsLst>
                <a:lin scaled="0"/>
              </a:gra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en-US" sz="6600" b="1"/>
              <a:t>prohibition </a:t>
            </a:r>
            <a:r>
              <a:rPr lang="ru-RU" altLang="en-US" sz="6600" b="1"/>
              <a:t>запрет</a:t>
            </a:r>
            <a:endParaRPr lang="ru-RU" altLang="en-US" sz="6600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en-US" altLang="ru-RU" sz="6600"/>
              <a:t>to be forbidden </a:t>
            </a:r>
            <a:r>
              <a:rPr lang="ru-RU" altLang="ru-RU" sz="6600"/>
              <a:t>запрещено</a:t>
            </a:r>
            <a:endParaRPr lang="ru-RU" altLang="ru-RU" sz="6600"/>
          </a:p>
          <a:p>
            <a:pPr marL="0" indent="0">
              <a:buNone/>
            </a:pPr>
            <a:r>
              <a:rPr lang="en-US" altLang="ru-RU" sz="6600" b="1">
                <a:solidFill>
                  <a:srgbClr val="FF0000"/>
                </a:solidFill>
              </a:rPr>
              <a:t>can’t</a:t>
            </a:r>
            <a:r>
              <a:rPr lang="ru-RU" altLang="ru-RU" sz="6600" b="1">
                <a:solidFill>
                  <a:srgbClr val="FF0000"/>
                </a:solidFill>
              </a:rPr>
              <a:t>/ </a:t>
            </a:r>
            <a:r>
              <a:rPr lang="en-US" altLang="ru-RU" sz="6600" b="1">
                <a:solidFill>
                  <a:srgbClr val="FF0000"/>
                </a:solidFill>
              </a:rPr>
              <a:t>mustn’t </a:t>
            </a:r>
            <a:r>
              <a:rPr lang="ru-RU" altLang="ru-RU" sz="6600" b="1">
                <a:solidFill>
                  <a:srgbClr val="FF0000"/>
                </a:solidFill>
              </a:rPr>
              <a:t>нельзя</a:t>
            </a:r>
            <a:endParaRPr lang="ru-RU" altLang="ru-RU" sz="6600"/>
          </a:p>
          <a:p>
            <a:pPr marL="0" indent="0">
              <a:buNone/>
            </a:pPr>
            <a:r>
              <a:rPr lang="en-US" altLang="ru-RU" sz="6600"/>
              <a:t>to be not allowed</a:t>
            </a:r>
            <a:r>
              <a:rPr lang="ru-RU" altLang="en-US" sz="6600"/>
              <a:t> </a:t>
            </a:r>
            <a:r>
              <a:rPr lang="en-US" altLang="ru-RU" sz="6600"/>
              <a:t>to </a:t>
            </a:r>
            <a:r>
              <a:rPr lang="ru-RU" altLang="en-US" sz="6600"/>
              <a:t>не разрешено</a:t>
            </a:r>
            <a:endParaRPr lang="ru-RU" altLang="en-US" sz="6600"/>
          </a:p>
          <a:p>
            <a:pPr marL="0" indent="0">
              <a:buNone/>
            </a:pPr>
            <a:endParaRPr lang="en-US" altLang="ru-RU"/>
          </a:p>
          <a:p>
            <a:pPr marL="0" indent="0">
              <a:buNone/>
            </a:pPr>
            <a:endParaRPr lang="en-US" alt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sz="5400" b="1"/>
              <a:t>possibility </a:t>
            </a:r>
            <a:r>
              <a:rPr lang="ru-RU" sz="5400" b="1"/>
              <a:t>вероятность</a:t>
            </a:r>
            <a:endParaRPr lang="ru-RU" sz="5400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16685"/>
            <a:ext cx="10515600" cy="4760595"/>
          </a:xfrm>
        </p:spPr>
        <p:txBody>
          <a:bodyPr>
            <a:noAutofit/>
          </a:bodyPr>
          <a:p>
            <a:pPr marL="0" indent="0">
              <a:buNone/>
            </a:pPr>
            <a:r>
              <a:rPr lang="en-US" sz="3600" b="1">
                <a:solidFill>
                  <a:srgbClr val="FF0000"/>
                </a:solidFill>
              </a:rPr>
              <a:t>can - generally possible</a:t>
            </a:r>
            <a:r>
              <a:rPr lang="ru-RU" altLang="en-US" sz="3600" b="1">
                <a:solidFill>
                  <a:srgbClr val="FF0000"/>
                </a:solidFill>
              </a:rPr>
              <a:t> возможно</a:t>
            </a:r>
            <a:endParaRPr lang="en-US" sz="3600" b="1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3600" b="1">
                <a:solidFill>
                  <a:srgbClr val="FF0000"/>
                </a:solidFill>
              </a:rPr>
              <a:t>could</a:t>
            </a:r>
            <a:r>
              <a:rPr lang="ru-RU" altLang="en-US" sz="3600" b="1">
                <a:solidFill>
                  <a:srgbClr val="FF0000"/>
                </a:solidFill>
              </a:rPr>
              <a:t>/</a:t>
            </a:r>
            <a:r>
              <a:rPr lang="en-US" sz="3600" b="1">
                <a:solidFill>
                  <a:srgbClr val="FF0000"/>
                </a:solidFill>
              </a:rPr>
              <a:t>might - possibly true</a:t>
            </a:r>
            <a:r>
              <a:rPr lang="ru-RU" altLang="en-US" sz="3600" b="1">
                <a:solidFill>
                  <a:srgbClr val="FF0000"/>
                </a:solidFill>
              </a:rPr>
              <a:t>  </a:t>
            </a:r>
            <a:endParaRPr lang="en-US" sz="3600" b="1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3600" b="1">
                <a:solidFill>
                  <a:srgbClr val="FF0000"/>
                </a:solidFill>
              </a:rPr>
              <a:t>can</a:t>
            </a:r>
            <a:r>
              <a:rPr lang="ru-RU" sz="3600" b="1">
                <a:solidFill>
                  <a:srgbClr val="FF0000"/>
                </a:solidFill>
              </a:rPr>
              <a:t>/</a:t>
            </a:r>
            <a:r>
              <a:rPr lang="en-US" sz="3600" b="1">
                <a:solidFill>
                  <a:srgbClr val="FF0000"/>
                </a:solidFill>
              </a:rPr>
              <a:t>could - a possible future action</a:t>
            </a:r>
            <a:r>
              <a:rPr lang="ru-RU" sz="3600" b="1">
                <a:solidFill>
                  <a:srgbClr val="FF0000"/>
                </a:solidFill>
              </a:rPr>
              <a:t>, </a:t>
            </a:r>
            <a:r>
              <a:rPr lang="en-US" sz="3600" b="1">
                <a:solidFill>
                  <a:srgbClr val="FF0000"/>
                </a:solidFill>
              </a:rPr>
              <a:t>not that it is likely to happen</a:t>
            </a:r>
            <a:r>
              <a:rPr lang="ru-RU" altLang="en-US" sz="3600" b="1">
                <a:solidFill>
                  <a:srgbClr val="FF0000"/>
                </a:solidFill>
              </a:rPr>
              <a:t> </a:t>
            </a:r>
            <a:endParaRPr lang="en-US" sz="3600" b="1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3600" b="1">
                <a:solidFill>
                  <a:srgbClr val="FF0000"/>
                </a:solidFill>
              </a:rPr>
              <a:t>might - uncertain future intention </a:t>
            </a:r>
            <a:r>
              <a:rPr lang="ru-RU" altLang="en-US" sz="3600" b="1">
                <a:solidFill>
                  <a:srgbClr val="FF0000"/>
                </a:solidFill>
              </a:rPr>
              <a:t>вероятно</a:t>
            </a:r>
            <a:r>
              <a:rPr lang="en-US" altLang="ru-RU" sz="3600" b="1">
                <a:solidFill>
                  <a:srgbClr val="FF0000"/>
                </a:solidFill>
              </a:rPr>
              <a:t> </a:t>
            </a:r>
            <a:r>
              <a:rPr lang="ru-RU" altLang="ru-RU" sz="3600" b="1">
                <a:solidFill>
                  <a:srgbClr val="FF0000"/>
                </a:solidFill>
              </a:rPr>
              <a:t>может быть</a:t>
            </a:r>
            <a:endParaRPr lang="en-US" sz="3600" b="1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36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</a:rPr>
              <a:t>Related verbs </a:t>
            </a:r>
            <a:endParaRPr lang="en-US" sz="3600" b="1">
              <a:gradFill>
                <a:gsLst>
                  <a:gs pos="0">
                    <a:srgbClr val="012D86"/>
                  </a:gs>
                  <a:gs pos="100000">
                    <a:srgbClr val="0E2557"/>
                  </a:gs>
                </a:gsLst>
                <a:lin scaled="0"/>
              </a:gradFill>
            </a:endParaRPr>
          </a:p>
          <a:p>
            <a:pPr marL="0" indent="0">
              <a:buNone/>
            </a:pPr>
            <a:r>
              <a:rPr lang="en-US" sz="36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</a:rPr>
              <a:t>to be likely to - might c</a:t>
            </a:r>
            <a:r>
              <a:rPr lang="ru-RU" sz="36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</a:rPr>
              <a:t>корее всего</a:t>
            </a:r>
            <a:endParaRPr lang="en-US" sz="3600" b="1">
              <a:gradFill>
                <a:gsLst>
                  <a:gs pos="0">
                    <a:srgbClr val="012D86"/>
                  </a:gs>
                  <a:gs pos="100000">
                    <a:srgbClr val="0E2557"/>
                  </a:gs>
                </a:gsLst>
                <a:lin scaled="0"/>
              </a:gradFill>
            </a:endParaRPr>
          </a:p>
          <a:p>
            <a:pPr marL="0" indent="0">
              <a:buNone/>
            </a:pPr>
            <a:r>
              <a:rPr lang="en-US" sz="36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</a:rPr>
              <a:t>to be bound to - to be sure to </a:t>
            </a:r>
            <a:r>
              <a:rPr lang="ru-RU" sz="36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</a:rPr>
              <a:t>вероятно</a:t>
            </a:r>
            <a:endParaRPr lang="ru-RU" sz="3600" b="1">
              <a:gradFill>
                <a:gsLst>
                  <a:gs pos="0">
                    <a:srgbClr val="012D86"/>
                  </a:gs>
                  <a:gs pos="100000">
                    <a:srgbClr val="0E2557"/>
                  </a:gs>
                </a:gsLst>
                <a:lin scaled="0"/>
              </a:gra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/>
              <a:t>ex 4 p 39</a:t>
            </a:r>
            <a:endParaRPr lang="en-US"/>
          </a:p>
        </p:txBody>
      </p:sp>
      <p:pic>
        <p:nvPicPr>
          <p:cNvPr id="4" name="Content Placeholder 3" descr="Screenshot_45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3704590" y="291465"/>
            <a:ext cx="7649845" cy="668528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2566</Words>
  <Application>WPS Presentation</Application>
  <PresentationFormat>Widescreen</PresentationFormat>
  <Paragraphs>132</Paragraphs>
  <Slides>22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0" baseType="lpstr">
      <vt:lpstr>Arial</vt:lpstr>
      <vt:lpstr>SimSun</vt:lpstr>
      <vt:lpstr>Wingdings</vt:lpstr>
      <vt:lpstr>Calibri Light</vt:lpstr>
      <vt:lpstr>Calibri</vt:lpstr>
      <vt:lpstr>Microsoft YaHei</vt:lpstr>
      <vt:lpstr>Arial Unicode MS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Modal verbs and other related verbs </dc:title>
  <dc:creator/>
  <cp:lastModifiedBy>sofia</cp:lastModifiedBy>
  <cp:revision>6</cp:revision>
  <dcterms:created xsi:type="dcterms:W3CDTF">2024-01-08T13:25:08Z</dcterms:created>
  <dcterms:modified xsi:type="dcterms:W3CDTF">2024-01-08T13:37:09Z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7FDD1BC577354C4E9000362EC8BBEAFF</vt:lpwstr>
  </property>
  <property fmtid="{D5CDD505-2E9C-101B-9397-08002B2CF9AE}" pid="3" name="KSOProductBuildVer">
    <vt:lpwstr>1033-11.2.0.11225</vt:lpwstr>
  </property>
</Properties>
</file>