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7" r:id="rId4"/>
    <p:sldId id="257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80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04665"/>
            <a:ext cx="8964488" cy="244827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Тема: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«Урок, </a:t>
            </a:r>
            <a:r>
              <a:rPr lang="ru-RU" sz="4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структура и методы проведения»</a:t>
            </a:r>
          </a:p>
        </p:txBody>
      </p:sp>
    </p:spTree>
    <p:extLst>
      <p:ext uri="{BB962C8B-B14F-4D97-AF65-F5344CB8AC3E}">
        <p14:creationId xmlns:p14="http://schemas.microsoft.com/office/powerpoint/2010/main" val="30855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51929"/>
            <a:ext cx="8136904" cy="872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5. Комбинированные лекции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628800"/>
            <a:ext cx="8136904" cy="3240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Это наиболее распространенный тип урока в существующей практике </a:t>
            </a:r>
            <a:r>
              <a:rPr lang="ru-RU" sz="2800" dirty="0" smtClean="0">
                <a:solidFill>
                  <a:srgbClr val="C00000"/>
                </a:solidFill>
              </a:rPr>
              <a:t>работы. </a:t>
            </a:r>
            <a:r>
              <a:rPr lang="ru-RU" sz="2800" dirty="0">
                <a:solidFill>
                  <a:srgbClr val="C00000"/>
                </a:solidFill>
              </a:rPr>
              <a:t>На нем решаются дидактические задачи всех предыдущих трех типов лекций, описанных выше. Отсюда он и получил свое название - комбинированный. 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067944" y="11247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57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576064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/>
              </a:rPr>
              <a:t>2.  Виды </a:t>
            </a:r>
            <a:r>
              <a:rPr lang="ru-RU" sz="3200" dirty="0" smtClean="0">
                <a:solidFill>
                  <a:srgbClr val="C00000"/>
                </a:solidFill>
                <a:effectLst/>
              </a:rPr>
              <a:t>уроков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987205"/>
            <a:ext cx="645862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Академический урок </a:t>
            </a:r>
            <a:endParaRPr lang="ru-RU" sz="2800" b="1" dirty="0">
              <a:solidFill>
                <a:schemeClr val="bg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1772816"/>
            <a:ext cx="645862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Популярный </a:t>
            </a:r>
            <a:r>
              <a:rPr lang="ru-RU" sz="2800" b="1" dirty="0">
                <a:solidFill>
                  <a:schemeClr val="bg2"/>
                </a:solidFill>
              </a:rPr>
              <a:t>(</a:t>
            </a:r>
            <a:r>
              <a:rPr lang="ru-RU" sz="2800" b="1" dirty="0" smtClean="0">
                <a:solidFill>
                  <a:schemeClr val="bg2"/>
                </a:solidFill>
              </a:rPr>
              <a:t>публичный) урок 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2931" y="2678905"/>
            <a:ext cx="64282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Вводный урок 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98119" y="3495278"/>
            <a:ext cx="642825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Обзорный урок 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4326841"/>
            <a:ext cx="642739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Комплексный урок</a:t>
            </a:r>
            <a:endParaRPr lang="ru-RU" sz="2800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32184" y="5092169"/>
            <a:ext cx="6427395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</a:rPr>
              <a:t>Установочный урок </a:t>
            </a:r>
            <a:endParaRPr lang="ru-RU" sz="2800" dirty="0">
              <a:solidFill>
                <a:schemeClr val="bg2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83568" y="404664"/>
            <a:ext cx="20882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83567" y="404664"/>
            <a:ext cx="1" cy="50115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4" idx="1"/>
          </p:cNvCxnSpPr>
          <p:nvPr/>
        </p:nvCxnSpPr>
        <p:spPr>
          <a:xfrm>
            <a:off x="683568" y="1311241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83567" y="2168860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83567" y="3002941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83567" y="3819314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83567" y="4557620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83568" y="5416205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10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403648" y="332656"/>
            <a:ext cx="748895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marL="85725" lvl="6" indent="3175" algn="ctr">
              <a:buNone/>
            </a:pPr>
            <a:r>
              <a:rPr lang="ru-RU" sz="2400" b="1" dirty="0">
                <a:solidFill>
                  <a:schemeClr val="bg2"/>
                </a:solidFill>
              </a:rPr>
              <a:t>Традиционная(информационно -объяснительная, повествовательная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5" name="Объект 3"/>
          <p:cNvSpPr txBox="1">
            <a:spLocks/>
          </p:cNvSpPr>
          <p:nvPr/>
        </p:nvSpPr>
        <p:spPr>
          <a:xfrm>
            <a:off x="1381964" y="1268760"/>
            <a:ext cx="748895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урок-беседа 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381963" y="2060848"/>
            <a:ext cx="748895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>
                <a:solidFill>
                  <a:schemeClr val="bg2"/>
                </a:solidFill>
              </a:rPr>
              <a:t>Диалог с аудиторией</a:t>
            </a:r>
            <a:r>
              <a:rPr lang="ru-RU" sz="2400" dirty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1425371" y="2824764"/>
            <a:ext cx="7488957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>
                <a:solidFill>
                  <a:schemeClr val="bg2"/>
                </a:solidFill>
              </a:rPr>
              <a:t>Проблемная </a:t>
            </a:r>
            <a:r>
              <a:rPr lang="ru-RU" sz="2400" b="1" dirty="0" smtClean="0">
                <a:solidFill>
                  <a:schemeClr val="bg2"/>
                </a:solidFill>
              </a:rPr>
              <a:t>урок 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1447952" y="3730885"/>
            <a:ext cx="7488957" cy="67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урок-дискуссия 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9" name="Объект 3"/>
          <p:cNvSpPr txBox="1">
            <a:spLocks/>
          </p:cNvSpPr>
          <p:nvPr/>
        </p:nvSpPr>
        <p:spPr>
          <a:xfrm>
            <a:off x="1462700" y="4530405"/>
            <a:ext cx="748895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 </a:t>
            </a:r>
            <a:r>
              <a:rPr lang="ru-RU" sz="2400" b="1" dirty="0">
                <a:solidFill>
                  <a:schemeClr val="bg2"/>
                </a:solidFill>
              </a:rPr>
              <a:t>с разбором конкретных ситуаций 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1496542" y="5517232"/>
            <a:ext cx="7488957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урок-визуализация</a:t>
            </a:r>
            <a:endParaRPr lang="ru-RU" sz="2400" dirty="0">
              <a:solidFill>
                <a:schemeClr val="bg2"/>
              </a:solidFill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683568" y="548680"/>
            <a:ext cx="27763" cy="536508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83568" y="548680"/>
            <a:ext cx="751369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5" idx="1"/>
          </p:cNvCxnSpPr>
          <p:nvPr/>
        </p:nvCxnSpPr>
        <p:spPr>
          <a:xfrm>
            <a:off x="683568" y="1592796"/>
            <a:ext cx="69839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6" idx="1"/>
          </p:cNvCxnSpPr>
          <p:nvPr/>
        </p:nvCxnSpPr>
        <p:spPr>
          <a:xfrm>
            <a:off x="696583" y="2384884"/>
            <a:ext cx="68538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1"/>
          </p:cNvCxnSpPr>
          <p:nvPr/>
        </p:nvCxnSpPr>
        <p:spPr>
          <a:xfrm>
            <a:off x="711331" y="4068174"/>
            <a:ext cx="73662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7" idx="1"/>
          </p:cNvCxnSpPr>
          <p:nvPr/>
        </p:nvCxnSpPr>
        <p:spPr>
          <a:xfrm>
            <a:off x="674001" y="3148800"/>
            <a:ext cx="75137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endCxn id="9" idx="1"/>
          </p:cNvCxnSpPr>
          <p:nvPr/>
        </p:nvCxnSpPr>
        <p:spPr>
          <a:xfrm>
            <a:off x="696583" y="4926449"/>
            <a:ext cx="766117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0" idx="1"/>
          </p:cNvCxnSpPr>
          <p:nvPr/>
        </p:nvCxnSpPr>
        <p:spPr>
          <a:xfrm flipV="1">
            <a:off x="711331" y="5913276"/>
            <a:ext cx="785211" cy="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87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3"/>
          </p:nvPr>
        </p:nvSpPr>
        <p:spPr>
          <a:xfrm>
            <a:off x="1882532" y="188913"/>
            <a:ext cx="7153964" cy="107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6" indent="0" algn="ctr" defTabSz="250825">
              <a:buNone/>
            </a:pPr>
            <a:r>
              <a:rPr lang="ru-RU" sz="2400" b="1" dirty="0">
                <a:solidFill>
                  <a:schemeClr val="bg2"/>
                </a:solidFill>
              </a:rPr>
              <a:t>Традиционная(информационно -объяснительная, повествовательная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6" name="Объект 3"/>
          <p:cNvSpPr txBox="1">
            <a:spLocks/>
          </p:cNvSpPr>
          <p:nvPr/>
        </p:nvSpPr>
        <p:spPr>
          <a:xfrm>
            <a:off x="1907704" y="1412776"/>
            <a:ext cx="7128792" cy="107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 </a:t>
            </a:r>
            <a:r>
              <a:rPr lang="ru-RU" sz="2400" b="1" dirty="0">
                <a:solidFill>
                  <a:schemeClr val="bg2"/>
                </a:solidFill>
              </a:rPr>
              <a:t>с заранее запланированными ошибками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1882532" y="2708920"/>
            <a:ext cx="7128792" cy="107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урок-пресс-конференция</a:t>
            </a:r>
            <a:endParaRPr lang="ru-RU" sz="2400" dirty="0">
              <a:solidFill>
                <a:schemeClr val="bg2"/>
              </a:solidFill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1907704" y="4005064"/>
            <a:ext cx="7128792" cy="107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bg2"/>
                </a:solidFill>
              </a:rPr>
              <a:t>урок </a:t>
            </a:r>
            <a:r>
              <a:rPr lang="ru-RU" sz="2400" b="1" dirty="0">
                <a:solidFill>
                  <a:schemeClr val="bg2"/>
                </a:solidFill>
              </a:rPr>
              <a:t>с применением техники обратной связи</a:t>
            </a:r>
            <a:endParaRPr lang="ru-RU" sz="2400" dirty="0">
              <a:solidFill>
                <a:schemeClr val="bg2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39094" y="620688"/>
            <a:ext cx="0" cy="39242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739094" y="620688"/>
            <a:ext cx="1143438" cy="147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1"/>
          </p:cNvCxnSpPr>
          <p:nvPr/>
        </p:nvCxnSpPr>
        <p:spPr>
          <a:xfrm flipV="1">
            <a:off x="739094" y="1952700"/>
            <a:ext cx="1168610" cy="159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7" idx="1"/>
          </p:cNvCxnSpPr>
          <p:nvPr/>
        </p:nvCxnSpPr>
        <p:spPr>
          <a:xfrm>
            <a:off x="726508" y="3247996"/>
            <a:ext cx="1156024" cy="8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65512" y="4544139"/>
            <a:ext cx="1156024" cy="8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2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56727" cy="64807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C00000"/>
                </a:solidFill>
                <a:effectLst/>
              </a:rPr>
              <a:t>3. Форма подачи 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урока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08720"/>
            <a:ext cx="65527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>
                <a:solidFill>
                  <a:srgbClr val="FFFF00"/>
                </a:solidFill>
              </a:rPr>
              <a:t>Форма </a:t>
            </a:r>
            <a:r>
              <a:rPr lang="ru-RU" sz="2800" b="1" dirty="0" smtClean="0">
                <a:solidFill>
                  <a:srgbClr val="FFFF00"/>
                </a:solidFill>
              </a:rPr>
              <a:t>урока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5560" y="1988840"/>
            <a:ext cx="2926359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Традиционный урок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1988840"/>
            <a:ext cx="3240360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FF00"/>
                </a:solidFill>
              </a:rPr>
              <a:t>Нетрадиционныйурок</a:t>
            </a:r>
            <a:endParaRPr lang="ru-RU" sz="2800" b="1" dirty="0">
              <a:solidFill>
                <a:srgbClr val="FFFF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907704" y="1484784"/>
            <a:ext cx="0" cy="4679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12160" y="148478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24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952671" cy="64807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C00000"/>
                </a:solidFill>
                <a:effectLst/>
              </a:rPr>
              <a:t>Виды нетрадиционных </a:t>
            </a:r>
            <a:r>
              <a:rPr lang="ru-RU" sz="2800" dirty="0" smtClean="0">
                <a:solidFill>
                  <a:srgbClr val="C00000"/>
                </a:solidFill>
                <a:effectLst/>
              </a:rPr>
              <a:t>уроков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640960" cy="5832648"/>
          </a:xfrm>
        </p:spPr>
        <p:txBody>
          <a:bodyPr>
            <a:normAutofit/>
          </a:bodyPr>
          <a:lstStyle/>
          <a:p>
            <a:pPr lvl="0"/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проблемная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урок;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с запланированными ошибками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(урок-провокация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);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вдвоем;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урок-визуализация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“пресс-конференция”;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урок-консультация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урок-диалог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8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68952" cy="720080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</a:rPr>
              <a:t>Формы подачи </a:t>
            </a:r>
            <a:r>
              <a:rPr lang="ru-RU" sz="3200" dirty="0" smtClean="0">
                <a:solidFill>
                  <a:srgbClr val="C00000"/>
                </a:solidFill>
              </a:rPr>
              <a:t>урока: </a:t>
            </a:r>
            <a:r>
              <a:rPr lang="ru-RU" sz="3200" dirty="0">
                <a:solidFill>
                  <a:srgbClr val="C00000"/>
                </a:solidFill>
              </a:rPr>
              <a:t/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8856984" cy="5256584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rgbClr val="C00000"/>
                </a:solidFill>
              </a:rPr>
              <a:t>голосовое </a:t>
            </a:r>
            <a:r>
              <a:rPr lang="ru-RU" sz="3200" dirty="0">
                <a:solidFill>
                  <a:srgbClr val="C00000"/>
                </a:solidFill>
              </a:rPr>
              <a:t>оформление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(с точки зрения педагогической психологии);</a:t>
            </a:r>
          </a:p>
          <a:p>
            <a:pPr lvl="0"/>
            <a:r>
              <a:rPr lang="ru-RU" sz="3200" dirty="0">
                <a:solidFill>
                  <a:srgbClr val="C00000"/>
                </a:solidFill>
              </a:rPr>
              <a:t>мимика и жесты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;</a:t>
            </a:r>
          </a:p>
          <a:p>
            <a:pPr lvl="0"/>
            <a:r>
              <a:rPr lang="ru-RU" sz="3200" dirty="0" err="1">
                <a:solidFill>
                  <a:srgbClr val="C00000"/>
                </a:solidFill>
              </a:rPr>
              <a:t>репетирование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 (перед зеркалом и магнитофоном) с </a:t>
            </a:r>
            <a:r>
              <a:rPr lang="ru-RU" sz="3200" dirty="0" err="1">
                <a:solidFill>
                  <a:schemeClr val="bg2">
                    <a:lumMod val="25000"/>
                  </a:schemeClr>
                </a:solidFill>
              </a:rPr>
              <a:t>хронометрированием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 времени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всего урока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и отдельных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его частей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7648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144000" cy="5976664"/>
          </a:xfrm>
        </p:spPr>
        <p:txBody>
          <a:bodyPr>
            <a:normAutofit fontScale="92500"/>
          </a:bodyPr>
          <a:lstStyle/>
          <a:p>
            <a:pPr marL="45720" lv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Найдите верное определение термина </a:t>
            </a:r>
            <a:r>
              <a:rPr lang="ru-RU" b="1" dirty="0" smtClean="0">
                <a:solidFill>
                  <a:srgbClr val="C00000"/>
                </a:solidFill>
              </a:rPr>
              <a:t>«урок»</a:t>
            </a:r>
            <a:endParaRPr lang="ru-RU" b="1" dirty="0">
              <a:solidFill>
                <a:srgbClr val="C00000"/>
              </a:solidFill>
            </a:endParaRPr>
          </a:p>
          <a:p>
            <a:pPr lvl="0" fontAlgn="base"/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основная форма учебных занятий, представляет собой систематическое, последовательное изложение преподавателем определенного раздела конкретной науки или учебной дисциплины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  <a:p>
            <a:pPr lvl="0" fontAlgn="base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форма устного изложения, может быть заменена зачитыванием готового текста, телепередачей</a:t>
            </a:r>
          </a:p>
          <a:p>
            <a:pPr lvl="0" fontAlgn="base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организация целенаправленной познавательной деятельности студентов по овладению программным материалом учебной дисциплины</a:t>
            </a:r>
          </a:p>
          <a:p>
            <a:pPr lvl="0" fontAlgn="base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формирование системы знаний по учебной дисциплине</a:t>
            </a:r>
          </a:p>
          <a:p>
            <a:pPr marL="45720" lv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Основные задачи, которые решает </a:t>
            </a:r>
            <a:r>
              <a:rPr lang="ru-RU" b="1" dirty="0" smtClean="0">
                <a:solidFill>
                  <a:srgbClr val="C00000"/>
                </a:solidFill>
              </a:rPr>
              <a:t>урок</a:t>
            </a:r>
            <a:endParaRPr lang="ru-RU" b="1" dirty="0">
              <a:solidFill>
                <a:srgbClr val="C00000"/>
              </a:solidFill>
            </a:endParaRPr>
          </a:p>
          <a:p>
            <a:pPr lvl="0" fontAlgn="base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оживляет, акцентирует внимание слушателей, вызывает повышенный интерес</a:t>
            </a:r>
          </a:p>
          <a:p>
            <a:pPr lvl="0" fontAlgn="base"/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обучающая ,развивающая ,воспитывающая 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  <a:p>
            <a:pPr lvl="0" fontAlgn="base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организация целенаправленной познавательной деятельности студентов по овладению программным материалом учебной дисциплины</a:t>
            </a:r>
          </a:p>
          <a:p>
            <a:pPr lvl="0" fontAlgn="base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урок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выполняет функцию основного источника информации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02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792088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/>
              </a:rPr>
              <a:t>Заключение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836712"/>
            <a:ext cx="864096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Были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рассмотрены следующие вопросы:</a:t>
            </a:r>
          </a:p>
          <a:p>
            <a:pPr lvl="0"/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цели, задачи, функции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урока,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состав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урока, его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особенности;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типы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и соответствующие им виды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уроков;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разновидности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уроков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и особенности их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проведения;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формы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подачи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урока,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традиционные и нетрадиционные формы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урока.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56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712968" cy="6552728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rgbClr val="C00000"/>
                </a:solidFill>
              </a:rPr>
              <a:t>Учебные и воспитательные цели.</a:t>
            </a:r>
          </a:p>
          <a:p>
            <a:pPr marL="45720" indent="0">
              <a:buNone/>
            </a:pPr>
            <a:r>
              <a:rPr lang="ru-RU" sz="2400" dirty="0" smtClean="0"/>
              <a:t> </a:t>
            </a:r>
            <a:r>
              <a:rPr lang="ru-RU" sz="2800" i="1" dirty="0" smtClean="0">
                <a:solidFill>
                  <a:srgbClr val="C00000"/>
                </a:solidFill>
              </a:rPr>
              <a:t>Обучающие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активизировать и настроить </a:t>
            </a:r>
            <a:r>
              <a:rPr lang="ru-RU" sz="2400" dirty="0" smtClean="0"/>
              <a:t>учащихся </a:t>
            </a:r>
            <a:r>
              <a:rPr lang="ru-RU" sz="2400" dirty="0"/>
              <a:t>для продуктивного начала учебного занятия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познакомить </a:t>
            </a:r>
            <a:r>
              <a:rPr lang="ru-RU" sz="2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учащихся</a:t>
            </a:r>
            <a:r>
              <a:rPr lang="ru-RU" sz="2400" dirty="0" smtClean="0"/>
              <a:t> </a:t>
            </a:r>
            <a:r>
              <a:rPr lang="ru-RU" sz="2400" dirty="0"/>
              <a:t>с задачами, которые будут решены в ходе учебного занятия;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изучение </a:t>
            </a:r>
            <a:r>
              <a:rPr lang="ru-RU" sz="2400" dirty="0"/>
              <a:t>нового материала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подготовить учащихся </a:t>
            </a:r>
            <a:r>
              <a:rPr lang="ru-RU" sz="2400" dirty="0" smtClean="0"/>
              <a:t>к тестированию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 </a:t>
            </a:r>
            <a:r>
              <a:rPr lang="ru-RU" sz="2400" dirty="0"/>
              <a:t>научить оценивать результаты прохождения теста по разработанным </a:t>
            </a:r>
            <a:r>
              <a:rPr lang="ru-RU" sz="2400" dirty="0" smtClean="0"/>
              <a:t>критериям</a:t>
            </a:r>
            <a:r>
              <a:rPr lang="ru-RU" sz="2400" dirty="0"/>
              <a:t>;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закрепление </a:t>
            </a:r>
            <a:r>
              <a:rPr lang="ru-RU" sz="2400" dirty="0"/>
              <a:t>пройденного материала; 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выдача </a:t>
            </a:r>
            <a:r>
              <a:rPr lang="ru-RU" sz="2400" dirty="0"/>
              <a:t>домашнего задания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2505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84976" cy="648072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2800" i="1" dirty="0">
                <a:solidFill>
                  <a:srgbClr val="C00000"/>
                </a:solidFill>
              </a:rPr>
              <a:t>развивающая</a:t>
            </a:r>
            <a:r>
              <a:rPr lang="ru-RU" sz="2800" dirty="0" smtClean="0"/>
              <a:t>:</a:t>
            </a:r>
          </a:p>
          <a:p>
            <a:pPr marL="45720" indent="0">
              <a:buNone/>
            </a:pPr>
            <a:r>
              <a:rPr lang="ru-RU" sz="2800" dirty="0" smtClean="0"/>
              <a:t>развить </a:t>
            </a:r>
            <a:r>
              <a:rPr lang="ru-RU" sz="2800" dirty="0"/>
              <a:t>внимание, речь, память, познавательные интересы </a:t>
            </a:r>
            <a:r>
              <a:rPr lang="ru-RU" sz="2800" dirty="0"/>
              <a:t>учащихся;</a:t>
            </a:r>
            <a:endParaRPr lang="ru-RU" sz="2800" dirty="0"/>
          </a:p>
          <a:p>
            <a:pPr marL="45720" indent="0">
              <a:buNone/>
            </a:pPr>
            <a:r>
              <a:rPr lang="ru-RU" sz="2800" dirty="0"/>
              <a:t> </a:t>
            </a:r>
            <a:r>
              <a:rPr lang="ru-RU" sz="2800" i="1" dirty="0">
                <a:solidFill>
                  <a:srgbClr val="C00000"/>
                </a:solidFill>
              </a:rPr>
              <a:t>воспитательная</a:t>
            </a:r>
            <a:r>
              <a:rPr lang="ru-RU" sz="2800" dirty="0" smtClean="0"/>
              <a:t>:</a:t>
            </a:r>
          </a:p>
          <a:p>
            <a:pPr marL="45720" indent="0">
              <a:buNone/>
            </a:pPr>
            <a:r>
              <a:rPr lang="ru-RU" sz="2800" dirty="0" smtClean="0"/>
              <a:t>воспитание </a:t>
            </a:r>
            <a:r>
              <a:rPr lang="ru-RU" sz="2800" dirty="0"/>
              <a:t>интереса к изучаемому материалу, 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воспитание </a:t>
            </a:r>
            <a:r>
              <a:rPr lang="ru-RU" sz="2800" dirty="0"/>
              <a:t>сознательной дисциплины на занятиях, воспитание </a:t>
            </a:r>
            <a:r>
              <a:rPr lang="ru-RU" sz="2800" dirty="0" smtClean="0"/>
              <a:t>культуры речи и </a:t>
            </a:r>
            <a:r>
              <a:rPr lang="ru-RU" sz="2800" dirty="0"/>
              <a:t>общения;</a:t>
            </a:r>
          </a:p>
          <a:p>
            <a:pPr marL="45720" indent="0">
              <a:buNone/>
            </a:pPr>
            <a:r>
              <a:rPr lang="ru-RU" sz="2800" dirty="0"/>
              <a:t> </a:t>
            </a:r>
            <a:r>
              <a:rPr lang="ru-RU" sz="2800" b="1" dirty="0">
                <a:solidFill>
                  <a:srgbClr val="C00000"/>
                </a:solidFill>
              </a:rPr>
              <a:t>Приемы, методы, технологии обучения:</a:t>
            </a:r>
          </a:p>
          <a:p>
            <a:pPr>
              <a:buFontTx/>
              <a:buChar char="-"/>
            </a:pPr>
            <a:r>
              <a:rPr lang="ru-RU" sz="2800" i="1" dirty="0" smtClean="0">
                <a:solidFill>
                  <a:srgbClr val="C00000"/>
                </a:solidFill>
              </a:rPr>
              <a:t>методы </a:t>
            </a:r>
            <a:r>
              <a:rPr lang="ru-RU" sz="2800" i="1" dirty="0">
                <a:solidFill>
                  <a:srgbClr val="C00000"/>
                </a:solidFill>
              </a:rPr>
              <a:t>обучения: </a:t>
            </a:r>
            <a:endParaRPr lang="ru-RU" sz="2800" i="1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ru-RU" sz="2800" dirty="0" smtClean="0"/>
              <a:t>объяснительно-иллюстративный</a:t>
            </a:r>
            <a:r>
              <a:rPr lang="ru-RU" sz="2800" dirty="0"/>
              <a:t>, </a:t>
            </a:r>
            <a:endParaRPr lang="ru-RU" sz="2800" dirty="0" smtClean="0"/>
          </a:p>
          <a:p>
            <a:pPr marL="45720" indent="0">
              <a:buNone/>
            </a:pPr>
            <a:r>
              <a:rPr lang="ru-RU" sz="2800" dirty="0" smtClean="0"/>
              <a:t>репродуктивный: тестирование</a:t>
            </a:r>
            <a:r>
              <a:rPr lang="ru-RU" sz="2800" dirty="0" smtClean="0"/>
              <a:t>,</a:t>
            </a:r>
            <a:endParaRPr lang="en-US" sz="2800" dirty="0" smtClean="0"/>
          </a:p>
          <a:p>
            <a:pPr marL="45720" indent="0">
              <a:buNone/>
            </a:pPr>
            <a:r>
              <a:rPr lang="ru-RU" sz="2800" dirty="0" smtClean="0"/>
              <a:t> </a:t>
            </a:r>
            <a:r>
              <a:rPr lang="ru-RU" sz="2800" dirty="0"/>
              <a:t>информационно-рецептивный: ведение проблемного диалога;</a:t>
            </a:r>
          </a:p>
          <a:p>
            <a:pPr>
              <a:buFontTx/>
              <a:buChar char="-"/>
            </a:pPr>
            <a:r>
              <a:rPr lang="ru-RU" sz="2800" i="1" dirty="0" smtClean="0">
                <a:solidFill>
                  <a:srgbClr val="C00000"/>
                </a:solidFill>
              </a:rPr>
              <a:t>технологии </a:t>
            </a:r>
            <a:r>
              <a:rPr lang="ru-RU" sz="2800" i="1" dirty="0">
                <a:solidFill>
                  <a:srgbClr val="C00000"/>
                </a:solidFill>
              </a:rPr>
              <a:t>обучения</a:t>
            </a:r>
            <a:r>
              <a:rPr lang="ru-RU" sz="2800" i="1" dirty="0" smtClean="0">
                <a:solidFill>
                  <a:srgbClr val="C00000"/>
                </a:solidFill>
              </a:rPr>
              <a:t>:</a:t>
            </a:r>
          </a:p>
          <a:p>
            <a:pPr marL="45720" indent="0">
              <a:buNone/>
            </a:pPr>
            <a:r>
              <a:rPr lang="ru-RU" sz="2800" dirty="0" smtClean="0"/>
              <a:t>интерактивная технология, игровая технология, здоровье – сберегающая технология.</a:t>
            </a:r>
            <a:endParaRPr lang="ru-RU" sz="2800" dirty="0"/>
          </a:p>
          <a:p>
            <a:pPr marL="4572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93791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08720"/>
            <a:ext cx="9036496" cy="5949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данном материале </a:t>
            </a: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рассматриваются следующие вопросы: </a:t>
            </a:r>
            <a:endParaRPr lang="ru-RU" sz="32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buNone/>
            </a:pPr>
            <a:endParaRPr lang="ru-RU" sz="2800" dirty="0" smtClean="0"/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типы </a:t>
            </a:r>
            <a:r>
              <a:rPr lang="ru-RU" sz="3200" b="1" dirty="0" smtClean="0">
                <a:solidFill>
                  <a:srgbClr val="C00000"/>
                </a:solidFill>
              </a:rPr>
              <a:t>уроков,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виды </a:t>
            </a:r>
            <a:r>
              <a:rPr lang="ru-RU" sz="3200" b="1" dirty="0">
                <a:solidFill>
                  <a:srgbClr val="C00000"/>
                </a:solidFill>
              </a:rPr>
              <a:t>уроков, 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форма </a:t>
            </a:r>
            <a:r>
              <a:rPr lang="ru-RU" sz="3200" b="1" dirty="0">
                <a:solidFill>
                  <a:srgbClr val="C00000"/>
                </a:solidFill>
              </a:rPr>
              <a:t>подачи </a:t>
            </a:r>
            <a:r>
              <a:rPr lang="ru-RU" sz="3200" b="1" dirty="0" smtClean="0">
                <a:solidFill>
                  <a:srgbClr val="C00000"/>
                </a:solidFill>
              </a:rPr>
              <a:t>урока.</a:t>
            </a:r>
            <a:endParaRPr lang="ru-RU" sz="32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9509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509120"/>
            <a:ext cx="8712968" cy="11430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effectLst/>
              </a:rPr>
              <a:t>Уроки </a:t>
            </a:r>
            <a:r>
              <a:rPr lang="ru-RU" sz="2800" dirty="0">
                <a:solidFill>
                  <a:srgbClr val="C00000"/>
                </a:solidFill>
                <a:effectLst/>
              </a:rPr>
              <a:t>тщательно планируются и, как правило, они состоят из трех частей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764704"/>
            <a:ext cx="5832648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ЧАСТИ </a:t>
            </a:r>
            <a:r>
              <a:rPr lang="ru-RU" sz="2800" b="1" dirty="0" smtClean="0">
                <a:solidFill>
                  <a:srgbClr val="C00000"/>
                </a:solidFill>
              </a:rPr>
              <a:t>УРОКА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132856"/>
            <a:ext cx="24482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ВВОДНАЯ ЧАСТЬ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162771"/>
            <a:ext cx="24482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Основная часть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2132856"/>
            <a:ext cx="244827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C00000"/>
                </a:solidFill>
              </a:rPr>
              <a:t>Заключение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835696" y="1628800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4" idx="2"/>
          </p:cNvCxnSpPr>
          <p:nvPr/>
        </p:nvCxnSpPr>
        <p:spPr>
          <a:xfrm>
            <a:off x="4391980" y="1628800"/>
            <a:ext cx="0" cy="5339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020272" y="1628800"/>
            <a:ext cx="0" cy="53397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70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188640"/>
            <a:ext cx="8892480" cy="576064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effectLst/>
              </a:rPr>
              <a:t>Типы </a:t>
            </a:r>
            <a:r>
              <a:rPr lang="ru-RU" sz="3200" dirty="0" smtClean="0">
                <a:solidFill>
                  <a:srgbClr val="C00000"/>
                </a:solidFill>
                <a:effectLst/>
              </a:rPr>
              <a:t>уроков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64704"/>
            <a:ext cx="8712968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052736"/>
            <a:ext cx="8064896" cy="688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1. </a:t>
            </a:r>
            <a:r>
              <a:rPr lang="ru-RU" sz="3200" dirty="0" smtClean="0">
                <a:solidFill>
                  <a:srgbClr val="C00000"/>
                </a:solidFill>
              </a:rPr>
              <a:t>урок </a:t>
            </a:r>
            <a:r>
              <a:rPr lang="ru-RU" sz="3200" dirty="0">
                <a:solidFill>
                  <a:srgbClr val="C00000"/>
                </a:solidFill>
              </a:rPr>
              <a:t>изучения нового материала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2132856"/>
            <a:ext cx="1368152" cy="1274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урок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0420" y="2101149"/>
            <a:ext cx="1296144" cy="1284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беседа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2087716"/>
            <a:ext cx="2592288" cy="13295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урок </a:t>
            </a:r>
            <a:r>
              <a:rPr lang="ru-RU" sz="2000" dirty="0">
                <a:solidFill>
                  <a:srgbClr val="C00000"/>
                </a:solidFill>
              </a:rPr>
              <a:t>с использованием учебного </a:t>
            </a:r>
            <a:r>
              <a:rPr lang="ru-RU" sz="2000" dirty="0" smtClean="0">
                <a:solidFill>
                  <a:srgbClr val="C00000"/>
                </a:solidFill>
              </a:rPr>
              <a:t>кинофильма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72200" y="2087716"/>
            <a:ext cx="2448272" cy="2421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урок  </a:t>
            </a:r>
            <a:r>
              <a:rPr lang="ru-RU" sz="2000" dirty="0">
                <a:solidFill>
                  <a:srgbClr val="C00000"/>
                </a:solidFill>
              </a:rPr>
              <a:t>теоретических  или  практических самостоятельных работ (исследовательского типа</a:t>
            </a:r>
            <a:r>
              <a:rPr lang="ru-RU" sz="2000" dirty="0" smtClean="0">
                <a:solidFill>
                  <a:srgbClr val="C00000"/>
                </a:solidFill>
              </a:rPr>
              <a:t>);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4077072"/>
            <a:ext cx="230425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комбинированная </a:t>
            </a:r>
            <a:r>
              <a:rPr lang="ru-RU" sz="2000" dirty="0" smtClean="0">
                <a:solidFill>
                  <a:srgbClr val="C00000"/>
                </a:solidFill>
              </a:rPr>
              <a:t>урок  </a:t>
            </a:r>
            <a:r>
              <a:rPr lang="ru-RU" sz="2000" dirty="0">
                <a:solidFill>
                  <a:srgbClr val="C00000"/>
                </a:solidFill>
              </a:rPr>
              <a:t>(сочетание различных видов </a:t>
            </a:r>
            <a:r>
              <a:rPr lang="ru-RU" sz="2000" dirty="0" smtClean="0">
                <a:solidFill>
                  <a:srgbClr val="C00000"/>
                </a:solidFill>
              </a:rPr>
              <a:t>уроков)</a:t>
            </a:r>
            <a:endParaRPr lang="ru-RU" sz="2000" dirty="0">
              <a:solidFill>
                <a:srgbClr val="C0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899592" y="1741109"/>
            <a:ext cx="0" cy="3917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55776" y="1741109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452320" y="1750997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60032" y="1741109"/>
            <a:ext cx="0" cy="3984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1691680" y="1741109"/>
            <a:ext cx="0" cy="23359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56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5377" y="731520"/>
            <a:ext cx="8208911" cy="57218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5377" y="260648"/>
            <a:ext cx="820891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2. </a:t>
            </a:r>
            <a:r>
              <a:rPr lang="ru-RU" sz="2400" dirty="0" smtClean="0">
                <a:solidFill>
                  <a:srgbClr val="C00000"/>
                </a:solidFill>
              </a:rPr>
              <a:t>Уроки </a:t>
            </a:r>
            <a:r>
              <a:rPr lang="ru-RU" sz="2400" dirty="0">
                <a:solidFill>
                  <a:srgbClr val="C00000"/>
                </a:solidFill>
              </a:rPr>
              <a:t>совершенствования знаний, умений и навыков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3100" y="1484784"/>
            <a:ext cx="2440439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а) самостоятельные работы (репродуктивного типа — устных или письменных упражнений</a:t>
            </a:r>
            <a:r>
              <a:rPr lang="ru-RU" sz="2000" dirty="0" smtClean="0">
                <a:solidFill>
                  <a:srgbClr val="C00000"/>
                </a:solidFill>
              </a:rPr>
              <a:t>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1628799"/>
            <a:ext cx="2080399" cy="20530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б</a:t>
            </a:r>
            <a:r>
              <a:rPr lang="ru-RU" sz="2000" dirty="0">
                <a:solidFill>
                  <a:srgbClr val="C00000"/>
                </a:solidFill>
              </a:rPr>
              <a:t>) лабораторная </a:t>
            </a:r>
            <a:r>
              <a:rPr lang="ru-RU" sz="2000" dirty="0" smtClean="0">
                <a:solidFill>
                  <a:srgbClr val="C00000"/>
                </a:solidFill>
              </a:rPr>
              <a:t>работа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452" y="1628799"/>
            <a:ext cx="2167155" cy="2053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в</a:t>
            </a:r>
            <a:r>
              <a:rPr lang="ru-RU" sz="2000" dirty="0">
                <a:solidFill>
                  <a:srgbClr val="C00000"/>
                </a:solidFill>
              </a:rPr>
              <a:t>) практическая </a:t>
            </a:r>
            <a:r>
              <a:rPr lang="ru-RU" sz="2000" dirty="0" smtClean="0">
                <a:solidFill>
                  <a:srgbClr val="C00000"/>
                </a:solidFill>
              </a:rPr>
              <a:t>работа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23319" y="4077072"/>
            <a:ext cx="2440439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г</a:t>
            </a:r>
            <a:r>
              <a:rPr lang="ru-RU" sz="2000" dirty="0">
                <a:solidFill>
                  <a:srgbClr val="C00000"/>
                </a:solidFill>
              </a:rPr>
              <a:t>) </a:t>
            </a:r>
            <a:r>
              <a:rPr lang="ru-RU" sz="2000" dirty="0" smtClean="0">
                <a:solidFill>
                  <a:srgbClr val="C00000"/>
                </a:solidFill>
              </a:rPr>
              <a:t>экскурсия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37232" y="4077072"/>
            <a:ext cx="2440439" cy="13542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д</a:t>
            </a:r>
            <a:r>
              <a:rPr lang="ru-RU" sz="2000" dirty="0">
                <a:solidFill>
                  <a:srgbClr val="C00000"/>
                </a:solidFill>
              </a:rPr>
              <a:t>) </a:t>
            </a:r>
            <a:r>
              <a:rPr lang="ru-RU" sz="2000" dirty="0" smtClean="0">
                <a:solidFill>
                  <a:srgbClr val="C00000"/>
                </a:solidFill>
              </a:rPr>
              <a:t>семинар</a:t>
            </a:r>
            <a:endParaRPr lang="ru-RU" sz="2000" dirty="0">
              <a:solidFill>
                <a:srgbClr val="C00000"/>
              </a:solidFill>
            </a:endParaRPr>
          </a:p>
        </p:txBody>
      </p: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1723319" y="1052736"/>
            <a:ext cx="1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24067" y="1062243"/>
            <a:ext cx="0" cy="5665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164288" y="1062243"/>
            <a:ext cx="1" cy="5665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275856" y="1062243"/>
            <a:ext cx="0" cy="30148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084168" y="1062243"/>
            <a:ext cx="0" cy="30148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92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188640"/>
            <a:ext cx="8820472" cy="792088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rgbClr val="C00000"/>
                </a:solidFill>
                <a:effectLst/>
              </a:rPr>
              <a:t> 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8712968" cy="54726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476672"/>
            <a:ext cx="78488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3. </a:t>
            </a:r>
            <a:r>
              <a:rPr lang="ru-RU" sz="3200" dirty="0">
                <a:solidFill>
                  <a:srgbClr val="C00000"/>
                </a:solidFill>
              </a:rPr>
              <a:t>У</a:t>
            </a:r>
            <a:r>
              <a:rPr lang="ru-RU" sz="3200" dirty="0" smtClean="0">
                <a:solidFill>
                  <a:srgbClr val="C00000"/>
                </a:solidFill>
              </a:rPr>
              <a:t>рок </a:t>
            </a:r>
            <a:r>
              <a:rPr lang="ru-RU" sz="3200" dirty="0">
                <a:solidFill>
                  <a:srgbClr val="C00000"/>
                </a:solidFill>
              </a:rPr>
              <a:t>обобщения и систематизации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348880"/>
            <a:ext cx="8064896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Урок </a:t>
            </a:r>
            <a:r>
              <a:rPr lang="ru-RU" sz="2800" dirty="0">
                <a:solidFill>
                  <a:srgbClr val="C00000"/>
                </a:solidFill>
              </a:rPr>
              <a:t>обобщения и систематизации предусматривают все основные виды </a:t>
            </a:r>
            <a:r>
              <a:rPr lang="ru-RU" sz="2800" dirty="0" smtClean="0">
                <a:solidFill>
                  <a:srgbClr val="C00000"/>
                </a:solidFill>
              </a:rPr>
              <a:t>уроков, </a:t>
            </a:r>
            <a:r>
              <a:rPr lang="ru-RU" sz="2800" dirty="0">
                <a:solidFill>
                  <a:srgbClr val="C00000"/>
                </a:solidFill>
              </a:rPr>
              <a:t>которые применяются в рамках всех пяти типов </a:t>
            </a:r>
            <a:r>
              <a:rPr lang="ru-RU" sz="2800" dirty="0" smtClean="0">
                <a:solidFill>
                  <a:srgbClr val="C00000"/>
                </a:solidFill>
              </a:rPr>
              <a:t>уроков.</a:t>
            </a:r>
            <a:endParaRPr lang="ru-RU" sz="2800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535996" y="1412776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51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32656"/>
            <a:ext cx="82809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4.Уроки </a:t>
            </a:r>
            <a:r>
              <a:rPr lang="ru-RU" sz="2800" dirty="0">
                <a:solidFill>
                  <a:srgbClr val="C00000"/>
                </a:solidFill>
              </a:rPr>
              <a:t>контроля и коррекция знаний, умений и навыков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919" y="1628800"/>
            <a:ext cx="216024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устный опрос (фронтальный, индивидуальный, групповой);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1663917"/>
            <a:ext cx="1836204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C00000"/>
                </a:solidFill>
              </a:rPr>
              <a:t>письменный опрос, диктанты, изложения, решения задач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1663917"/>
            <a:ext cx="1872208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итоговая </a:t>
            </a:r>
            <a:r>
              <a:rPr lang="ru-RU" sz="2000" dirty="0">
                <a:solidFill>
                  <a:srgbClr val="C00000"/>
                </a:solidFill>
              </a:rPr>
              <a:t>практическая (лабораторная) работа; </a:t>
            </a:r>
            <a:r>
              <a:rPr lang="ru-RU" sz="2000" dirty="0" smtClean="0">
                <a:solidFill>
                  <a:srgbClr val="C00000"/>
                </a:solidFill>
              </a:rPr>
              <a:t>практикумы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1663917"/>
            <a:ext cx="180020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контрольная самостоятельная работа;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63475" y="4005064"/>
            <a:ext cx="2398865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C00000"/>
                </a:solidFill>
              </a:rPr>
              <a:t>экзамены </a:t>
            </a:r>
          </a:p>
        </p:txBody>
      </p:sp>
      <p:cxnSp>
        <p:nvCxnSpPr>
          <p:cNvPr id="11" name="Прямая со стрелкой 10"/>
          <p:cNvCxnSpPr>
            <a:endCxn id="5" idx="0"/>
          </p:cNvCxnSpPr>
          <p:nvPr/>
        </p:nvCxnSpPr>
        <p:spPr>
          <a:xfrm>
            <a:off x="1309039" y="112474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719085" y="1124744"/>
            <a:ext cx="0" cy="5387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724128" y="1107409"/>
            <a:ext cx="0" cy="5565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812360" y="1107409"/>
            <a:ext cx="0" cy="5565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627784" y="1124744"/>
            <a:ext cx="0" cy="28803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31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169</TotalTime>
  <Words>604</Words>
  <Application>Microsoft Office PowerPoint</Application>
  <PresentationFormat>Экран (4:3)</PresentationFormat>
  <Paragraphs>105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   Тема:  «Урок, структура и методы проведения»</vt:lpstr>
      <vt:lpstr>Презентация PowerPoint</vt:lpstr>
      <vt:lpstr>Презентация PowerPoint</vt:lpstr>
      <vt:lpstr>Презентация PowerPoint</vt:lpstr>
      <vt:lpstr>Уроки тщательно планируются и, как правило, они состоят из трех частей</vt:lpstr>
      <vt:lpstr>Типы уроков</vt:lpstr>
      <vt:lpstr>Презентация PowerPoint</vt:lpstr>
      <vt:lpstr> </vt:lpstr>
      <vt:lpstr>Презентация PowerPoint</vt:lpstr>
      <vt:lpstr>Презентация PowerPoint</vt:lpstr>
      <vt:lpstr>2.  Виды уроков</vt:lpstr>
      <vt:lpstr>Презентация PowerPoint</vt:lpstr>
      <vt:lpstr>Презентация PowerPoint</vt:lpstr>
      <vt:lpstr>3. Форма подачи урока</vt:lpstr>
      <vt:lpstr>Виды нетрадиционных уроков</vt:lpstr>
      <vt:lpstr>Формы подачи урока:  </vt:lpstr>
      <vt:lpstr>Презентация PowerPoint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Краснодарский колледж электронного приборостроения   Тема лекции: «Лекция, структура и методы проведения»</dc:title>
  <dc:creator>Ольга</dc:creator>
  <cp:lastModifiedBy>ЕГЭ</cp:lastModifiedBy>
  <cp:revision>29</cp:revision>
  <dcterms:created xsi:type="dcterms:W3CDTF">2016-07-10T08:06:10Z</dcterms:created>
  <dcterms:modified xsi:type="dcterms:W3CDTF">2024-01-08T13:16:08Z</dcterms:modified>
</cp:coreProperties>
</file>