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5" r:id="rId7"/>
    <p:sldId id="266" r:id="rId8"/>
    <p:sldId id="267" r:id="rId9"/>
    <p:sldId id="268" r:id="rId10"/>
    <p:sldId id="269" r:id="rId11"/>
    <p:sldId id="262" r:id="rId12"/>
    <p:sldId id="270" r:id="rId13"/>
    <p:sldId id="271" r:id="rId14"/>
    <p:sldId id="272" r:id="rId15"/>
    <p:sldId id="273" r:id="rId16"/>
    <p:sldId id="279" r:id="rId17"/>
    <p:sldId id="274" r:id="rId18"/>
    <p:sldId id="275" r:id="rId19"/>
    <p:sldId id="260" r:id="rId20"/>
    <p:sldId id="276" r:id="rId21"/>
    <p:sldId id="26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95AA6-0F97-4A3A-BAC9-8D298765E34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BA845-1317-4853-998D-57572D8B8DF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60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E3605-58B8-43D2-B803-AB71E8277D1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966236-5EF4-47C2-8757-BA6EF3F76D5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56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F21301-7C3B-4F58-BCAA-18B51F82A72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82C9F-80EF-4400-A235-03001034C7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336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AE5D8D-C428-4758-9EB7-183D46880B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854E32-CBCD-4522-842D-8AE5D7A4E9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3739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00540-3360-408E-8C30-F8D9C2EA32B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EAE7D-5301-4BC6-BE8D-72ACF9B2A88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36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C12BA-6F8D-47C2-8F97-856324CC923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0C975-96A8-4B5D-B655-0C756AB0D83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96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B98934-490F-446D-8B42-E9ABF44627D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71935-3C22-4769-B201-49EF4DC5DBA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80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1F925-8CD0-415C-B28A-09AA1926F8F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500F4C-B02E-441B-BAA0-9757339BD28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7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607D94-F6A3-41A6-9DBA-B8EAD1EEB1C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4C12DF-0629-43A2-8CC8-5EB88865BE6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51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1ACF59B-E434-4947-BF85-00C2A4A2AB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B377F-AC17-4FBC-9414-A761DD8A12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263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B0EAF8-F4E8-408A-BA9D-C44B6B61E7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FD21B1-4C40-418D-BFFB-7CA558E00CF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59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F0786E-2598-492E-8AAE-C55D8B9BECAF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19.12.2023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7C76BF-5E22-4F42-B4F6-548336B56FB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68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Сравнение и упорядочивание обыкновенных дробей </a:t>
            </a:r>
            <a:br>
              <a:rPr lang="ru-RU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Составитель: </a:t>
            </a:r>
            <a:r>
              <a:rPr lang="ru-RU" dirty="0" err="1" smtClean="0"/>
              <a:t>Резепина</a:t>
            </a:r>
            <a:r>
              <a:rPr lang="ru-RU" dirty="0" smtClean="0"/>
              <a:t> Наталья Васильевна </a:t>
            </a:r>
          </a:p>
          <a:p>
            <a:r>
              <a:rPr lang="ru-RU" dirty="0" smtClean="0"/>
              <a:t>МКОУ «</a:t>
            </a:r>
            <a:r>
              <a:rPr lang="ru-RU" dirty="0" err="1" smtClean="0"/>
              <a:t>Ребрихинская</a:t>
            </a:r>
            <a:r>
              <a:rPr lang="ru-RU" dirty="0" smtClean="0"/>
              <a:t> СОШ»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362667" cy="1902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776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«Математическая карусель»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268760"/>
            <a:ext cx="8183880" cy="525658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Критерии оценивания: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«5» - всё верно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«4» - 1-2 ошибки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«3» - 3-4 ошибки</a:t>
            </a:r>
            <a:endParaRPr lang="ru-RU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88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7030A0"/>
                </a:solidFill>
                <a:effectLst/>
              </a:rPr>
              <a:t>Выводы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435280" cy="5328592"/>
          </a:xfrm>
        </p:spPr>
        <p:txBody>
          <a:bodyPr>
            <a:normAutofit lnSpcReduction="10000"/>
          </a:bodyPr>
          <a:lstStyle/>
          <a:p>
            <a:pPr marL="514350" lvl="0" indent="-514350">
              <a:spcBef>
                <a:spcPct val="20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3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дробей с одинаковыми знаменателями больше та, у которой числитель больше.</a:t>
            </a:r>
          </a:p>
          <a:p>
            <a:pPr marL="514350" lvl="0" indent="-514350">
              <a:spcBef>
                <a:spcPct val="20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3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дробей с одинаковыми числителями больше та, у которой знаменатель меньше</a:t>
            </a:r>
            <a:endParaRPr lang="ru-RU" sz="3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3400" b="1" dirty="0">
                <a:solidFill>
                  <a:srgbClr val="0000FF"/>
                </a:solidFill>
                <a:latin typeface="Calibri"/>
              </a:rPr>
              <a:t>3. Правильная дробь </a:t>
            </a:r>
            <a:r>
              <a:rPr lang="ru-RU" sz="3400" b="1" dirty="0">
                <a:solidFill>
                  <a:srgbClr val="FF0000"/>
                </a:solidFill>
                <a:latin typeface="Calibri"/>
              </a:rPr>
              <a:t>меньше единицы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3400" b="1" dirty="0">
                <a:solidFill>
                  <a:srgbClr val="0000FF"/>
                </a:solidFill>
                <a:latin typeface="Calibri"/>
              </a:rPr>
              <a:t>4.  Неправильная дробь </a:t>
            </a:r>
            <a:r>
              <a:rPr lang="ru-RU" sz="3400" b="1" dirty="0">
                <a:solidFill>
                  <a:srgbClr val="FF0000"/>
                </a:solidFill>
                <a:latin typeface="Calibri"/>
              </a:rPr>
              <a:t>больше единицы</a:t>
            </a:r>
          </a:p>
          <a:p>
            <a:pPr marL="0" lvl="0" indent="0">
              <a:spcBef>
                <a:spcPct val="20000"/>
              </a:spcBef>
              <a:buClrTx/>
              <a:buSzTx/>
              <a:buNone/>
            </a:pPr>
            <a:r>
              <a:rPr lang="ru-RU" sz="3400" b="1" dirty="0">
                <a:solidFill>
                  <a:srgbClr val="0000FF"/>
                </a:solidFill>
                <a:latin typeface="Calibri"/>
              </a:rPr>
              <a:t>5. </a:t>
            </a:r>
            <a:r>
              <a:rPr lang="ru-RU" sz="3400" b="1" dirty="0">
                <a:solidFill>
                  <a:srgbClr val="FF0000"/>
                </a:solidFill>
                <a:latin typeface="Calibri"/>
              </a:rPr>
              <a:t> </a:t>
            </a:r>
            <a:r>
              <a:rPr lang="ru-RU" sz="3400" b="1" dirty="0">
                <a:solidFill>
                  <a:srgbClr val="0000FF"/>
                </a:solidFill>
                <a:latin typeface="Calibri"/>
              </a:rPr>
              <a:t>Неправильная дробь </a:t>
            </a:r>
            <a:r>
              <a:rPr lang="ru-RU" sz="3400" b="1" dirty="0">
                <a:solidFill>
                  <a:srgbClr val="FF0000"/>
                </a:solidFill>
                <a:latin typeface="Calibri"/>
              </a:rPr>
              <a:t>больше </a:t>
            </a:r>
            <a:r>
              <a:rPr lang="ru-RU" sz="3400" b="1" dirty="0" smtClean="0">
                <a:solidFill>
                  <a:srgbClr val="FF0000"/>
                </a:solidFill>
                <a:latin typeface="Calibri"/>
              </a:rPr>
              <a:t>       </a:t>
            </a:r>
            <a:r>
              <a:rPr lang="ru-RU" sz="3400" b="1" dirty="0" smtClean="0">
                <a:solidFill>
                  <a:srgbClr val="0000FF"/>
                </a:solidFill>
                <a:latin typeface="Calibri"/>
              </a:rPr>
              <a:t>правильной </a:t>
            </a:r>
            <a:r>
              <a:rPr lang="ru-RU" sz="3400" b="1" dirty="0">
                <a:solidFill>
                  <a:srgbClr val="0000FF"/>
                </a:solidFill>
                <a:latin typeface="Calibri"/>
              </a:rPr>
              <a:t>дроби</a:t>
            </a:r>
            <a:endParaRPr lang="ru-RU" sz="3400" dirty="0">
              <a:solidFill>
                <a:srgbClr val="0000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896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79512" y="260648"/>
                <a:ext cx="8964488" cy="2016224"/>
              </a:xfrm>
            </p:spPr>
            <p:txBody>
              <a:bodyPr>
                <a:normAutofit fontScale="90000"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dirty="0" smtClean="0">
                    <a:solidFill>
                      <a:schemeClr val="tx1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  Перед вами торт. Вася съел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num>
                      <m:den>
                        <m: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, а Петя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ru-RU" i="1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  <a:cs typeface="Times New Roman"/>
                  </a:rPr>
                  <a:t>. </a:t>
                </a:r>
                <a:r>
                  <a:rPr lang="ru-RU" sz="2800" dirty="0">
                    <a:solidFill>
                      <a:schemeClr val="tx1"/>
                    </a:solidFill>
                    <a:effectLst/>
                    <a:latin typeface="Calibri"/>
                    <a:ea typeface="Calibri"/>
                    <a:cs typeface="Times New Roman"/>
                  </a:rPr>
                  <a:t/>
                </a:r>
                <a:br>
                  <a:rPr lang="ru-RU" sz="2800" dirty="0">
                    <a:solidFill>
                      <a:schemeClr val="tx1"/>
                    </a:solidFill>
                    <a:effectLst/>
                    <a:latin typeface="Calibri"/>
                    <a:ea typeface="Calibri"/>
                    <a:cs typeface="Times New Roman"/>
                  </a:rPr>
                </a:br>
                <a:r>
                  <a:rPr lang="ru-RU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  <a:t>- Как узнать, кто съел больше? </a:t>
                </a:r>
                <a:r>
                  <a:rPr lang="ru-RU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  <a:t/>
                </a:r>
                <a:br>
                  <a:rPr lang="ru-RU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</a:br>
                <a:r>
                  <a:rPr lang="ru-RU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  <a:t> </a:t>
                </a:r>
                <a:r>
                  <a:rPr lang="ru-RU" dirty="0" smtClean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  <a:t>  Что </a:t>
                </a:r>
                <a:r>
                  <a:rPr lang="ru-RU" dirty="0">
                    <a:solidFill>
                      <a:schemeClr val="tx1"/>
                    </a:solidFill>
                    <a:effectLst/>
                    <a:latin typeface="Times New Roman"/>
                    <a:ea typeface="Times New Roman"/>
                  </a:rPr>
                  <a:t>нужно сделать? </a:t>
                </a:r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9512" y="260648"/>
                <a:ext cx="8964488" cy="2016224"/>
              </a:xfrm>
              <a:blipFill rotWithShape="1">
                <a:blip r:embed="rId2"/>
                <a:stretch>
                  <a:fillRect l="-1700" b="-75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5"/>
            <a:ext cx="820826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844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55583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4100" b="1" dirty="0" smtClean="0">
              <a:solidFill>
                <a:srgbClr val="F07F09">
                  <a:tint val="88000"/>
                  <a:satMod val="150000"/>
                </a:srgb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ru-RU" sz="4100" b="1" dirty="0" smtClean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Сравнение </a:t>
            </a:r>
            <a:r>
              <a:rPr lang="ru-RU" sz="4100" b="1" dirty="0">
                <a:solidFill>
                  <a:srgbClr val="F07F09">
                    <a:tint val="88000"/>
                    <a:satMod val="150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+mj-ea"/>
                <a:cs typeface="+mj-cs"/>
              </a:rPr>
              <a:t>и упорядочивание обыкновенных дробей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805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91264" cy="1512168"/>
          </a:xfrm>
        </p:spPr>
        <p:txBody>
          <a:bodyPr>
            <a:no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Правило сравнения дробей с разными знаменателями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8928992" cy="4824536"/>
          </a:xfrm>
        </p:spPr>
        <p:txBody>
          <a:bodyPr/>
          <a:lstStyle/>
          <a:p>
            <a:pPr lvl="0">
              <a:buClr>
                <a:srgbClr val="F07F09"/>
              </a:buClr>
              <a:buNone/>
            </a:pPr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cs typeface="Times New Roman" pitchFamily="18" charset="0"/>
              </a:rPr>
              <a:t>1</a:t>
            </a:r>
            <a:r>
              <a:rPr lang="ru-RU" sz="4400" b="1" dirty="0">
                <a:solidFill>
                  <a:srgbClr val="002060"/>
                </a:solidFill>
                <a:cs typeface="Times New Roman" pitchFamily="18" charset="0"/>
              </a:rPr>
              <a:t>. Привести дроби к наименьшему общему знаменателю;</a:t>
            </a:r>
          </a:p>
          <a:p>
            <a:pPr lvl="0">
              <a:buClr>
                <a:srgbClr val="F07F09"/>
              </a:buClr>
              <a:buNone/>
            </a:pPr>
            <a:r>
              <a:rPr lang="ru-RU" sz="4400" b="1" dirty="0">
                <a:solidFill>
                  <a:srgbClr val="002060"/>
                </a:solidFill>
                <a:cs typeface="Times New Roman" pitchFamily="18" charset="0"/>
              </a:rPr>
              <a:t> 2. Сравнить полученные дроби.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6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вал 13"/>
          <p:cNvSpPr/>
          <p:nvPr/>
        </p:nvSpPr>
        <p:spPr>
          <a:xfrm>
            <a:off x="3995936" y="5589240"/>
            <a:ext cx="576064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B4DCFA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907704" y="5589240"/>
            <a:ext cx="576064" cy="57606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rgbClr val="B4DCFA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65459"/>
              </p:ext>
            </p:extLst>
          </p:nvPr>
        </p:nvGraphicFramePr>
        <p:xfrm>
          <a:off x="1907704" y="908720"/>
          <a:ext cx="1174750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Формула" r:id="rId3" imgW="139680" imgH="393480" progId="Equation.3">
                  <p:embed/>
                </p:oleObj>
              </mc:Choice>
              <mc:Fallback>
                <p:oleObj name="Формула" r:id="rId3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908720"/>
                        <a:ext cx="1174750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1637868"/>
              </p:ext>
            </p:extLst>
          </p:nvPr>
        </p:nvGraphicFramePr>
        <p:xfrm>
          <a:off x="5503863" y="836712"/>
          <a:ext cx="1282700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5" imgW="152280" imgH="393480" progId="Equation.3">
                  <p:embed/>
                </p:oleObj>
              </mc:Choice>
              <mc:Fallback>
                <p:oleObj name="Формула" r:id="rId5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3863" y="836712"/>
                        <a:ext cx="1282700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27584" y="47667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A7EA5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Сравните дроби: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7904" y="1484784"/>
            <a:ext cx="1440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5ECCF3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</a:t>
            </a:r>
            <a:endParaRPr lang="ru-RU" sz="12000" b="1" dirty="0">
              <a:solidFill>
                <a:srgbClr val="5ECCF3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4075371"/>
              </p:ext>
            </p:extLst>
          </p:nvPr>
        </p:nvGraphicFramePr>
        <p:xfrm>
          <a:off x="1117596" y="4941168"/>
          <a:ext cx="1438180" cy="120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7" imgW="469800" imgH="393480" progId="Equation.3">
                  <p:embed/>
                </p:oleObj>
              </mc:Choice>
              <mc:Fallback>
                <p:oleObj name="Формула" r:id="rId7" imgW="469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17596" y="4941168"/>
                        <a:ext cx="1438180" cy="1204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3367382"/>
              </p:ext>
            </p:extLst>
          </p:nvPr>
        </p:nvGraphicFramePr>
        <p:xfrm>
          <a:off x="3205733" y="4888384"/>
          <a:ext cx="1438275" cy="1204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Формула" r:id="rId9" imgW="469800" imgH="393480" progId="Equation.3">
                  <p:embed/>
                </p:oleObj>
              </mc:Choice>
              <mc:Fallback>
                <p:oleObj name="Формула" r:id="rId9" imgW="4698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5733" y="4888384"/>
                        <a:ext cx="1438275" cy="1204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Дуга 4"/>
          <p:cNvSpPr/>
          <p:nvPr/>
        </p:nvSpPr>
        <p:spPr>
          <a:xfrm rot="4603302">
            <a:off x="2519772" y="4329100"/>
            <a:ext cx="792088" cy="1008112"/>
          </a:xfrm>
          <a:prstGeom prst="arc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15" name="Дуга 14"/>
          <p:cNvSpPr/>
          <p:nvPr/>
        </p:nvSpPr>
        <p:spPr>
          <a:xfrm rot="4603302">
            <a:off x="426059" y="4290269"/>
            <a:ext cx="792088" cy="1008112"/>
          </a:xfrm>
          <a:prstGeom prst="arc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47158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rebuchet MS"/>
              </a:rPr>
              <a:t>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59832" y="471585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rebuchet MS"/>
              </a:rPr>
              <a:t>5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95936" y="494116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07704" y="5004465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07904" y="1484784"/>
            <a:ext cx="1440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5ECCF3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</a:t>
            </a:r>
            <a:endParaRPr lang="ru-RU" sz="12000" b="1" dirty="0">
              <a:solidFill>
                <a:srgbClr val="5ECCF3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580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10" grpId="0"/>
      <p:bldP spid="5" grpId="0" animBg="1"/>
      <p:bldP spid="15" grpId="0" animBg="1"/>
      <p:bldP spid="9" grpId="0"/>
      <p:bldP spid="16" grpId="0"/>
      <p:bldP spid="17" grpId="0"/>
      <p:bldP spid="18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08319743"/>
                  </p:ext>
                </p:extLst>
              </p:nvPr>
            </p:nvGraphicFramePr>
            <p:xfrm>
              <a:off x="467544" y="836712"/>
              <a:ext cx="8183562" cy="5688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1781"/>
                    <a:gridCol w="4091781"/>
                  </a:tblGrid>
                  <a:tr h="6443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5044259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ru-RU" sz="3600" dirty="0" smtClean="0"/>
                            <a:t>Сравните дроби</a:t>
                          </a:r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endParaRPr lang="ru-RU" sz="3600" dirty="0" smtClean="0"/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endParaRPr lang="ru-RU" sz="3600" dirty="0" smtClean="0"/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Сравните дроби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23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26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den>
                              </m:f>
                            </m:oMath>
                          </a14:m>
                          <a:endParaRPr kumimoji="0" lang="ru-RU" sz="36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endParaRPr kumimoji="0" lang="ru-RU" sz="36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и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endParaRPr lang="ru-RU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08319743"/>
                  </p:ext>
                </p:extLst>
              </p:nvPr>
            </p:nvGraphicFramePr>
            <p:xfrm>
              <a:off x="467544" y="836712"/>
              <a:ext cx="8183562" cy="5688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091781"/>
                    <a:gridCol w="4091781"/>
                  </a:tblGrid>
                  <a:tr h="64437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5044259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9" t="-14389" r="-100149" b="-1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149" t="-14389" r="-149" b="-12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26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Взаимопроверка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41978482"/>
                  </p:ext>
                </p:extLst>
              </p:nvPr>
            </p:nvGraphicFramePr>
            <p:xfrm>
              <a:off x="395536" y="908720"/>
              <a:ext cx="8316416" cy="5688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58208"/>
                    <a:gridCol w="4158208"/>
                  </a:tblGrid>
                  <a:tr h="5864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510215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50000"/>
                            </a:lnSpc>
                          </a:pPr>
                          <a:r>
                            <a:rPr lang="ru-RU" sz="3600" dirty="0" smtClean="0"/>
                            <a:t>Сравните дроби</a:t>
                          </a:r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</a:t>
                          </a:r>
                          <a:r>
                            <a:rPr lang="en-US" sz="3600" dirty="0" smtClean="0"/>
                            <a:t>&gt;</a:t>
                          </a:r>
                          <a:r>
                            <a:rPr lang="ru-RU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endParaRPr lang="ru-RU" sz="3600" dirty="0" smtClean="0"/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</a:t>
                          </a:r>
                          <a:r>
                            <a:rPr lang="en-US" sz="3600" dirty="0" smtClean="0"/>
                            <a:t>&gt;</a:t>
                          </a:r>
                          <a:r>
                            <a:rPr lang="ru-RU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endParaRPr lang="ru-RU" sz="3600" dirty="0" smtClean="0"/>
                        </a:p>
                        <a:p>
                          <a:pPr marL="342900" indent="-3429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lang="en-US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600" dirty="0" smtClean="0"/>
                            <a:t> </a:t>
                          </a:r>
                          <a:r>
                            <a:rPr lang="en-US" sz="3600" dirty="0" smtClean="0"/>
                            <a:t>&lt;</a:t>
                          </a:r>
                          <a:r>
                            <a:rPr lang="ru-RU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ru-RU" sz="3600" b="0" i="1" smtClean="0">
                                      <a:latin typeface="Cambria Math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Сравните дроби</a:t>
                          </a: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23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26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&gt;</a:t>
                          </a:r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den>
                              </m:f>
                            </m:oMath>
                          </a14:m>
                          <a:endParaRPr kumimoji="0" lang="ru-RU" sz="36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&lt;</a:t>
                          </a:r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endParaRPr kumimoji="0" lang="ru-RU" sz="36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  <a:p>
                          <a:pPr marL="342900" marR="0" lvl="0" indent="-34290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r>
                            <a:rPr kumimoji="0" lang="en-US" sz="3600" b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kumimoji="0" lang="en-US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&lt;</a:t>
                          </a:r>
                          <a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kumimoji="0" lang="ru-RU" sz="3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20</m:t>
                                  </m:r>
                                </m:den>
                              </m:f>
                            </m:oMath>
                          </a14:m>
                          <a:endParaRPr lang="ru-RU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41978482"/>
                  </p:ext>
                </p:extLst>
              </p:nvPr>
            </p:nvGraphicFramePr>
            <p:xfrm>
              <a:off x="395536" y="908720"/>
              <a:ext cx="8316416" cy="568863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58208"/>
                    <a:gridCol w="4158208"/>
                  </a:tblGrid>
                  <a:tr h="5864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1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Вариант 2</a:t>
                          </a:r>
                          <a:endParaRPr lang="ru-RU" sz="3200" dirty="0"/>
                        </a:p>
                      </a:txBody>
                      <a:tcPr/>
                    </a:tc>
                  </a:tr>
                  <a:tr h="5102158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47" t="-13023" r="-100147" b="-1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147" t="-13023" r="-147" b="-11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3371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936104"/>
          </a:xfrm>
        </p:spPr>
        <p:txBody>
          <a:bodyPr/>
          <a:lstStyle/>
          <a:p>
            <a:pPr algn="ctr"/>
            <a:r>
              <a:rPr lang="ru-RU" sz="4300" b="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Corbel"/>
              </a:rPr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256584"/>
          </a:xfrm>
        </p:spPr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b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3"/>
                </a:solidFill>
              </a:rPr>
              <a:t>          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Надо </a:t>
            </a:r>
            <a:r>
              <a:rPr lang="ru-RU" sz="3200" dirty="0">
                <a:solidFill>
                  <a:prstClr val="black"/>
                </a:solidFill>
                <a:latin typeface="Corbel"/>
              </a:rPr>
              <a:t>ещё поработать 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дома</a:t>
            </a:r>
            <a:endParaRPr lang="en-US" sz="3200" dirty="0" smtClean="0">
              <a:solidFill>
                <a:prstClr val="black"/>
              </a:solidFill>
              <a:latin typeface="Corbel"/>
            </a:endParaRPr>
          </a:p>
          <a:p>
            <a:pPr marL="0" indent="0">
              <a:buNone/>
            </a:pPr>
            <a:endParaRPr lang="en-US" sz="3200" b="1" dirty="0">
              <a:solidFill>
                <a:prstClr val="black"/>
              </a:solidFill>
              <a:latin typeface="Corbel"/>
            </a:endParaRPr>
          </a:p>
          <a:p>
            <a:pPr marL="0" indent="0">
              <a:buNone/>
            </a:pPr>
            <a:endParaRPr lang="en-US" sz="3200" b="1" dirty="0" smtClean="0">
              <a:solidFill>
                <a:prstClr val="black"/>
              </a:solidFill>
              <a:latin typeface="Corbel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prstClr val="black"/>
                </a:solidFill>
                <a:latin typeface="Corbel"/>
              </a:rPr>
              <a:t> </a:t>
            </a:r>
            <a:r>
              <a:rPr lang="en-US" sz="3200" b="1" dirty="0" smtClean="0">
                <a:solidFill>
                  <a:prstClr val="black"/>
                </a:solidFill>
                <a:latin typeface="Corbel"/>
              </a:rPr>
              <a:t>              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Не </a:t>
            </a:r>
            <a:r>
              <a:rPr lang="ru-RU" sz="3200" dirty="0">
                <a:solidFill>
                  <a:prstClr val="black"/>
                </a:solidFill>
                <a:latin typeface="Corbel"/>
              </a:rPr>
              <a:t>понял(а) тему занятия</a:t>
            </a:r>
            <a:endParaRPr lang="ru-RU" b="1" dirty="0">
              <a:solidFill>
                <a:schemeClr val="accent3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204864"/>
            <a:ext cx="914400" cy="9144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2898" y="3573016"/>
            <a:ext cx="914400" cy="9144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4941168"/>
            <a:ext cx="914400" cy="9144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204864"/>
            <a:ext cx="61206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dirty="0">
                <a:solidFill>
                  <a:prstClr val="black"/>
                </a:solidFill>
                <a:latin typeface="Corbel"/>
              </a:rPr>
              <a:t>Тему усвоил(а) </a:t>
            </a:r>
            <a:r>
              <a:rPr lang="ru-RU" sz="3200" dirty="0" smtClean="0">
                <a:solidFill>
                  <a:prstClr val="black"/>
                </a:solidFill>
                <a:latin typeface="Corbel"/>
              </a:rPr>
              <a:t>хорошо</a:t>
            </a:r>
            <a:endParaRPr lang="ru-RU" sz="3200" dirty="0">
              <a:solidFill>
                <a:prstClr val="black"/>
              </a:solidFill>
              <a:latin typeface="Corbe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1345123"/>
            <a:ext cx="77768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b="1" dirty="0">
                <a:latin typeface="Corbel"/>
              </a:rPr>
              <a:t>Дайте оценку своей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11829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008112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76" y="1196752"/>
            <a:ext cx="9132323" cy="5400600"/>
          </a:xfrm>
        </p:spPr>
        <p:txBody>
          <a:bodyPr/>
          <a:lstStyle/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Изученные правила в п.9 еще раз повторить,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При решении заданий №242 применить.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Ну, а кто желает логику и смекалку развивать, 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Может задачу от Мудрой Совы №267 порешать.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В дневник не забудьте задание записать,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ea typeface="Times New Roman"/>
                <a:cs typeface="Times New Roman"/>
              </a:rPr>
              <a:t>И постарайтесь выполнить его на пять</a:t>
            </a:r>
            <a:r>
              <a:rPr lang="ru-RU" dirty="0" smtClean="0">
                <a:solidFill>
                  <a:srgbClr val="002060"/>
                </a:solidFill>
                <a:ea typeface="Times New Roman"/>
                <a:cs typeface="Times New Roman"/>
              </a:rPr>
              <a:t>.</a:t>
            </a:r>
            <a:endParaRPr lang="ru-RU" sz="20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164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08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 rot="19883354">
            <a:off x="1348477" y="2141816"/>
            <a:ext cx="6357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4800" b="1" dirty="0">
                <a:solidFill>
                  <a:srgbClr val="1B587C">
                    <a:lumMod val="75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Спасибо за урок</a:t>
            </a:r>
            <a:r>
              <a:rPr lang="en-US" sz="4800" b="1" dirty="0">
                <a:solidFill>
                  <a:srgbClr val="1B587C">
                    <a:lumMod val="75000"/>
                  </a:srgb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!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80928"/>
            <a:ext cx="3676207" cy="3676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0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183880" cy="1051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431364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dirty="0">
                <a:solidFill>
                  <a:schemeClr val="accent3"/>
                </a:solidFill>
                <a:latin typeface="+mj-lt"/>
                <a:ea typeface="Calibri"/>
                <a:cs typeface="Times New Roman"/>
              </a:rPr>
              <a:t>«Ни один сосуд не вмещает больше своего объема, кроме сосуда знаний, он постоянно расширяется» - гласит арабская пословица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09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76672"/>
            <a:ext cx="8183880" cy="936104"/>
          </a:xfrm>
        </p:spPr>
        <p:txBody>
          <a:bodyPr/>
          <a:lstStyle/>
          <a:p>
            <a:r>
              <a:rPr lang="ru-RU" dirty="0" smtClean="0"/>
              <a:t>«Давайте вспомним»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484784"/>
            <a:ext cx="8183880" cy="439248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3"/>
                </a:solidFill>
              </a:rPr>
              <a:t>Что МЫ: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/>
                </a:solidFill>
              </a:rPr>
              <a:t>Знаем…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/>
                </a:solidFill>
              </a:rPr>
              <a:t>Умеем…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3"/>
                </a:solidFill>
              </a:rPr>
              <a:t>Применяем…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892480" cy="6885384"/>
          </a:xfrm>
        </p:spPr>
        <p:txBody>
          <a:bodyPr/>
          <a:lstStyle/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Что означает черта дроби?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Где находится числитель?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Где находится знаменатель?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Что показывает знаменатель?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Что показывает числитель?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Сформулируйте основное свойство дроби.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Какая дробь называется правильной?</a:t>
            </a:r>
          </a:p>
          <a:p>
            <a:pPr marL="514350" lvl="0" indent="-514350">
              <a:lnSpc>
                <a:spcPct val="150000"/>
              </a:lnSpc>
              <a:spcBef>
                <a:spcPts val="1000"/>
              </a:spcBef>
              <a:buClrTx/>
              <a:buSzTx/>
              <a:buFont typeface="Arial" panose="020B0604020202020204" pitchFamily="34" charset="0"/>
              <a:buAutoNum type="arabicPeriod"/>
            </a:pPr>
            <a:r>
              <a:rPr lang="ru-RU" sz="2600" b="1" dirty="0">
                <a:solidFill>
                  <a:schemeClr val="accent3"/>
                </a:solidFill>
              </a:rPr>
              <a:t>Какая дробь называется неправильной?</a:t>
            </a:r>
          </a:p>
        </p:txBody>
      </p:sp>
    </p:spTree>
    <p:extLst>
      <p:ext uri="{BB962C8B-B14F-4D97-AF65-F5344CB8AC3E}">
        <p14:creationId xmlns:p14="http://schemas.microsoft.com/office/powerpoint/2010/main" val="355445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«Математическая карусель»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268760"/>
            <a:ext cx="4934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2800" b="1" dirty="0" smtClean="0">
                <a:solidFill>
                  <a:srgbClr val="1B587C"/>
                </a:solidFill>
              </a:rPr>
              <a:t>№1. Сравните</a:t>
            </a:r>
            <a:endParaRPr lang="ru-RU" sz="2800" b="1" dirty="0">
              <a:solidFill>
                <a:srgbClr val="1B587C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4"/>
              <p:cNvSpPr>
                <a:spLocks noGrp="1"/>
              </p:cNvSpPr>
              <p:nvPr>
                <p:ph idx="1"/>
              </p:nvPr>
            </p:nvSpPr>
            <p:spPr>
              <a:xfrm>
                <a:off x="502920" y="1791980"/>
                <a:ext cx="8183880" cy="4661356"/>
              </a:xfrm>
            </p:spPr>
            <p:txBody>
              <a:bodyPr/>
              <a:lstStyle/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10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12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5" name="Объек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02920" y="1791980"/>
                <a:ext cx="8183880" cy="4661356"/>
              </a:xfrm>
              <a:blipFill rotWithShape="1">
                <a:blip r:embed="rId2"/>
                <a:stretch>
                  <a:fillRect l="-29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46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«Математическая карусель»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908720"/>
                <a:ext cx="8892480" cy="5832648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b="1" dirty="0">
                    <a:solidFill>
                      <a:schemeClr val="accent3"/>
                    </a:solidFill>
                    <a:ea typeface="+mj-ea"/>
                    <a:cs typeface="+mj-cs"/>
                  </a:rPr>
                  <a:t>№2. Сравните</a:t>
                </a:r>
                <a:r>
                  <a:rPr lang="ru-RU" b="1" dirty="0" smtClean="0">
                    <a:solidFill>
                      <a:schemeClr val="accent3"/>
                    </a:solidFill>
                    <a:ea typeface="+mj-ea"/>
                    <a:cs typeface="+mj-cs"/>
                  </a:rPr>
                  <a:t>: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23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67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61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indent="0" algn="ctr">
                  <a:buNone/>
                </a:pPr>
                <a:endParaRPr lang="ru-RU" b="1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908720"/>
                <a:ext cx="8892480" cy="5832648"/>
              </a:xfrm>
              <a:blipFill rotWithShape="1">
                <a:blip r:embed="rId2"/>
                <a:stretch>
                  <a:fillRect l="-2605" t="-2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553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07F09">
                    <a:tint val="88000"/>
                    <a:satMod val="150000"/>
                  </a:srgbClr>
                </a:solidFill>
              </a:rPr>
              <a:t>«Математическая карусель»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692696"/>
                <a:ext cx="8892480" cy="6165304"/>
              </a:xfrm>
            </p:spPr>
            <p:txBody>
              <a:bodyPr/>
              <a:lstStyle/>
              <a:p>
                <a:pPr marL="0" lvl="0" indent="0" algn="ctr">
                  <a:buClr>
                    <a:srgbClr val="F07F09"/>
                  </a:buClr>
                  <a:buNone/>
                </a:pPr>
                <a:r>
                  <a:rPr lang="ru-RU" b="1" dirty="0" smtClean="0">
                    <a:solidFill>
                      <a:srgbClr val="1B587C"/>
                    </a:solidFill>
                  </a:rPr>
                  <a:t>№3. </a:t>
                </a:r>
                <a:r>
                  <a:rPr lang="ru-RU" b="1" dirty="0">
                    <a:solidFill>
                      <a:srgbClr val="1B587C"/>
                    </a:solidFill>
                  </a:rPr>
                  <a:t>Сравните</a:t>
                </a:r>
                <a:r>
                  <a:rPr lang="ru-RU" b="1" dirty="0" smtClean="0">
                    <a:solidFill>
                      <a:srgbClr val="1B587C"/>
                    </a:solidFill>
                  </a:rPr>
                  <a:t>: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</m:t>
                    </m:r>
                    <m:r>
                      <a:rPr lang="ru-RU" sz="5400" b="0" i="1" dirty="0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1</m:t>
                    </m:r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9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 </m:t>
                    </m:r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</a:p>
              <a:p>
                <a:pPr marL="0" lvl="0" indent="0">
                  <a:spcBef>
                    <a:spcPct val="20000"/>
                  </a:spcBef>
                  <a:buClrTx/>
                  <a:buSzTx/>
                  <a:buNone/>
                </a:pPr>
                <a:r>
                  <a:rPr lang="ru-RU" sz="54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400" i="1" dirty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5400" b="0" i="1" dirty="0" smtClean="0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ru-RU" sz="5400" i="1" dirty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и</m:t>
                    </m:r>
                    <m:r>
                      <a:rPr lang="ru-RU" sz="5400" b="0" i="1" dirty="0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 1</m:t>
                    </m:r>
                    <m:r>
                      <a:rPr lang="ru-RU" sz="5400" b="0" i="0" dirty="0" smtClean="0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54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 algn="ctr">
                  <a:buClr>
                    <a:srgbClr val="F07F09"/>
                  </a:buClr>
                  <a:buNone/>
                </a:pPr>
                <a:endParaRPr lang="ru-RU" b="1" dirty="0">
                  <a:solidFill>
                    <a:srgbClr val="1B587C"/>
                  </a:solidFill>
                </a:endParaRPr>
              </a:p>
              <a:p>
                <a:pPr marL="0" indent="0" algn="ctr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692696"/>
                <a:ext cx="8892480" cy="6165304"/>
              </a:xfrm>
              <a:blipFill rotWithShape="1">
                <a:blip r:embed="rId2"/>
                <a:stretch>
                  <a:fillRect l="-2605" t="-2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172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/>
          <a:lstStyle/>
          <a:p>
            <a:pPr algn="ctr"/>
            <a:r>
              <a:rPr lang="ru-RU" dirty="0" smtClean="0"/>
              <a:t>Проверка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980728"/>
            <a:ext cx="8970129" cy="5877272"/>
          </a:xfrm>
        </p:spPr>
        <p:txBody>
          <a:bodyPr>
            <a:normAutofit/>
          </a:bodyPr>
          <a:lstStyle/>
          <a:p>
            <a:pPr marL="0" lvl="0" indent="0">
              <a:lnSpc>
                <a:spcPct val="170000"/>
              </a:lnSpc>
              <a:spcBef>
                <a:spcPct val="20000"/>
              </a:spcBef>
              <a:buClrTx/>
              <a:buSzTx/>
              <a:buNone/>
            </a:pPr>
            <a:endParaRPr lang="ru-RU" sz="4100" b="1" dirty="0" smtClean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0" name="Таблица 5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4460677"/>
                  </p:ext>
                </p:extLst>
              </p:nvPr>
            </p:nvGraphicFramePr>
            <p:xfrm>
              <a:off x="294698" y="1052736"/>
              <a:ext cx="8688537" cy="5464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6179"/>
                    <a:gridCol w="2896179"/>
                    <a:gridCol w="2896179"/>
                  </a:tblGrid>
                  <a:tr h="5464607">
                    <a:tc>
                      <a:txBody>
                        <a:bodyPr/>
                        <a:lstStyle/>
                        <a:p>
                          <a:pPr marL="457200" indent="-457200">
                            <a:lnSpc>
                              <a:spcPct val="150000"/>
                            </a:lnSpc>
                            <a:buAutoNum type="arabicPeriod"/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𝟏𝟎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𝟏𝟎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  <a:r>
                            <a:rPr kumimoji="0" lang="en-US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  <a:endParaRPr kumimoji="0" lang="ru-RU" sz="32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pPr marL="0" inden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   б)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𝟏𝟐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𝟏𝟐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  <a:p>
                          <a:pPr marL="0" indent="0">
                            <a:lnSpc>
                              <a:spcPct val="150000"/>
                            </a:lnSpc>
                            <a:buNone/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   в)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en-US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2. 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𝟕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𝟏𝟏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б)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𝟐𝟑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𝟏𝟓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в)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𝟔𝟕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𝟏𝟓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𝟔𝟏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</a:p>
                        <a:p>
                          <a:endParaRPr lang="ru-RU" sz="3200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en-US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3.</a:t>
                          </a:r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𝟕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&lt;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б</a:t>
                          </a:r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𝟕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𝟏𝟓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;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Wingdings 2"/>
                            <a:buNone/>
                            <a:tabLst/>
                            <a:defRPr/>
                          </a:pPr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в</a:t>
                          </a:r>
                          <a:r>
                            <a:rPr kumimoji="0" lang="ru-RU" sz="3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𝟏𝟑</m:t>
                                  </m:r>
                                </m:num>
                                <m:den>
                                  <m:r>
                                    <a:rPr kumimoji="0" lang="ru-RU" sz="3200" b="1" i="1" u="none" strike="noStrike" kern="1200" cap="none" spc="0" normalizeH="0" baseline="0" noProof="0" dirty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den>
                              </m:f>
                              <m:r>
                                <a:rPr kumimoji="0" lang="en-US" sz="32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&gt;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  <m:r>
                                <a:rPr kumimoji="0" lang="ru-RU" sz="3200" b="1" i="1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r>
                                <a:rPr kumimoji="0" lang="ru-RU" sz="3200" b="1" i="0" u="none" strike="noStrike" kern="1200" cap="none" spc="0" normalizeH="0" baseline="0" noProof="0" dirty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Times New Roman" panose="02020603050405020304" pitchFamily="18" charset="0"/>
                                </a:rPr>
                                <m:t>.</m:t>
                              </m:r>
                            </m:oMath>
                          </a14:m>
                          <a:r>
                            <a:rPr kumimoji="0" lang="ru-RU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Times New Roman" panose="02020603050405020304" pitchFamily="18" charset="0"/>
                            </a:rPr>
                            <a:t>                      </a:t>
                          </a:r>
                          <a:endParaRPr kumimoji="0" lang="ru-RU" sz="32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0" name="Таблица 5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84460677"/>
                  </p:ext>
                </p:extLst>
              </p:nvPr>
            </p:nvGraphicFramePr>
            <p:xfrm>
              <a:off x="294698" y="1052736"/>
              <a:ext cx="8688537" cy="54646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896179"/>
                    <a:gridCol w="2896179"/>
                    <a:gridCol w="2896179"/>
                  </a:tblGrid>
                  <a:tr h="546460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112" r="-200211" b="-1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9790" t="-112" r="-99790" b="-1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211" t="-112" b="-11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1703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252</TotalTime>
  <Words>707</Words>
  <Application>Microsoft Office PowerPoint</Application>
  <PresentationFormat>Экран (4:3)</PresentationFormat>
  <Paragraphs>108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Аспект</vt:lpstr>
      <vt:lpstr>Тема Office</vt:lpstr>
      <vt:lpstr>Формула</vt:lpstr>
      <vt:lpstr>Сравнение и упорядочивание обыкновенных дробей  6 класс</vt:lpstr>
      <vt:lpstr>Презентация PowerPoint</vt:lpstr>
      <vt:lpstr>Презентация PowerPoint</vt:lpstr>
      <vt:lpstr>«Давайте вспомним»</vt:lpstr>
      <vt:lpstr>Презентация PowerPoint</vt:lpstr>
      <vt:lpstr>«Математическая карусель»</vt:lpstr>
      <vt:lpstr>«Математическая карусель»</vt:lpstr>
      <vt:lpstr>«Математическая карусель»</vt:lpstr>
      <vt:lpstr>Проверка </vt:lpstr>
      <vt:lpstr>«Математическая карусель»</vt:lpstr>
      <vt:lpstr>Выводы</vt:lpstr>
      <vt:lpstr>   Перед вами торт. Вася съел 2/5, а Петя - 3/8.  - Как узнать, кто съел больше?     Что нужно сделать? </vt:lpstr>
      <vt:lpstr>Презентация PowerPoint</vt:lpstr>
      <vt:lpstr>Правило сравнения дробей с разными знаменателями</vt:lpstr>
      <vt:lpstr>Презентация PowerPoint</vt:lpstr>
      <vt:lpstr>Самостоятельная работа</vt:lpstr>
      <vt:lpstr>Взаимопроверка</vt:lpstr>
      <vt:lpstr>Рефлексия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и упорядочивание обыкновенных дробей  6 класс</dc:title>
  <dc:creator>NATALIA</dc:creator>
  <cp:lastModifiedBy>Microsoft Office</cp:lastModifiedBy>
  <cp:revision>25</cp:revision>
  <dcterms:created xsi:type="dcterms:W3CDTF">2023-11-07T15:35:58Z</dcterms:created>
  <dcterms:modified xsi:type="dcterms:W3CDTF">2023-12-19T15:06:12Z</dcterms:modified>
</cp:coreProperties>
</file>