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8" r:id="rId13"/>
    <p:sldId id="267" r:id="rId14"/>
    <p:sldId id="270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1FA6F0-168C-884B-B5A2-E34B8A2AC239}" v="2431" dt="2023-12-30T12:40:36.5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715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BB81D66-6DA5-4C4E-F5B0-E19676C3D4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8C920F7-23B8-A21E-0076-9DA02BE49D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EA1FABB-A6E1-73F5-F669-8A893FADD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15864D7-650A-AF0E-CC7C-06EDDD1F4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B6DAD44-4C87-F96A-50B3-FCBE700CB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037421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CC551FE-654D-12B5-AFC9-ED104CBAC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FB251F2-C752-1979-2189-5EDE232211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0A2A30C-AD37-5953-1A29-0EE3CDCC9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827AFE8-E6EC-B694-17FB-0A7B2A545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1890C30-63A3-206A-CCB7-AF39015E9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82170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9F6685CD-BAB6-5A9B-AD0E-98B1E8E719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7413E66-31F2-BDBF-E7D5-895F370DF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83632C3-CA8E-3CB9-B197-7E859F9BF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383EA41-B3A2-8CAF-F7E7-41E9DAC65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F5E4DE5-1AEC-257A-9E17-32C4918C0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626806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2AC2502-4C53-61BF-61FF-9770E3085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350CC5F-B669-B478-4F37-80706E5D3D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B6A9A09-FE24-BC6D-559D-7720C2615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331EB32-B734-ADC9-A5E4-B1773E1FF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C78D0F8-AE25-30FF-AF86-4A5D67A57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406951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732127-E3FF-EFB8-1EE2-EA8FC334D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D2AE8E9-F2A3-B0F7-6971-20CB26C6E7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FDDE819-111E-92CD-DCF0-5D1710DAC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DEC19B9-F9D3-3EC3-7CA9-1E798CE2F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CD67567-35AA-0C85-C4E7-21C018855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23144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D01076-3E6E-7D2E-D381-887927D89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C49267F-6F88-49AF-7CCF-EA07937F23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D7EF710-3A55-60C1-46C6-A584522D7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1A4C09C-58D4-A568-E2BD-BE4276774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B2A1C0A-DC96-7DBA-13AE-BECB485CC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2DB9193-33EC-0101-27C5-0CC427BD4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2242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2A7046-F79D-9606-0037-9626ECA43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99DB4AB-8E87-E62B-D995-BDED114D7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9989883-0B08-886B-6EE1-EC4F41A45C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83E277E3-A123-6E1A-6022-2BE6858C90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61E38E9-7A32-C34A-DFB7-289DF4B9FC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DEC19297-C5B3-601D-69FC-5D720E83A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AC319DED-892D-0748-1096-291B2F56E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DBAC133E-5CA3-CEE0-84F0-7CABB6584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44360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C98D61-AC7E-AC88-DF47-3D5A2E9C6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03C0333-B817-E30A-E791-AF1037C74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887EEC8-293D-E572-3B25-975C86676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CF46CA6-63EA-8679-C449-1A5D6BFE8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04986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A5FC1E77-2453-DB4A-59F6-49C8D068D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E2F62067-32D7-C6B7-9617-3EBF06D53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4734AB32-335D-2C63-F112-AC07B4F915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59149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2F3FEB7-02DC-2EA6-0AC3-B425824D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4723950-CD4B-0F15-D6A0-B1FFDE9832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2713062-6905-86C0-B151-EBC1877C7C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1034A7CB-F949-2AE4-AE3A-2AE302D21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C0CD218-10DD-A3BF-B4A9-A72D54485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1D9F8AC-35B8-EBDC-6B03-57821CB69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48978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0C2889-A34F-5D3E-A91C-7FD3E0B53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9305C7B5-A7E5-111E-5DD9-3D432683D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3C04D9A-1ABA-371A-4AF3-37B19DF2C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A221D256-D022-4B3B-1816-0A515BC45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3C4299A-9DDE-FA0E-E3B8-603E20439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0B15AB0-447E-4E8B-2D5F-6B2D1688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68044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C1F5A2-70A1-5C91-4436-5F188213E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00E5C7B-526B-1D66-0BEC-9F010A4AA5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D1CFFB6-276B-A7C1-594B-F14A29275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5C601-634C-D348-95B2-B8290CDD25B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FA1E015-2862-1103-4FDD-468DE2589B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AD16757-9655-8BB6-C117-083FE72F97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30E6F-96C5-7A40-8F79-49181129FB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15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80E49AD-2CC8-823F-E87D-051ACA0DC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2D885A9E-6839-3E24-2477-5E4BAAA0016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98EA291-44C9-070B-10AC-2AAAD2482A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6329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1BD0445-90F1-0804-E35F-00F270E18D6C}"/>
              </a:ext>
            </a:extLst>
          </p:cNvPr>
          <p:cNvSpPr txBox="1"/>
          <p:nvPr/>
        </p:nvSpPr>
        <p:spPr>
          <a:xfrm>
            <a:off x="1121819" y="1137102"/>
            <a:ext cx="73445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9600">
                <a:solidFill>
                  <a:schemeClr val="accent2">
                    <a:lumMod val="50000"/>
                  </a:schemeClr>
                </a:solidFill>
                <a:latin typeface="Cavolini" panose="020B0502040504020204" pitchFamily="34" charset="0"/>
                <a:ea typeface="BatangChe" panose="02030609000101010101" pitchFamily="49" charset="-127"/>
                <a:cs typeface="ADLaM Display" panose="02010000000000000000" pitchFamily="2" charset="0"/>
              </a:rPr>
              <a:t>Yoga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D05A2E1-171E-937A-4FE6-E97B18FEE9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1832" y="1709738"/>
            <a:ext cx="4959286" cy="49525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1339851-0381-8525-784D-104E56FDB741}"/>
              </a:ext>
            </a:extLst>
          </p:cNvPr>
          <p:cNvSpPr txBox="1"/>
          <p:nvPr/>
        </p:nvSpPr>
        <p:spPr>
          <a:xfrm>
            <a:off x="-221039" y="106886"/>
            <a:ext cx="12621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/>
              <a:t>____________________________________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A3A3132-6382-1CF0-46DF-F21B8798F2DC}"/>
              </a:ext>
            </a:extLst>
          </p:cNvPr>
          <p:cNvSpPr txBox="1"/>
          <p:nvPr/>
        </p:nvSpPr>
        <p:spPr>
          <a:xfrm rot="16200000">
            <a:off x="-4630846" y="1248074"/>
            <a:ext cx="105173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/>
              <a:t>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189505112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501C8298-5B37-8B55-1142-7DA76DF3C5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633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409BF36-1474-3907-36CC-855FAA0D4522}"/>
              </a:ext>
            </a:extLst>
          </p:cNvPr>
          <p:cNvSpPr txBox="1"/>
          <p:nvPr/>
        </p:nvSpPr>
        <p:spPr>
          <a:xfrm>
            <a:off x="6860444" y="293390"/>
            <a:ext cx="51318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 i="1"/>
              <a:t>Основные виды </a:t>
            </a:r>
            <a:r>
              <a:rPr lang="ru-RU" sz="3200" b="1" i="1" err="1"/>
              <a:t>асан</a:t>
            </a:r>
            <a:endParaRPr lang="ru-RU" sz="3200" b="1" i="1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2CCE7733-93BB-DC26-E609-90739FE04DEC}"/>
              </a:ext>
            </a:extLst>
          </p:cNvPr>
          <p:cNvSpPr txBox="1"/>
          <p:nvPr/>
        </p:nvSpPr>
        <p:spPr>
          <a:xfrm>
            <a:off x="515137" y="1859339"/>
            <a:ext cx="866553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>
                <a:solidFill>
                  <a:srgbClr val="C00000"/>
                </a:solidFill>
              </a:rPr>
              <a:t>
</a:t>
            </a:r>
            <a:r>
              <a:rPr lang="ru-RU"/>
              <a:t>      1.</a:t>
            </a:r>
            <a:r>
              <a:rPr lang="ru-RU" b="1">
                <a:solidFill>
                  <a:srgbClr val="C00000"/>
                </a:solidFill>
              </a:rPr>
              <a:t>  Релаксационные или медитативные </a:t>
            </a:r>
            <a:r>
              <a:rPr lang="ru-RU" b="1" err="1">
                <a:solidFill>
                  <a:srgbClr val="C00000"/>
                </a:solidFill>
              </a:rPr>
              <a:t>асаны</a:t>
            </a:r>
            <a:r>
              <a:rPr lang="ru-RU"/>
              <a:t>. Направлены на полное расслабление тела и ума. К расслабляющим </a:t>
            </a:r>
            <a:r>
              <a:rPr lang="ru-RU" err="1"/>
              <a:t>асанам</a:t>
            </a:r>
            <a:r>
              <a:rPr lang="ru-RU"/>
              <a:t> относят: </a:t>
            </a:r>
            <a:r>
              <a:rPr lang="ru-RU" err="1"/>
              <a:t>тадасану</a:t>
            </a:r>
            <a:r>
              <a:rPr lang="ru-RU"/>
              <a:t>, </a:t>
            </a:r>
            <a:r>
              <a:rPr lang="ru-RU" err="1"/>
              <a:t>дандасану</a:t>
            </a:r>
            <a:r>
              <a:rPr lang="ru-RU"/>
              <a:t>, </a:t>
            </a:r>
            <a:r>
              <a:rPr lang="ru-RU" err="1"/>
              <a:t>баласану</a:t>
            </a:r>
            <a:r>
              <a:rPr lang="ru-RU"/>
              <a:t>, </a:t>
            </a:r>
            <a:r>
              <a:rPr lang="ru-RU" err="1"/>
              <a:t>шавассану</a:t>
            </a:r>
            <a:r>
              <a:rPr lang="ru-RU"/>
              <a:t>, позу лотоса, </a:t>
            </a:r>
            <a:r>
              <a:rPr lang="ru-RU" err="1"/>
              <a:t>полулотоса</a:t>
            </a:r>
            <a:r>
              <a:rPr lang="ru-RU"/>
              <a:t> и другие. 
      2.  </a:t>
            </a:r>
            <a:r>
              <a:rPr lang="ru-RU" b="1">
                <a:solidFill>
                  <a:srgbClr val="C00000"/>
                </a:solidFill>
              </a:rPr>
              <a:t>Растягивающие</a:t>
            </a:r>
            <a:r>
              <a:rPr lang="ru-RU"/>
              <a:t>. Помогают проработать мышцы, растянуть и повысить их эластичность. Растягивающие </a:t>
            </a:r>
            <a:r>
              <a:rPr lang="ru-RU" err="1"/>
              <a:t>асаны</a:t>
            </a:r>
            <a:r>
              <a:rPr lang="ru-RU"/>
              <a:t> — </a:t>
            </a:r>
            <a:r>
              <a:rPr lang="ru-RU" err="1"/>
              <a:t>чакрасана</a:t>
            </a:r>
            <a:r>
              <a:rPr lang="ru-RU"/>
              <a:t> (мостик), поза верблюда, кобры, </a:t>
            </a:r>
            <a:r>
              <a:rPr lang="ru-RU" err="1"/>
              <a:t>капотасана</a:t>
            </a:r>
            <a:r>
              <a:rPr lang="ru-RU"/>
              <a:t>, </a:t>
            </a:r>
            <a:r>
              <a:rPr lang="ru-RU" err="1"/>
              <a:t>махамудра</a:t>
            </a:r>
            <a:r>
              <a:rPr lang="ru-RU"/>
              <a:t>, </a:t>
            </a:r>
            <a:r>
              <a:rPr lang="ru-RU" err="1"/>
              <a:t>уткатасана</a:t>
            </a:r>
            <a:r>
              <a:rPr lang="ru-RU"/>
              <a:t> и другие.
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D53F916-6DAF-6166-3B79-E23858D42255}"/>
              </a:ext>
            </a:extLst>
          </p:cNvPr>
          <p:cNvSpPr txBox="1"/>
          <p:nvPr/>
        </p:nvSpPr>
        <p:spPr>
          <a:xfrm>
            <a:off x="8266607" y="1171555"/>
            <a:ext cx="39277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Как в любом виде физической культуры, позы в йоге делятся на 7 групп: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5C915ED-6BF9-4D5F-3A33-6A221F0DB4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099" y="3954224"/>
            <a:ext cx="3673386" cy="274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298409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69AF3876-354A-E3DC-F9E4-F2D86760E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633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6A75762-FB92-C993-378E-D6B00AE1F97F}"/>
              </a:ext>
            </a:extLst>
          </p:cNvPr>
          <p:cNvSpPr txBox="1"/>
          <p:nvPr/>
        </p:nvSpPr>
        <p:spPr>
          <a:xfrm>
            <a:off x="3658009" y="1818114"/>
            <a:ext cx="73078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      3.  </a:t>
            </a:r>
            <a:r>
              <a:rPr lang="ru-RU" b="1">
                <a:solidFill>
                  <a:srgbClr val="C00000"/>
                </a:solidFill>
              </a:rPr>
              <a:t>Перевернутые</a:t>
            </a:r>
            <a:r>
              <a:rPr lang="ru-RU"/>
              <a:t>. Предполагают такое расположение тела, когда таз находится выше головы. При понижении артериального давления стенки сосудов сокращаются, обеспечивая нормальное кровообращение. В результате этого усиливается приток крови к мозгу, что положительно сказывается на его работе. Также перевернутые позы способствуют улучшению метаболизма, работы эндокринной системы, нормализует функционирование сердечно-сосудистой системы, предупреждает инфаркт, гипертонию и инсульты. К перевернутым </a:t>
            </a:r>
            <a:r>
              <a:rPr lang="ru-RU" err="1"/>
              <a:t>асанам</a:t>
            </a:r>
            <a:r>
              <a:rPr lang="ru-RU"/>
              <a:t> относят: </a:t>
            </a:r>
            <a:r>
              <a:rPr lang="ru-RU" err="1"/>
              <a:t>адхо</a:t>
            </a:r>
            <a:r>
              <a:rPr lang="ru-RU"/>
              <a:t> </a:t>
            </a:r>
            <a:r>
              <a:rPr lang="ru-RU" err="1"/>
              <a:t>мукха</a:t>
            </a:r>
            <a:r>
              <a:rPr lang="ru-RU"/>
              <a:t> </a:t>
            </a:r>
            <a:r>
              <a:rPr lang="ru-RU" err="1"/>
              <a:t>шванасана</a:t>
            </a:r>
            <a:r>
              <a:rPr lang="ru-RU"/>
              <a:t> (собака мордой вниз), стойка на лопатках, стойка на голове (</a:t>
            </a:r>
            <a:r>
              <a:rPr lang="ru-RU" err="1"/>
              <a:t>ширшасана</a:t>
            </a:r>
            <a:r>
              <a:rPr lang="ru-RU"/>
              <a:t>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579B289-2014-BF64-B8D2-323853F301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38" y="3763591"/>
            <a:ext cx="3036733" cy="202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21351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110FFF2-747F-4630-25D7-8B70D1D6D4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93316"/>
            <a:ext cx="12362284" cy="695131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8976EE98-EBE0-0004-6ABD-5E92C76F4564}"/>
              </a:ext>
            </a:extLst>
          </p:cNvPr>
          <p:cNvSpPr txBox="1"/>
          <p:nvPr/>
        </p:nvSpPr>
        <p:spPr>
          <a:xfrm>
            <a:off x="6784451" y="528956"/>
            <a:ext cx="508563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    5.  </a:t>
            </a:r>
            <a:r>
              <a:rPr lang="ru-RU" b="1">
                <a:solidFill>
                  <a:srgbClr val="C00000"/>
                </a:solidFill>
              </a:rPr>
              <a:t>Равновесные или на баланс.</a:t>
            </a:r>
            <a:r>
              <a:rPr lang="ru-RU"/>
              <a:t> Основная цель — отстроить </a:t>
            </a:r>
            <a:r>
              <a:rPr lang="ru-RU" err="1"/>
              <a:t>асану</a:t>
            </a:r>
            <a:r>
              <a:rPr lang="ru-RU"/>
              <a:t> и простоять в заданном положении как можно дольше. </a:t>
            </a:r>
            <a:r>
              <a:rPr lang="ru-RU" err="1"/>
              <a:t>Асаны</a:t>
            </a:r>
            <a:r>
              <a:rPr lang="ru-RU"/>
              <a:t> на равновесие развивают устойчивость тела, ума, улучшают координацию движений, стимулируют работу мозжечка, помогают достичь внутреннего баланса. Практикуя равновесные позы, можно избавиться от стресса, внутренних переживаний, страхов. </a:t>
            </a:r>
            <a:r>
              <a:rPr lang="ru-RU" err="1"/>
              <a:t>Асаны</a:t>
            </a:r>
            <a:r>
              <a:rPr lang="ru-RU"/>
              <a:t> на баланс: </a:t>
            </a:r>
            <a:r>
              <a:rPr lang="ru-RU" err="1"/>
              <a:t>полулотос</a:t>
            </a:r>
            <a:r>
              <a:rPr lang="ru-RU"/>
              <a:t> стоя на одной ноге, </a:t>
            </a:r>
            <a:r>
              <a:rPr lang="ru-RU" err="1"/>
              <a:t>врикшасана</a:t>
            </a:r>
            <a:r>
              <a:rPr lang="ru-RU"/>
              <a:t>, </a:t>
            </a:r>
            <a:r>
              <a:rPr lang="ru-RU" err="1"/>
              <a:t>бакасана</a:t>
            </a:r>
            <a:r>
              <a:rPr lang="ru-RU"/>
              <a:t>, </a:t>
            </a:r>
            <a:r>
              <a:rPr lang="ru-RU" err="1"/>
              <a:t>вирабхадрасана</a:t>
            </a:r>
            <a:r>
              <a:rPr lang="ru-RU"/>
              <a:t> III и другие.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8855278-3529-BEA2-BBA5-85E1141F2C36}"/>
              </a:ext>
            </a:extLst>
          </p:cNvPr>
          <p:cNvSpPr txBox="1"/>
          <p:nvPr/>
        </p:nvSpPr>
        <p:spPr>
          <a:xfrm>
            <a:off x="1455339" y="1997839"/>
            <a:ext cx="45145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4.  </a:t>
            </a:r>
            <a:r>
              <a:rPr lang="ru-RU" b="1">
                <a:solidFill>
                  <a:srgbClr val="C00000"/>
                </a:solidFill>
              </a:rPr>
              <a:t>Скручивающие</a:t>
            </a:r>
            <a:r>
              <a:rPr lang="ru-RU"/>
              <a:t>. Помогают избавиться от болей в позвоночнике, вернуть на место сдвинутые позвонки, убрать сутулость. Также скрутки стабилизируют работу ЖКТ, устраняют застои межсуставной жидкости, </a:t>
            </a:r>
            <a:r>
              <a:rPr lang="ru-RU" err="1"/>
              <a:t>оздоравливают</a:t>
            </a:r>
            <a:r>
              <a:rPr lang="ru-RU"/>
              <a:t> внутренние органы. Основные позы — </a:t>
            </a:r>
            <a:r>
              <a:rPr lang="ru-RU" err="1"/>
              <a:t>маричиасана</a:t>
            </a:r>
            <a:r>
              <a:rPr lang="ru-RU"/>
              <a:t>, </a:t>
            </a:r>
            <a:r>
              <a:rPr lang="ru-RU" err="1"/>
              <a:t>гарудасана</a:t>
            </a:r>
            <a:r>
              <a:rPr lang="ru-RU"/>
              <a:t>, </a:t>
            </a:r>
            <a:r>
              <a:rPr lang="ru-RU" err="1"/>
              <a:t>ардха</a:t>
            </a:r>
            <a:r>
              <a:rPr lang="ru-RU"/>
              <a:t> </a:t>
            </a:r>
            <a:r>
              <a:rPr lang="ru-RU" err="1"/>
              <a:t>матсиендрасана</a:t>
            </a:r>
            <a:r>
              <a:rPr lang="ru-RU"/>
              <a:t>, </a:t>
            </a:r>
            <a:r>
              <a:rPr lang="ru-RU" err="1"/>
              <a:t>паривритта</a:t>
            </a:r>
            <a:r>
              <a:rPr lang="ru-RU"/>
              <a:t> </a:t>
            </a:r>
            <a:r>
              <a:rPr lang="ru-RU" err="1"/>
              <a:t>сукхасана</a:t>
            </a:r>
            <a:r>
              <a:rPr lang="ru-RU"/>
              <a:t>, </a:t>
            </a:r>
            <a:r>
              <a:rPr lang="ru-RU" err="1"/>
              <a:t>джатхара</a:t>
            </a:r>
            <a:r>
              <a:rPr lang="ru-RU"/>
              <a:t> </a:t>
            </a:r>
            <a:r>
              <a:rPr lang="ru-RU" err="1"/>
              <a:t>паривартанасана</a:t>
            </a:r>
            <a:r>
              <a:rPr lang="ru-RU"/>
              <a:t>, </a:t>
            </a:r>
            <a:r>
              <a:rPr lang="ru-RU" err="1"/>
              <a:t>паривритта</a:t>
            </a:r>
            <a:r>
              <a:rPr lang="ru-RU"/>
              <a:t> </a:t>
            </a:r>
            <a:r>
              <a:rPr lang="ru-RU" err="1"/>
              <a:t>триконасана</a:t>
            </a:r>
            <a:r>
              <a:rPr lang="ru-RU"/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48092B0D-E39F-D4E6-07D3-77212F6542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710" y="4117108"/>
            <a:ext cx="4019140" cy="252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621273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0194AD4-B9AD-0660-06E9-697FE62B7F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633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ED369A8-6347-1410-C846-FE7EEEA636F9}"/>
              </a:ext>
            </a:extLst>
          </p:cNvPr>
          <p:cNvSpPr txBox="1"/>
          <p:nvPr/>
        </p:nvSpPr>
        <p:spPr>
          <a:xfrm>
            <a:off x="625899" y="1364050"/>
            <a:ext cx="771127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/>
              <a:t>
      6.  </a:t>
            </a:r>
            <a:r>
              <a:rPr lang="ru-RU" b="1">
                <a:solidFill>
                  <a:srgbClr val="C00000"/>
                </a:solidFill>
              </a:rPr>
              <a:t>Сдавливающие</a:t>
            </a:r>
            <a:r>
              <a:rPr lang="ru-RU"/>
              <a:t>. Направлены на сдавливание какого-то участка тела или внутренних органов. Воздействие на органы брюшной полости улучшает пищеварение, процесс </a:t>
            </a:r>
            <a:r>
              <a:rPr lang="ru-RU" err="1"/>
              <a:t>детоксикации</a:t>
            </a:r>
            <a:r>
              <a:rPr lang="ru-RU"/>
              <a:t>, предотвращает запоры, несварение, улучшает работу печени, почек. Основные сдавливающие </a:t>
            </a:r>
            <a:r>
              <a:rPr lang="ru-RU" err="1"/>
              <a:t>асаны</a:t>
            </a:r>
            <a:r>
              <a:rPr lang="ru-RU"/>
              <a:t> — </a:t>
            </a:r>
            <a:r>
              <a:rPr lang="ru-RU" err="1"/>
              <a:t>маюрасана</a:t>
            </a:r>
            <a:r>
              <a:rPr lang="ru-RU"/>
              <a:t> в разных вариациях, йога мудра, </a:t>
            </a:r>
            <a:r>
              <a:rPr lang="ru-RU" err="1"/>
              <a:t>бхекасана</a:t>
            </a:r>
            <a:r>
              <a:rPr lang="ru-RU"/>
              <a:t>, </a:t>
            </a:r>
            <a:r>
              <a:rPr lang="ru-RU" err="1"/>
              <a:t>хамасана</a:t>
            </a:r>
            <a:r>
              <a:rPr lang="ru-RU"/>
              <a:t>, </a:t>
            </a:r>
            <a:r>
              <a:rPr lang="ru-RU" err="1"/>
              <a:t>халасана</a:t>
            </a:r>
            <a:r>
              <a:rPr lang="ru-RU"/>
              <a:t>, </a:t>
            </a:r>
            <a:r>
              <a:rPr lang="ru-RU" err="1"/>
              <a:t>павана</a:t>
            </a:r>
            <a:r>
              <a:rPr lang="ru-RU"/>
              <a:t> </a:t>
            </a:r>
            <a:r>
              <a:rPr lang="ru-RU" err="1"/>
              <a:t>муктасана</a:t>
            </a:r>
            <a:r>
              <a:rPr lang="ru-RU"/>
              <a:t> и другие.
      7.  </a:t>
            </a:r>
            <a:r>
              <a:rPr lang="ru-RU" b="1">
                <a:solidFill>
                  <a:srgbClr val="C00000"/>
                </a:solidFill>
              </a:rPr>
              <a:t>Силовые</a:t>
            </a:r>
            <a:r>
              <a:rPr lang="ru-RU"/>
              <a:t>. </a:t>
            </a:r>
            <a:r>
              <a:rPr lang="ru-RU" err="1"/>
              <a:t>Асаны</a:t>
            </a:r>
            <a:r>
              <a:rPr lang="ru-RU"/>
              <a:t> рассчитаны на тренировку выносливости, силы, укрепление тела и суставов. Это приводит в тонус мышцы, сжигает калории, повышает координацию тела. К силовым относят: </a:t>
            </a:r>
            <a:r>
              <a:rPr lang="ru-RU" err="1"/>
              <a:t>дханурасана</a:t>
            </a:r>
            <a:r>
              <a:rPr lang="ru-RU"/>
              <a:t> (поза лука), </a:t>
            </a:r>
            <a:r>
              <a:rPr lang="ru-RU" err="1"/>
              <a:t>ардха</a:t>
            </a:r>
            <a:r>
              <a:rPr lang="ru-RU"/>
              <a:t> </a:t>
            </a:r>
            <a:r>
              <a:rPr lang="ru-RU" err="1"/>
              <a:t>навасана</a:t>
            </a:r>
            <a:r>
              <a:rPr lang="ru-RU"/>
              <a:t> (поза лодки), </a:t>
            </a:r>
            <a:r>
              <a:rPr lang="ru-RU" err="1"/>
              <a:t>пурвоттанасана</a:t>
            </a:r>
            <a:r>
              <a:rPr lang="ru-RU"/>
              <a:t>, </a:t>
            </a:r>
            <a:r>
              <a:rPr lang="ru-RU" err="1"/>
              <a:t>макарасана</a:t>
            </a:r>
            <a:r>
              <a:rPr lang="ru-RU"/>
              <a:t> (поза саранчи), </a:t>
            </a:r>
            <a:r>
              <a:rPr lang="ru-RU" err="1"/>
              <a:t>бакасана</a:t>
            </a:r>
            <a:r>
              <a:rPr lang="ru-RU"/>
              <a:t> (стойка журавля) и другие.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04183C87-598D-0330-0391-7B6DA0EABE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176" y="3702469"/>
            <a:ext cx="3673497" cy="2898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528808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AEAFC810-66D4-9A02-6F7A-35E8172473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7211"/>
            <a:ext cx="12192000" cy="69724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2D7259D-8F2F-D332-F8D3-5F11A9AAEE08}"/>
              </a:ext>
            </a:extLst>
          </p:cNvPr>
          <p:cNvSpPr txBox="1"/>
          <p:nvPr/>
        </p:nvSpPr>
        <p:spPr>
          <a:xfrm>
            <a:off x="1892977" y="1769463"/>
            <a:ext cx="7012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/>
              <a:t>Спасибо за внимание!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C22BDAD6-C8F6-2A93-0C38-92DF29906742}"/>
              </a:ext>
            </a:extLst>
          </p:cNvPr>
          <p:cNvSpPr txBox="1"/>
          <p:nvPr/>
        </p:nvSpPr>
        <p:spPr>
          <a:xfrm>
            <a:off x="768314" y="605000"/>
            <a:ext cx="12633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/>
              <a:t>_________________________________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D23FE16-E5D6-E5F0-F3BD-9FB0BA3F2E6D}"/>
              </a:ext>
            </a:extLst>
          </p:cNvPr>
          <p:cNvSpPr txBox="1"/>
          <p:nvPr/>
        </p:nvSpPr>
        <p:spPr>
          <a:xfrm rot="16200000">
            <a:off x="-2402203" y="2636850"/>
            <a:ext cx="7912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5400"/>
              <a:t>___________________</a:t>
            </a:r>
          </a:p>
        </p:txBody>
      </p:sp>
      <p:sp>
        <p:nvSpPr>
          <p:cNvPr id="8" name="Сердце 7">
            <a:extLst>
              <a:ext uri="{FF2B5EF4-FFF2-40B4-BE49-F238E27FC236}">
                <a16:creationId xmlns:a16="http://schemas.microsoft.com/office/drawing/2014/main" xmlns="" id="{E250A04B-A233-AADA-CC3B-A6B56E26033A}"/>
              </a:ext>
            </a:extLst>
          </p:cNvPr>
          <p:cNvSpPr/>
          <p:nvPr/>
        </p:nvSpPr>
        <p:spPr>
          <a:xfrm rot="10800000" flipH="1" flipV="1">
            <a:off x="970019" y="550775"/>
            <a:ext cx="851446" cy="775594"/>
          </a:xfrm>
          <a:prstGeom prst="hear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15487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408653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E9410EA-7D5E-C4F6-8CF6-36986545A9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30" y="0"/>
            <a:ext cx="1219633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9E5BBA0-4074-5725-29DA-908F61784D55}"/>
              </a:ext>
            </a:extLst>
          </p:cNvPr>
          <p:cNvSpPr txBox="1"/>
          <p:nvPr/>
        </p:nvSpPr>
        <p:spPr>
          <a:xfrm>
            <a:off x="5219182" y="1853084"/>
            <a:ext cx="66892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i="1" u="sng">
                <a:solidFill>
                  <a:schemeClr val="accent2">
                    <a:lumMod val="75000"/>
                  </a:schemeClr>
                </a:solidFill>
              </a:rPr>
              <a:t>Йога-</a:t>
            </a:r>
            <a:r>
              <a:rPr lang="ru-RU" sz="2000">
                <a:latin typeface="Amasis MT Pro Light" panose="02000000000000000000" pitchFamily="2" charset="0"/>
                <a:ea typeface="Amasis MT Pro Light" panose="02000000000000000000" pitchFamily="2" charset="0"/>
              </a:rPr>
              <a:t> </a:t>
            </a:r>
            <a:r>
              <a:rPr lang="ru-RU" sz="2000" b="0" i="0">
                <a:solidFill>
                  <a:srgbClr val="3A3A3A"/>
                </a:solidFill>
                <a:effectLst/>
                <a:latin typeface="Amasis MT Pro Light" panose="02000000000000000000" pitchFamily="2" charset="0"/>
                <a:ea typeface="Amasis MT Pro Light" panose="02000000000000000000" pitchFamily="2" charset="0"/>
              </a:rPr>
              <a:t>это учение, включающее в себя стройную философскую систему, а также комплекс методик упражнений и дыхательной гимнастики. Улучшение здоровья, обретение гибкости, выносливости, крепкий сон, а также достижение психологического равновесия, личная реализация во всех сферах жизни – все это дает реализация учения йоги. </a:t>
            </a:r>
            <a:endParaRPr lang="ru-RU">
              <a:latin typeface="Amasis MT Pro Light" panose="02000000000000000000" pitchFamily="2" charset="0"/>
              <a:ea typeface="Amasis MT Pro Light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3B5A569-23FB-E5C5-9DFF-D74B344CBD2B}"/>
              </a:ext>
            </a:extLst>
          </p:cNvPr>
          <p:cNvSpPr txBox="1"/>
          <p:nvPr/>
        </p:nvSpPr>
        <p:spPr>
          <a:xfrm>
            <a:off x="7397580" y="562242"/>
            <a:ext cx="33593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2800" b="1">
                <a:solidFill>
                  <a:schemeClr val="accent2">
                    <a:lumMod val="75000"/>
                  </a:schemeClr>
                </a:solidFill>
              </a:rPr>
              <a:t>Что такое йога?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AF6E04E-BE17-48BB-E494-D908DF26BC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0" y="1330897"/>
            <a:ext cx="3974580" cy="397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6523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20BCAE8-0137-A8EE-7CF8-753BBDE880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633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6429AE4E-71E6-805F-46F4-9DE6B7C5A6B4}"/>
              </a:ext>
            </a:extLst>
          </p:cNvPr>
          <p:cNvSpPr txBox="1"/>
          <p:nvPr/>
        </p:nvSpPr>
        <p:spPr>
          <a:xfrm>
            <a:off x="147691" y="1158645"/>
            <a:ext cx="84895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Чем полезна йога для женщин</a:t>
            </a:r>
          </a:p>
          <a:p>
            <a:pPr rtl="0"/>
            <a:endParaRPr lang="ru-RU" b="0" i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rtl="0"/>
            <a:r>
              <a:rPr lang="ru-RU">
                <a:solidFill>
                  <a:srgbClr val="333333"/>
                </a:solidFill>
                <a:latin typeface="Roboto" panose="02000000000000000000" pitchFamily="2" charset="0"/>
              </a:rPr>
              <a:t>🔸</a:t>
            </a:r>
            <a:r>
              <a:rPr lang="ru-RU" b="0" i="0">
                <a:solidFill>
                  <a:srgbClr val="333333"/>
                </a:solidFill>
                <a:effectLst/>
              </a:rPr>
              <a:t>Улучшение гибкости: Практика йоги улучшает гибкость тела, а также приводит к укреплению мышц спины, ягодиц и живота. Это улучшает осанку и общий внешний вид.</a:t>
            </a:r>
          </a:p>
          <a:p>
            <a:pPr rtl="0"/>
            <a:r>
              <a:rPr lang="ru-RU" b="0" i="0">
                <a:solidFill>
                  <a:srgbClr val="333333"/>
                </a:solidFill>
                <a:effectLst/>
              </a:rPr>
              <a:t>🔸Управление эмоциями: Йога включает в себя дыхательные техники и медитативные практики, которые помогают управлять эмоциями, уменьшить стресс и тревогу, а также улучшить общее психическое состояние.</a:t>
            </a:r>
          </a:p>
          <a:p>
            <a:pPr rtl="0"/>
            <a:r>
              <a:rPr lang="ru-RU" b="0" i="0">
                <a:solidFill>
                  <a:srgbClr val="333333"/>
                </a:solidFill>
                <a:effectLst/>
              </a:rPr>
              <a:t>🔸Укрепление здоровья: Программа йоги укрепляет здоровье женщин. Упражнения способствуют правильному функционированию внутренних органов, стимулированию обмена веществ и улучшению пищеварения. Также практика йоги помогает справиться с некоторыми симптомами при менопаузе и предменструальном синдроме.</a:t>
            </a:r>
          </a:p>
          <a:p>
            <a:pPr algn="l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70C5A6D-7FBD-8604-7E21-6238556872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207" y="242908"/>
            <a:ext cx="3478102" cy="347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2257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012D337B-FCF3-50F9-98CA-9F73F96638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633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997EDE1-7788-AF6C-8C4E-FE95AF139AA8}"/>
              </a:ext>
            </a:extLst>
          </p:cNvPr>
          <p:cNvSpPr txBox="1"/>
          <p:nvPr/>
        </p:nvSpPr>
        <p:spPr>
          <a:xfrm>
            <a:off x="418079" y="1817797"/>
            <a:ext cx="806579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>
                <a:cs typeface="Aldhabi" pitchFamily="2" charset="-78"/>
              </a:rPr>
              <a:t>Чем полезна йога для мужчин</a:t>
            </a:r>
          </a:p>
          <a:p>
            <a:pPr algn="l"/>
            <a:r>
              <a:rPr lang="ru-RU">
                <a:cs typeface="Aldhabi" pitchFamily="2" charset="-78"/>
              </a:rPr>
              <a:t>
🔹Физическое здоровье: Практика йоги помогает улучшить гибкость, координацию и силу. Это особенно полезно для мужчин, которые регулярно занимаются спортом. Повышенная гибкость и сила помогают улучшить результаты в тренировках и уменьшить риск получения травм.
🔹Снижение стресса: Регулярная практика йоги может снизить уровень стресса и улучшить психическое благополучие. Медитативные и дыхательные упражнения помогают мужчинам справиться с напряжением и улучшить общее настроение.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B4E2B78-0CCC-5CBB-2459-478AB1D6E1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3870" y="338478"/>
            <a:ext cx="3558781" cy="376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224283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985B89D-E44B-BD4D-11D0-F5F8FC3620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4955"/>
            <a:ext cx="12192000" cy="73308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E90E9D0-7C4F-63AE-A490-3F8E1231BECA}"/>
              </a:ext>
            </a:extLst>
          </p:cNvPr>
          <p:cNvSpPr txBox="1"/>
          <p:nvPr/>
        </p:nvSpPr>
        <p:spPr>
          <a:xfrm>
            <a:off x="2223858" y="3407790"/>
            <a:ext cx="137135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800">
                <a:latin typeface="Alasassy Caps" panose="02000000000000000000" pitchFamily="2" charset="0"/>
                <a:ea typeface="Alasassy Caps" panose="02000000000000000000" pitchFamily="2" charset="0"/>
              </a:rPr>
              <a:t>Основные направления йоги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C2148AEE-9374-0E98-363F-BA846A6A59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54" y="4323875"/>
            <a:ext cx="3033739" cy="28820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07D18867-A731-9A41-E3E3-A6B27454EB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360" y="0"/>
            <a:ext cx="3342640" cy="34077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xmlns="" id="{3EEE804A-95A5-E240-4DBE-9576E5C04146}"/>
              </a:ext>
            </a:extLst>
          </p:cNvPr>
          <p:cNvCxnSpPr>
            <a:cxnSpLocks/>
          </p:cNvCxnSpPr>
          <p:nvPr/>
        </p:nvCxnSpPr>
        <p:spPr>
          <a:xfrm>
            <a:off x="2787209" y="4323875"/>
            <a:ext cx="7200289" cy="0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497185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0C61E25-3AFA-3D83-1A4C-0F964CA4AC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2974" y="-28570"/>
            <a:ext cx="12297947" cy="69151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22CB6A6-6915-3372-439A-98CC498EDDB1}"/>
              </a:ext>
            </a:extLst>
          </p:cNvPr>
          <p:cNvSpPr txBox="1"/>
          <p:nvPr/>
        </p:nvSpPr>
        <p:spPr>
          <a:xfrm>
            <a:off x="858165" y="369182"/>
            <a:ext cx="54375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4400" b="1" i="1">
                <a:ea typeface="ADLaM Display" panose="02010000000000000000" pitchFamily="2" charset="0"/>
                <a:cs typeface="Aharoni" panose="02010803020104030203" pitchFamily="2" charset="-79"/>
              </a:rPr>
              <a:t>Хатха-йога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380E9C9-19D4-F86A-FD75-9011C05C3D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444" y="3991765"/>
            <a:ext cx="3774684" cy="25150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C91CC2D-46F0-3E8C-2D83-740A64E388EB}"/>
              </a:ext>
            </a:extLst>
          </p:cNvPr>
          <p:cNvSpPr txBox="1"/>
          <p:nvPr/>
        </p:nvSpPr>
        <p:spPr>
          <a:xfrm>
            <a:off x="5381267" y="3907980"/>
            <a:ext cx="1828800" cy="1828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743D60D-324F-56AC-6EF9-C766ABCFFFBF}"/>
              </a:ext>
            </a:extLst>
          </p:cNvPr>
          <p:cNvSpPr txBox="1"/>
          <p:nvPr/>
        </p:nvSpPr>
        <p:spPr>
          <a:xfrm>
            <a:off x="1089582" y="2708283"/>
            <a:ext cx="2974247" cy="1631216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>
                <a:solidFill>
                  <a:schemeClr val="bg1"/>
                </a:solidFill>
                <a:ea typeface="ADLaM Display" panose="02010000000000000000" pitchFamily="2" charset="0"/>
                <a:cs typeface="ADLaM Display" panose="02010000000000000000" pitchFamily="2" charset="0"/>
              </a:rPr>
              <a:t>Позволяет улучшить сон, избавиться от стресса, расслабить ум и тело, а также повысить контроль и концентрацию.</a:t>
            </a:r>
          </a:p>
        </p:txBody>
      </p:sp>
      <p:sp>
        <p:nvSpPr>
          <p:cNvPr id="11" name="Блок-схема: знак завершения 10">
            <a:extLst>
              <a:ext uri="{FF2B5EF4-FFF2-40B4-BE49-F238E27FC236}">
                <a16:creationId xmlns:a16="http://schemas.microsoft.com/office/drawing/2014/main" xmlns="" id="{5AB48F7E-6A6D-7049-322C-F44BE707FC73}"/>
              </a:ext>
            </a:extLst>
          </p:cNvPr>
          <p:cNvSpPr/>
          <p:nvPr/>
        </p:nvSpPr>
        <p:spPr>
          <a:xfrm>
            <a:off x="8119579" y="67430"/>
            <a:ext cx="1828800" cy="603504"/>
          </a:xfrm>
          <a:prstGeom prst="flowChartTermina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>
                <a:solidFill>
                  <a:schemeClr val="tx1"/>
                </a:solidFill>
              </a:rPr>
              <a:t>Этапы</a:t>
            </a:r>
          </a:p>
        </p:txBody>
      </p:sp>
      <p:cxnSp>
        <p:nvCxnSpPr>
          <p:cNvPr id="12" name="Прямая со стрелкой 11">
            <a:extLst>
              <a:ext uri="{FF2B5EF4-FFF2-40B4-BE49-F238E27FC236}">
                <a16:creationId xmlns:a16="http://schemas.microsoft.com/office/drawing/2014/main" xmlns="" id="{EB511B2B-973A-D484-FA09-887430C96ACF}"/>
              </a:ext>
            </a:extLst>
          </p:cNvPr>
          <p:cNvCxnSpPr>
            <a:cxnSpLocks/>
          </p:cNvCxnSpPr>
          <p:nvPr/>
        </p:nvCxnSpPr>
        <p:spPr>
          <a:xfrm flipH="1">
            <a:off x="6546273" y="550316"/>
            <a:ext cx="1087989" cy="525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2BEDCFD5-891E-FF4E-EF88-57F937BFB771}"/>
              </a:ext>
            </a:extLst>
          </p:cNvPr>
          <p:cNvSpPr txBox="1"/>
          <p:nvPr/>
        </p:nvSpPr>
        <p:spPr>
          <a:xfrm>
            <a:off x="4873300" y="1138623"/>
            <a:ext cx="1828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200" b="1" i="1">
                <a:solidFill>
                  <a:srgbClr val="C00000"/>
                </a:solidFill>
              </a:rPr>
              <a:t>Яма</a:t>
            </a:r>
            <a:r>
              <a:rPr lang="ru-RU" sz="1200"/>
              <a:t>. Выполнение моральных принципов. Человек должен разобраться в себе и в своих пороках и понять, какие вещи тянут его вниз. Взять ответственность за свои мысли и поведение.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xmlns="" id="{CC7DBA8D-29D7-139D-67FF-77CB2F9A6239}"/>
              </a:ext>
            </a:extLst>
          </p:cNvPr>
          <p:cNvCxnSpPr>
            <a:cxnSpLocks/>
          </p:cNvCxnSpPr>
          <p:nvPr/>
        </p:nvCxnSpPr>
        <p:spPr>
          <a:xfrm flipH="1">
            <a:off x="7707610" y="760014"/>
            <a:ext cx="378555" cy="444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CB153C09-6579-FE10-2ED5-86C83C98AEA1}"/>
              </a:ext>
            </a:extLst>
          </p:cNvPr>
          <p:cNvSpPr txBox="1"/>
          <p:nvPr/>
        </p:nvSpPr>
        <p:spPr>
          <a:xfrm>
            <a:off x="6805687" y="1344626"/>
            <a:ext cx="1951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200" b="1" err="1">
                <a:solidFill>
                  <a:srgbClr val="C00000"/>
                </a:solidFill>
              </a:rPr>
              <a:t>Нияма</a:t>
            </a:r>
            <a:r>
              <a:rPr lang="ru-RU" sz="1200"/>
              <a:t>. На этом этапе тренируются самодисциплина и расслабление. Человек встаёт на путь духовного развития.</a:t>
            </a:r>
          </a:p>
        </p:txBody>
      </p:sp>
      <p:cxnSp>
        <p:nvCxnSpPr>
          <p:cNvPr id="47" name="Прямая со стрелкой 46">
            <a:extLst>
              <a:ext uri="{FF2B5EF4-FFF2-40B4-BE49-F238E27FC236}">
                <a16:creationId xmlns:a16="http://schemas.microsoft.com/office/drawing/2014/main" xmlns="" id="{1ACA4695-CD7E-EB7A-9B62-B78663084AE0}"/>
              </a:ext>
            </a:extLst>
          </p:cNvPr>
          <p:cNvCxnSpPr>
            <a:cxnSpLocks/>
          </p:cNvCxnSpPr>
          <p:nvPr/>
        </p:nvCxnSpPr>
        <p:spPr>
          <a:xfrm>
            <a:off x="9443861" y="774481"/>
            <a:ext cx="54247" cy="577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5BBE496-1D49-ADFE-8DC3-816C4249DB99}"/>
              </a:ext>
            </a:extLst>
          </p:cNvPr>
          <p:cNvSpPr txBox="1"/>
          <p:nvPr/>
        </p:nvSpPr>
        <p:spPr>
          <a:xfrm>
            <a:off x="8740085" y="1351657"/>
            <a:ext cx="19278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200" b="1" err="1">
                <a:solidFill>
                  <a:srgbClr val="C00000"/>
                </a:solidFill>
              </a:rPr>
              <a:t>Асаны</a:t>
            </a:r>
            <a:r>
              <a:rPr lang="ru-RU" sz="1200"/>
              <a:t>. Обучение статичным позам, которые нужно выполнять в течение тренировки, чтобы достичь цели. Они помогают сконцентрироваться и познать своё тело.</a:t>
            </a:r>
          </a:p>
        </p:txBody>
      </p:sp>
      <p:cxnSp>
        <p:nvCxnSpPr>
          <p:cNvPr id="65" name="Прямая со стрелкой 64">
            <a:extLst>
              <a:ext uri="{FF2B5EF4-FFF2-40B4-BE49-F238E27FC236}">
                <a16:creationId xmlns:a16="http://schemas.microsoft.com/office/drawing/2014/main" xmlns="" id="{749DB8AF-9243-B97E-EA81-E1A1E0231687}"/>
              </a:ext>
            </a:extLst>
          </p:cNvPr>
          <p:cNvCxnSpPr>
            <a:cxnSpLocks/>
          </p:cNvCxnSpPr>
          <p:nvPr/>
        </p:nvCxnSpPr>
        <p:spPr>
          <a:xfrm>
            <a:off x="10109743" y="550316"/>
            <a:ext cx="1165412" cy="5253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B6402BBB-003E-4BF8-C53B-A89E0F2A65AC}"/>
              </a:ext>
            </a:extLst>
          </p:cNvPr>
          <p:cNvSpPr txBox="1"/>
          <p:nvPr/>
        </p:nvSpPr>
        <p:spPr>
          <a:xfrm>
            <a:off x="10929829" y="1323288"/>
            <a:ext cx="15136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200" b="1" err="1">
                <a:solidFill>
                  <a:srgbClr val="C00000"/>
                </a:solidFill>
              </a:rPr>
              <a:t>Пранаяма</a:t>
            </a:r>
            <a:r>
              <a:rPr lang="ru-RU" sz="1200"/>
              <a:t>. Это дыхательные практики, которые нацелены на концентрацию и направление энергии в теле.</a:t>
            </a:r>
          </a:p>
        </p:txBody>
      </p:sp>
    </p:spTree>
    <p:extLst>
      <p:ext uri="{BB962C8B-B14F-4D97-AF65-F5344CB8AC3E}">
        <p14:creationId xmlns:p14="http://schemas.microsoft.com/office/powerpoint/2010/main" val="1347595906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BE748F70-5FAC-F32D-78E0-6523FEA0D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633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564D26EC-C285-0AC2-E192-BBC68E3B5207}"/>
              </a:ext>
            </a:extLst>
          </p:cNvPr>
          <p:cNvSpPr txBox="1"/>
          <p:nvPr/>
        </p:nvSpPr>
        <p:spPr>
          <a:xfrm>
            <a:off x="3447338" y="2337343"/>
            <a:ext cx="7921540" cy="378565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ru-RU" sz="2400"/>
              <a:t>Это направление считается молодым, оно образовалось во второй половине прошлого века. </a:t>
            </a:r>
            <a:r>
              <a:rPr lang="ru-RU" sz="2400" err="1"/>
              <a:t>Кундалини</a:t>
            </a:r>
            <a:r>
              <a:rPr lang="ru-RU" sz="2400"/>
              <a:t>-йога включает интенсивные дыхательные и двигательные упражнения, она помогает «разбудить» энергию в теле, очищая энергетические потоки. По многочисленным рассказам людей, практикующих </a:t>
            </a:r>
            <a:r>
              <a:rPr lang="ru-RU" sz="2400" err="1"/>
              <a:t>кундалини</a:t>
            </a:r>
            <a:r>
              <a:rPr lang="ru-RU" sz="2400"/>
              <a:t>-йогу, она помогает избавиться от зависимостей. Система основана на пробуждении энергии </a:t>
            </a:r>
            <a:r>
              <a:rPr lang="ru-RU" sz="2400" err="1"/>
              <a:t>Кундалини</a:t>
            </a:r>
            <a:r>
              <a:rPr lang="ru-RU" sz="2400"/>
              <a:t>. Считается, что она дремлет в корневой </a:t>
            </a:r>
            <a:r>
              <a:rPr lang="ru-RU" sz="2400" err="1"/>
              <a:t>чакре</a:t>
            </a:r>
            <a:r>
              <a:rPr lang="ru-RU" sz="2400"/>
              <a:t> и её надо пробудить, чтобы достигнуть гармонии со своей внутренней энергией.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C68FEA8-A551-9426-521A-FAEB5B4B949F}"/>
              </a:ext>
            </a:extLst>
          </p:cNvPr>
          <p:cNvSpPr txBox="1"/>
          <p:nvPr/>
        </p:nvSpPr>
        <p:spPr>
          <a:xfrm>
            <a:off x="232267" y="1444946"/>
            <a:ext cx="8658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b="1" err="1">
                <a:solidFill>
                  <a:schemeClr val="accent2">
                    <a:lumMod val="50000"/>
                  </a:schemeClr>
                </a:solidFill>
              </a:rPr>
              <a:t>Кундалини</a:t>
            </a:r>
            <a:r>
              <a:rPr lang="ru-RU" sz="3600" b="1">
                <a:solidFill>
                  <a:schemeClr val="accent2">
                    <a:lumMod val="50000"/>
                  </a:schemeClr>
                </a:solidFill>
              </a:rPr>
              <a:t>-йога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3414B02-07EA-AC16-3BF9-10B29FF903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80" r="3502"/>
          <a:stretch/>
        </p:blipFill>
        <p:spPr>
          <a:xfrm>
            <a:off x="232267" y="2769706"/>
            <a:ext cx="2891977" cy="292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52045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916A2B63-92C0-9A29-FE7E-1A2087026F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55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FA618E0-4995-5D21-DD0F-C62E63DF6A19}"/>
              </a:ext>
            </a:extLst>
          </p:cNvPr>
          <p:cNvSpPr txBox="1"/>
          <p:nvPr/>
        </p:nvSpPr>
        <p:spPr>
          <a:xfrm>
            <a:off x="5382897" y="1161337"/>
            <a:ext cx="6711306" cy="2677656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sz="2400" i="1"/>
              <a:t>Это разновидность </a:t>
            </a:r>
            <a:r>
              <a:rPr lang="ru-RU" sz="2400" i="1" err="1"/>
              <a:t>хатха</a:t>
            </a:r>
            <a:r>
              <a:rPr lang="ru-RU" sz="2400" i="1"/>
              <a:t>-йоги, её придумал </a:t>
            </a:r>
            <a:r>
              <a:rPr lang="ru-RU" sz="2400" i="1" err="1"/>
              <a:t>Беллур</a:t>
            </a:r>
            <a:r>
              <a:rPr lang="ru-RU" sz="2400" i="1"/>
              <a:t> </a:t>
            </a:r>
            <a:r>
              <a:rPr lang="ru-RU" sz="2400" i="1" err="1"/>
              <a:t>Айенгар</a:t>
            </a:r>
            <a:r>
              <a:rPr lang="ru-RU" sz="2400" i="1"/>
              <a:t>. Он занимался йогой, чтобы улучшить своё здоровье, личная практика </a:t>
            </a:r>
            <a:r>
              <a:rPr lang="ru-RU" sz="2400" i="1" err="1"/>
              <a:t>Беллура</a:t>
            </a:r>
            <a:r>
              <a:rPr lang="ru-RU" sz="2400" i="1"/>
              <a:t> была силовой. Но постепенно с силовых тренировок фокус перешёл на отработку каждого положения. Он отстроил более 200 </a:t>
            </a:r>
            <a:r>
              <a:rPr lang="ru-RU" sz="2400" i="1" err="1"/>
              <a:t>асан</a:t>
            </a:r>
            <a:r>
              <a:rPr lang="ru-RU" sz="2400" i="1"/>
              <a:t>, создав свою собственную систему.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6F0062E-7902-DAB5-1753-8D11EA3FCE0D}"/>
              </a:ext>
            </a:extLst>
          </p:cNvPr>
          <p:cNvSpPr txBox="1"/>
          <p:nvPr/>
        </p:nvSpPr>
        <p:spPr>
          <a:xfrm>
            <a:off x="6805432" y="489987"/>
            <a:ext cx="33104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200" b="1">
                <a:solidFill>
                  <a:schemeClr val="accent2">
                    <a:lumMod val="50000"/>
                  </a:schemeClr>
                </a:solidFill>
                <a:ea typeface="ADLaM Display" panose="02010000000000000000" pitchFamily="2" charset="0"/>
                <a:cs typeface="ADLaM Display" panose="02010000000000000000" pitchFamily="2" charset="0"/>
              </a:rPr>
              <a:t>Йога </a:t>
            </a:r>
            <a:r>
              <a:rPr lang="ru-RU" sz="3200" b="1" err="1">
                <a:solidFill>
                  <a:schemeClr val="accent2">
                    <a:lumMod val="50000"/>
                  </a:schemeClr>
                </a:solidFill>
                <a:ea typeface="ADLaM Display" panose="02010000000000000000" pitchFamily="2" charset="0"/>
                <a:cs typeface="ADLaM Display" panose="02010000000000000000" pitchFamily="2" charset="0"/>
              </a:rPr>
              <a:t>Айенгара</a:t>
            </a:r>
            <a:endParaRPr lang="ru-RU" sz="3200" b="1">
              <a:solidFill>
                <a:schemeClr val="accent2">
                  <a:lumMod val="50000"/>
                </a:schemeClr>
              </a:solidFill>
              <a:ea typeface="ADLaM Display" panose="02010000000000000000" pitchFamily="2" charset="0"/>
              <a:cs typeface="ADLaM Display" panose="02010000000000000000" pitchFamily="2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73BDAEB-CDCB-5462-428F-D2FB7A0644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22" y="916946"/>
            <a:ext cx="4039117" cy="46696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AEC5B06-0523-1790-142B-BBEDA51CC24B}"/>
              </a:ext>
            </a:extLst>
          </p:cNvPr>
          <p:cNvSpPr txBox="1"/>
          <p:nvPr/>
        </p:nvSpPr>
        <p:spPr>
          <a:xfrm>
            <a:off x="5370202" y="4129243"/>
            <a:ext cx="6711307" cy="230832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sz="2400" i="1"/>
              <a:t>Йога </a:t>
            </a:r>
            <a:r>
              <a:rPr lang="ru-RU" sz="2400" i="1" err="1"/>
              <a:t>Айенгара</a:t>
            </a:r>
            <a:r>
              <a:rPr lang="ru-RU" sz="2400" i="1"/>
              <a:t> включает в себя построение тела в </a:t>
            </a:r>
            <a:r>
              <a:rPr lang="ru-RU" sz="2400" i="1" err="1"/>
              <a:t>асанах</a:t>
            </a:r>
            <a:r>
              <a:rPr lang="ru-RU" sz="2400" i="1"/>
              <a:t> при помощи кирпичиков, ремней, валиков и прочего инвентаря. Каждая </a:t>
            </a:r>
            <a:r>
              <a:rPr lang="ru-RU" sz="2400" i="1" err="1"/>
              <a:t>асана</a:t>
            </a:r>
            <a:r>
              <a:rPr lang="ru-RU" sz="2400" i="1"/>
              <a:t> выполняется медленно, нужно уделять внимание технике и дыханию, что развивает концентрацию.</a:t>
            </a:r>
          </a:p>
        </p:txBody>
      </p:sp>
    </p:spTree>
    <p:extLst>
      <p:ext uri="{BB962C8B-B14F-4D97-AF65-F5344CB8AC3E}">
        <p14:creationId xmlns:p14="http://schemas.microsoft.com/office/powerpoint/2010/main" val="3846083340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EAE84FB9-BA38-D62C-9AE1-097FFCA5A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556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10D65B3-F115-7691-C0DB-EB371A3E99A6}"/>
              </a:ext>
            </a:extLst>
          </p:cNvPr>
          <p:cNvSpPr txBox="1"/>
          <p:nvPr/>
        </p:nvSpPr>
        <p:spPr>
          <a:xfrm>
            <a:off x="1090651" y="1985182"/>
            <a:ext cx="6812771" cy="4524315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ru-RU" sz="2400" i="1"/>
              <a:t>Шри </a:t>
            </a:r>
            <a:r>
              <a:rPr lang="ru-RU" sz="2400" i="1" err="1"/>
              <a:t>Паттабхи</a:t>
            </a:r>
            <a:r>
              <a:rPr lang="ru-RU" sz="2400" i="1"/>
              <a:t> – основатель этого течения. </a:t>
            </a:r>
            <a:r>
              <a:rPr lang="ru-RU" sz="2400" i="1" err="1"/>
              <a:t>Аштанга-виньяса</a:t>
            </a:r>
            <a:r>
              <a:rPr lang="ru-RU" sz="2400" i="1"/>
              <a:t> – динамическая практика. </a:t>
            </a:r>
            <a:r>
              <a:rPr lang="ru-RU" sz="2400" i="1" err="1"/>
              <a:t>Асаны</a:t>
            </a:r>
            <a:r>
              <a:rPr lang="ru-RU" sz="2400" i="1"/>
              <a:t> переходят из одной в другую через </a:t>
            </a:r>
            <a:r>
              <a:rPr lang="ru-RU" sz="2400" i="1" err="1"/>
              <a:t>виньясы</a:t>
            </a:r>
            <a:r>
              <a:rPr lang="ru-RU" sz="2400" i="1"/>
              <a:t> – повторяющуюся комбинацию движений.
В этом виде йоги важны подвижность и правильное дыхание при переходе из одной позы в другую. </a:t>
            </a:r>
            <a:r>
              <a:rPr lang="ru-RU" sz="2400" i="1" err="1"/>
              <a:t>Аштанга</a:t>
            </a:r>
            <a:r>
              <a:rPr lang="ru-RU" sz="2400" i="1"/>
              <a:t>-</a:t>
            </a:r>
            <a:r>
              <a:rPr lang="ru-RU" sz="2400" i="1" err="1"/>
              <a:t>виньяса</a:t>
            </a:r>
            <a:r>
              <a:rPr lang="ru-RU" sz="2400" i="1"/>
              <a:t>-йога позволяет улучшить мышечный корсет и растяжку, избавиться от лишнего веса и, конечно, расслабить ум и тело.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AFF342A2-CEC5-E14B-21BF-72F7D83B534C}"/>
              </a:ext>
            </a:extLst>
          </p:cNvPr>
          <p:cNvSpPr txBox="1"/>
          <p:nvPr/>
        </p:nvSpPr>
        <p:spPr>
          <a:xfrm>
            <a:off x="6096000" y="348503"/>
            <a:ext cx="73698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3600" b="1" i="1" err="1">
                <a:solidFill>
                  <a:schemeClr val="accent2">
                    <a:lumMod val="50000"/>
                  </a:schemeClr>
                </a:solidFill>
              </a:rPr>
              <a:t>Аштанга</a:t>
            </a:r>
            <a:r>
              <a:rPr lang="ru-RU" sz="3600" b="1" i="1">
                <a:solidFill>
                  <a:schemeClr val="accent2">
                    <a:lumMod val="50000"/>
                  </a:schemeClr>
                </a:solidFill>
              </a:rPr>
              <a:t>-</a:t>
            </a:r>
            <a:r>
              <a:rPr lang="ru-RU" sz="3600" b="1" i="1" err="1">
                <a:solidFill>
                  <a:schemeClr val="accent2">
                    <a:lumMod val="50000"/>
                  </a:schemeClr>
                </a:solidFill>
              </a:rPr>
              <a:t>виньяса</a:t>
            </a:r>
            <a:r>
              <a:rPr lang="ru-RU" sz="3600" b="1" i="1">
                <a:solidFill>
                  <a:schemeClr val="accent2">
                    <a:lumMod val="50000"/>
                  </a:schemeClr>
                </a:solidFill>
              </a:rPr>
              <a:t>-йога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882AC05-0279-E522-B45E-D38501E6C6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4072" y="1548856"/>
            <a:ext cx="2674398" cy="267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240531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627</Words>
  <Application>Microsoft Office PowerPoint</Application>
  <PresentationFormat>Широкоэкранный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7" baseType="lpstr">
      <vt:lpstr>ADLaM Display</vt:lpstr>
      <vt:lpstr>Aharoni</vt:lpstr>
      <vt:lpstr>Alasassy Caps</vt:lpstr>
      <vt:lpstr>Aldhabi</vt:lpstr>
      <vt:lpstr>Amasis MT Pro Light</vt:lpstr>
      <vt:lpstr>Arial</vt:lpstr>
      <vt:lpstr>BatangChe</vt:lpstr>
      <vt:lpstr>Calibri</vt:lpstr>
      <vt:lpstr>Calibri Light</vt:lpstr>
      <vt:lpstr>Cavolini</vt:lpstr>
      <vt:lpstr>Roboto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Басова Эльмира</dc:creator>
  <cp:lastModifiedBy>USER</cp:lastModifiedBy>
  <cp:revision>3</cp:revision>
  <dcterms:created xsi:type="dcterms:W3CDTF">2023-12-30T09:43:16Z</dcterms:created>
  <dcterms:modified xsi:type="dcterms:W3CDTF">2024-01-08T14:09:36Z</dcterms:modified>
</cp:coreProperties>
</file>