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3"/>
    <p:sldId id="258" r:id="rId4"/>
    <p:sldId id="257" r:id="rId5"/>
    <p:sldId id="260" r:id="rId6"/>
    <p:sldId id="259" r:id="rId7"/>
    <p:sldId id="271" r:id="rId8"/>
    <p:sldId id="261" r:id="rId9"/>
    <p:sldId id="272" r:id="rId10"/>
    <p:sldId id="262" r:id="rId11"/>
    <p:sldId id="273" r:id="rId12"/>
    <p:sldId id="263" r:id="rId13"/>
    <p:sldId id="274" r:id="rId14"/>
    <p:sldId id="266" r:id="rId15"/>
    <p:sldId id="275" r:id="rId16"/>
    <p:sldId id="280" r:id="rId17"/>
    <p:sldId id="281" r:id="rId1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1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7CD"/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21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rcRect b="3795"/>
          <a:stretch>
            <a:fillRect/>
          </a:stretch>
        </p:blipFill>
        <p:spPr>
          <a:xfrm>
            <a:off x="0" y="260350"/>
            <a:ext cx="12192000" cy="659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620713"/>
            <a:ext cx="10943167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1843088"/>
            <a:ext cx="10949517" cy="98107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8544C22-EC13-4D2B-BB53-07ACC9C2DCDB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stihi.ru/2018/03/13/4656?ysclid=loo0rmierc535524296" TargetMode="External"/><Relationship Id="rId3" Type="http://schemas.openxmlformats.org/officeDocument/2006/relationships/hyperlink" Target="https://yurchenko-mkdou31.edumsko.ru/folders/post/2793819" TargetMode="Externa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hyperlink" Target="https://yandex.ru/video/preview/14603840997049099125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s://yandex.ru/video/preview/4401136023917993605" TargetMode="External"/><Relationship Id="rId3" Type="http://schemas.openxmlformats.org/officeDocument/2006/relationships/hyperlink" Target="https://youtu.be/gJJX72uJEDQ?si=DMISFRyF1rsFnujL" TargetMode="External"/><Relationship Id="rId2" Type="http://schemas.openxmlformats.org/officeDocument/2006/relationships/hyperlink" Target="https://yandex.ru/video/preview/16846434827481538950" TargetMode="External"/><Relationship Id="rId1" Type="http://schemas.openxmlformats.org/officeDocument/2006/relationships/hyperlink" Target="https://www.youtube.com/watch?v=bEh5TTl8WT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https://vk.com/wall-55282879_77640?ysclid=los6pczu4u14875713" TargetMode="Externa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5zMX6SjWuhw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635"/>
            <a:ext cx="12189460" cy="6857365"/>
          </a:xfrm>
          <a:prstGeom prst="rect">
            <a:avLst/>
          </a:prstGeom>
        </p:spPr>
      </p:pic>
      <p:sp>
        <p:nvSpPr>
          <p:cNvPr id="3" name="Заголовок 2"/>
          <p:cNvSpPr/>
          <p:nvPr>
            <p:ph type="ctrTitle"/>
          </p:nvPr>
        </p:nvSpPr>
        <p:spPr>
          <a:xfrm>
            <a:off x="596900" y="3251200"/>
            <a:ext cx="5393690" cy="171259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txBody>
          <a:bodyPr>
            <a:normAutofit fontScale="90000"/>
          </a:bodyPr>
          <a:p>
            <a:r>
              <a:rPr lang="ru-RU" sz="4000" b="1" i="1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  <a:latin typeface="+mj-lt"/>
                <a:cs typeface="+mj-lt"/>
                <a:sym typeface="+mn-ea"/>
              </a:rPr>
              <a:t>ЭЛЕКТРОННЫЙ ОБРАЗОВАТЕЛЬНЫЙ МАРШРУТ:  </a:t>
            </a:r>
            <a:endParaRPr lang="ru-RU" altLang="en-US" sz="4000" b="1" i="1" dirty="0" smtClean="0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35C7D"/>
                  </a:gs>
                </a:gsLst>
                <a:lin scaled="0"/>
              </a:gradFill>
              <a:latin typeface="+mj-lt"/>
              <a:cs typeface="+mj-lt"/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Что спросить у ребёнка?</a:t>
            </a:r>
            <a:endParaRPr lang="ru-RU" altLang="en-US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040765"/>
            <a:ext cx="6846570" cy="82613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pPr algn="ctr"/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Как бы хотелось тебе поиграть с деревянными ложками?</a:t>
            </a:r>
            <a:endParaRPr lang="ru-RU" sz="2800" b="1" i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 algn="ctr">
              <a:buNone/>
            </a:pPr>
            <a:endParaRPr lang="ru-RU" altLang="en-US" sz="2800" b="1" i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7745095" y="2981325"/>
            <a:ext cx="3729355" cy="5797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8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Что нового ты узнал?</a:t>
            </a:r>
            <a:endParaRPr lang="ru-RU" altLang="en-US" sz="28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5414010" y="5955665"/>
            <a:ext cx="6567170" cy="953135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8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Хотел бы научиться играть на ложках?</a:t>
            </a:r>
            <a:endParaRPr lang="ru-RU" altLang="en-US" sz="28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6" name="Изображение 5" descr="fpMREKUqWzI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1550" y="2134235"/>
            <a:ext cx="5976620" cy="3554095"/>
          </a:xfrm>
          <a:prstGeom prst="rect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/>
      <p:bldP spid="4" grpId="1"/>
      <p:bldP spid="5" grpId="0"/>
      <p:bldP spid="5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b="1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latin typeface="Calibri Light" panose="020F0302020204030204" pitchFamily="34" charset="0"/>
                <a:ea typeface="MS Mincho" pitchFamily="49" charset="-128"/>
                <a:cs typeface="Calibri Light" panose="020F0302020204030204" pitchFamily="34" charset="0"/>
                <a:sym typeface="+mn-ea"/>
              </a:rPr>
              <a:t>ШАГ 4. «Сделайте вместе!»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 </a:t>
            </a:r>
            <a:endParaRPr lang="ru-RU" altLang="en-US" b="1" dirty="0" smtClean="0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4" name="Замещающее содержимое 3" descr="qrcode_www.maam.ru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50825" y="3492500"/>
            <a:ext cx="2371725" cy="2371725"/>
          </a:xfrm>
          <a:prstGeom prst="rect">
            <a:avLst/>
          </a:prstGeom>
        </p:spPr>
      </p:pic>
      <p:pic>
        <p:nvPicPr>
          <p:cNvPr id="5" name="Изображение 4" descr="qrcode_xn--j1ahfl.xn--p1ai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135" y="3492500"/>
            <a:ext cx="2402205" cy="240220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740410" y="5777865"/>
            <a:ext cx="1392555" cy="3302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en-US"/>
              <a:t>Рисование</a:t>
            </a:r>
            <a:endParaRPr lang="ru-RU" altLang="en-US"/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3237230" y="5777865"/>
            <a:ext cx="2334260" cy="4254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en-US"/>
              <a:t>Пластилинография</a:t>
            </a:r>
            <a:endParaRPr lang="ru-RU" altLang="en-US"/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740410" y="859790"/>
            <a:ext cx="10673715" cy="21399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en-US" sz="2400" b="1" i="1">
                <a:solidFill>
                  <a:schemeClr val="accent4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Важно, чтобы ребенок как можно раньше увидел, что предметы создаются руками людей.</a:t>
            </a:r>
            <a:r>
              <a:rPr lang="ru-RU" sz="2400" b="1" i="1" dirty="0" smtClean="0">
                <a:ln>
                  <a:noFill/>
                </a:ln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Вашему ребёнку будет интереснее, если вы с ним сделаете что-то необычное.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anose="02020603050405020304" pitchFamily="18" charset="0"/>
              <a:ea typeface="MS Mincho" pitchFamily="49" charset="-128"/>
              <a:cs typeface="Times New Roman" panose="02020603050405020304" pitchFamily="18" charset="0"/>
            </a:endParaRPr>
          </a:p>
          <a:p>
            <a:r>
              <a:rPr lang="ru-RU" altLang="en-US" sz="2400" b="1" i="1">
                <a:solidFill>
                  <a:schemeClr val="accent4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Наблюдая за вашей работой, ребенок будет задавать вопросы, высказывать свои предположения. Даже если он будет молча наблюдать , это все равно полезно для его развития.</a:t>
            </a:r>
            <a:endParaRPr lang="ru-RU" altLang="en-US" sz="2400" b="1" i="1">
              <a:solidFill>
                <a:schemeClr val="accent4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9" name="Изображение 8" descr="s7ke-oswQCY"/>
          <p:cNvPicPr>
            <a:picLocks noChangeAspect="1"/>
          </p:cNvPicPr>
          <p:nvPr/>
        </p:nvPicPr>
        <p:blipFill>
          <a:blip r:embed="rId3"/>
          <a:srcRect t="9039" r="1027"/>
          <a:stretch>
            <a:fillRect/>
          </a:stretch>
        </p:blipFill>
        <p:spPr>
          <a:xfrm>
            <a:off x="5894705" y="2999740"/>
            <a:ext cx="6183630" cy="3839845"/>
          </a:xfrm>
          <a:prstGeom prst="rect">
            <a:avLst/>
          </a:prstGeom>
          <a:effectLst>
            <a:softEdge rad="3175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8" grpId="0"/>
      <p:bldP spid="8" grpId="1"/>
      <p:bldP spid="7" grpId="0"/>
      <p:bldP spid="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Что спросить у ребёнка?</a:t>
            </a:r>
            <a:endParaRPr lang="ru-RU" altLang="en-US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513715" y="1127125"/>
            <a:ext cx="10972800" cy="730885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ru-RU" sz="28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Что для тебя было сложным? </a:t>
            </a:r>
            <a:endParaRPr lang="ru-RU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ru-RU" altLang="en-US" sz="2800" b="1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73100" y="419798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28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Что понравилось больше всего?</a:t>
            </a:r>
            <a:endParaRPr lang="ru-RU" altLang="en-US" sz="28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4211955" y="5683250"/>
            <a:ext cx="683641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28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Какую аппликацию ты бы хотел сделать в следующий раз?</a:t>
            </a:r>
            <a:endParaRPr lang="ru-RU" altLang="en-US" sz="28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Текстовое поле 7"/>
          <p:cNvSpPr txBox="1"/>
          <p:nvPr/>
        </p:nvSpPr>
        <p:spPr>
          <a:xfrm>
            <a:off x="153670" y="2551430"/>
            <a:ext cx="60960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altLang="en-US" sz="28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Какой  мы узор с тобой попробуем нарисовать еще?</a:t>
            </a:r>
            <a:endParaRPr lang="ru-RU" altLang="en-US" sz="28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Изображение 8" descr="8yB66rhwiV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9670" y="791845"/>
            <a:ext cx="5794375" cy="3928110"/>
          </a:xfrm>
          <a:prstGeom prst="rect">
            <a:avLst/>
          </a:prstGeom>
          <a:effectLst>
            <a:softEdge rad="31750"/>
          </a:effectLst>
          <a:scene3d>
            <a:camera prst="perspectiveAbove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8" grpId="0"/>
      <p:bldP spid="8" grpId="1"/>
      <p:bldP spid="5" grpId="0"/>
      <p:bldP spid="5" grpId="1"/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b="1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latin typeface="Calibri Light" panose="020F0302020204030204" pitchFamily="34" charset="0"/>
                <a:ea typeface="MS Mincho" pitchFamily="49" charset="-128"/>
                <a:cs typeface="Calibri Light" panose="020F0302020204030204" pitchFamily="34" charset="0"/>
                <a:sym typeface="+mn-ea"/>
              </a:rPr>
              <a:t>ШАГ 5. «Исследуйте!»</a:t>
            </a:r>
            <a:r>
              <a:rPr lang="ru-RU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 </a:t>
            </a:r>
            <a:endParaRPr lang="ru-RU" altLang="en-US" dirty="0" smtClean="0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4" name="Замещающее содержимое 3" descr="qrcode_www.maam.ru (1)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9600" y="3699510"/>
            <a:ext cx="2005965" cy="2005965"/>
          </a:xfrm>
          <a:prstGeom prst="rect">
            <a:avLst/>
          </a:prstGeom>
        </p:spPr>
      </p:pic>
      <p:sp>
        <p:nvSpPr>
          <p:cNvPr id="5" name="Текстовое поле 4"/>
          <p:cNvSpPr txBox="1"/>
          <p:nvPr/>
        </p:nvSpPr>
        <p:spPr>
          <a:xfrm>
            <a:off x="887095" y="965200"/>
            <a:ext cx="609600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sz="2400" b="1" i="1" dirty="0" smtClean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Посредствам позновательно- иследовательской деятельности вместе с детьми у них расширяется кругозор, развивается воображение,</a:t>
            </a:r>
            <a:endParaRPr lang="ru-RU" sz="2400" b="1" i="1" dirty="0" smtClean="0">
              <a:solidFill>
                <a:schemeClr val="tx1"/>
              </a:soli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  <a:p>
            <a:r>
              <a:rPr lang="ru-RU" sz="2400" b="1" i="1" dirty="0" smtClean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формируется представление о русской деревянной ложке.</a:t>
            </a:r>
            <a:endParaRPr lang="ru-RU" altLang="en-US" sz="2400" b="1" i="1" dirty="0" smtClean="0">
              <a:solidFill>
                <a:schemeClr val="tx1"/>
              </a:soli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3121660" y="3698875"/>
            <a:ext cx="2006600" cy="2006600"/>
          </a:xfrm>
          <a:prstGeom prst="rect">
            <a:avLst/>
          </a:prstGeom>
        </p:spPr>
      </p:pic>
      <p:pic>
        <p:nvPicPr>
          <p:cNvPr id="7" name="Изображение 6" descr="phpaaGAef_nauchnaya-rabota-v-gostyah-u-derevyannoj-lozhki_html_74cdf9b4eb5cfd8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430" y="1884680"/>
            <a:ext cx="5857240" cy="460629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sym typeface="+mn-ea"/>
              </a:rPr>
              <a:t>Что спросить у ребёнка?</a:t>
            </a:r>
            <a:endParaRPr lang="ru-RU" altLang="en-US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1076960" y="1080135"/>
            <a:ext cx="10972800" cy="762000"/>
          </a:xfrm>
        </p:spPr>
        <p:txBody>
          <a:bodyPr/>
          <a:p>
            <a:r>
              <a:rPr lang="ru-RU" altLang="en-US" b="1" i="1">
                <a:ln/>
                <a:solidFill>
                  <a:schemeClr val="tx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Что ты узнал?</a:t>
            </a:r>
            <a:endParaRPr lang="ru-RU" altLang="en-US" b="1" i="1">
              <a:ln/>
              <a:solidFill>
                <a:schemeClr val="tx1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5396865" y="3336290"/>
            <a:ext cx="406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ru-RU" altLang="en-US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5486400" y="214947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800" b="1" i="1">
                <a:ln/>
                <a:solidFill>
                  <a:schemeClr val="tx1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Что тебе понравилось?</a:t>
            </a:r>
            <a:endParaRPr lang="ru-RU" altLang="en-US" sz="2800" b="1" i="1">
              <a:ln/>
              <a:solidFill>
                <a:schemeClr val="tx1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5396865" y="4797425"/>
            <a:ext cx="67354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altLang="en-US" sz="2800" b="1" i="1"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Какими могут быть деревянные ложки?</a:t>
            </a:r>
            <a:endParaRPr lang="ru-RU" altLang="en-US" sz="2800" b="1" i="1"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8" name="Изображение 7" descr="87ec2b56d71335c706212ac72a9749670195dd3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7040" y="2149475"/>
            <a:ext cx="4904740" cy="367855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5" grpId="0"/>
      <p:bldP spid="5" grpId="1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Изображение 5" descr="1675122129_maina-club-p-derevyannie-lozhki-dlya-detei-korabli-kras-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400000">
            <a:off x="30480" y="4053840"/>
            <a:ext cx="2929255" cy="178816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336550"/>
            <a:ext cx="11799570" cy="1461135"/>
          </a:xfrm>
        </p:spPr>
        <p:txBody>
          <a:bodyPr/>
          <a:p>
            <a:pPr algn="ctr"/>
            <a:r>
              <a:rPr lang="ru-RU" altLang="en-US" sz="3200" b="1" i="1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Деревянная ложка – символ самобытности русской культуры и традиций.</a:t>
            </a:r>
            <a:br>
              <a:rPr lang="ru-RU" altLang="en-US" sz="3200" b="1" i="1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ru-RU" altLang="en-US" sz="3200" b="1" i="1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Дорога ложка к обеду.... .</a:t>
            </a:r>
            <a:endParaRPr lang="ru-RU" altLang="en-US" sz="3200" b="1" i="1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285750" y="2083435"/>
            <a:ext cx="11160125" cy="16230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en-US" sz="2000">
                <a:solidFill>
                  <a:srgbClr val="FF0000"/>
                </a:solidFill>
              </a:rPr>
              <a:t> </a:t>
            </a:r>
            <a:r>
              <a:rPr lang="ru-RU" altLang="en-US" sz="2400" b="1" i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Мы все живём в великой стране, которая называется - Россия. </a:t>
            </a:r>
            <a:r>
              <a:rPr lang="ru-RU" altLang="en-US" sz="2400" b="1" i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Она очень большая, в ней много разных народов со своими традициями и обычаями. Сегодня мы поговорили о простом, но очень древнем предмете, который мы используем практически каждый день.</a:t>
            </a:r>
            <a:endParaRPr lang="ru-RU" altLang="en-US" sz="2400" b="1" i="1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2682875" y="3706495"/>
            <a:ext cx="8156575" cy="27984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ctr"/>
            <a:r>
              <a:rPr lang="ru-RU" altLang="en-US" sz="2400" b="1" i="1">
                <a:latin typeface="Calibri Light" panose="020F0302020204030204" pitchFamily="34" charset="0"/>
                <a:cs typeface="Calibri Light" panose="020F0302020204030204" pitchFamily="34" charset="0"/>
              </a:rPr>
              <a:t>  </a:t>
            </a:r>
            <a:r>
              <a:rPr lang="ru-RU" altLang="en-US" sz="2400" b="1" i="1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  Приобщая детей к народному творчеству, мы тем самым приобщаем их к истории русского народа, к нравственным  общечеловеческим ценностям, которых так не хватает в наше неспокойное время. Нельзя не отметить роль народной культуры  и в духовно-нравственном воспитании дошкольников. Наши предки оставили нам воистину неисчерпаемый источник народной мудрости.</a:t>
            </a:r>
            <a:endParaRPr lang="ru-RU" altLang="en-US" sz="2400" b="1" i="1">
              <a:ln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/>
      <p:bldP spid="5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7" name="Изображение 6" descr="4c1ec836ff81d26b6d2db32108344f8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635"/>
            <a:ext cx="12192000" cy="6859270"/>
          </a:xfrm>
          <a:prstGeom prst="rect">
            <a:avLst/>
          </a:prstGeom>
        </p:spPr>
      </p:pic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4212590"/>
            <a:ext cx="10972800" cy="2433320"/>
          </a:xfrm>
        </p:spPr>
        <p:txBody>
          <a:bodyPr/>
          <a:p>
            <a:pPr marL="0" lvl="0" indent="0"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highlight>
                  <a:srgbClr val="0000FF"/>
                </a:highlight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Наш маршрут подошел к концу, надеемся, </a:t>
            </a:r>
            <a:endParaRPr kumimoji="0" lang="ru-RU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highlight>
                <a:srgbClr val="0000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highlight>
                  <a:srgbClr val="0000FF"/>
                </a:highlight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что он был для вас познавательным и интересным!</a:t>
            </a:r>
            <a:endParaRPr kumimoji="0" lang="ru-RU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highlight>
                <a:srgbClr val="0000FF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effectLst/>
                <a:highlight>
                  <a:srgbClr val="0000FF"/>
                </a:highlight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  <a:sym typeface="+mn-ea"/>
              </a:rPr>
              <a:t>ВСЕГО ХОРОШЕГО!!</a:t>
            </a:r>
            <a:endParaRPr lang="ru-RU" altLang="en-US" b="1" dirty="0" smtClean="0">
              <a:ln>
                <a:solidFill>
                  <a:srgbClr val="C00000"/>
                </a:solidFill>
              </a:ln>
              <a:solidFill>
                <a:schemeClr val="bg1"/>
              </a:solidFill>
              <a:effectLst/>
              <a:highlight>
                <a:srgbClr val="0000FF"/>
              </a:highlight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sz="2800" b="1" i="1" dirty="0" smtClean="0">
                <a:ln w="12700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Предлагаем </a:t>
            </a:r>
            <a:r>
              <a:rPr lang="ru-RU" sz="2800" b="1" i="1" dirty="0">
                <a:ln w="12700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Вашему вниманию электронный </a:t>
            </a:r>
            <a:r>
              <a:rPr lang="ru-RU" sz="2800" b="1" i="1" dirty="0" smtClean="0">
                <a:ln w="12700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образовательный </a:t>
            </a:r>
            <a:r>
              <a:rPr lang="ru-RU" sz="2800" b="1" i="1" dirty="0">
                <a:ln w="12700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маршрут </a:t>
            </a:r>
            <a:r>
              <a:rPr lang="ru-RU" sz="2800" b="1" i="1" dirty="0" smtClean="0">
                <a:ln w="12700">
                  <a:solidFill>
                    <a:srgbClr val="00B050"/>
                  </a:solidFill>
                  <a:prstDash val="solid"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dist="38100" dir="2640000" algn="bl" rotWithShape="0">
                    <a:schemeClr val="accent1"/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«Деревянные ложки»</a:t>
            </a:r>
            <a:endParaRPr lang="ru-RU" altLang="en-US" sz="2800" b="1" i="1" dirty="0" smtClean="0">
              <a:ln w="12700">
                <a:solidFill>
                  <a:srgbClr val="00B050"/>
                </a:solidFill>
                <a:prstDash val="solid"/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dist="38100" dir="2640000" algn="bl" rotWithShape="0">
                  <a:schemeClr val="accent1"/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b="1" i="1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Цель </a:t>
            </a:r>
            <a:r>
              <a:rPr lang="ru-RU" b="1" i="1" dirty="0" smtClean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элетронного образовательного маршрута </a:t>
            </a:r>
            <a:r>
              <a:rPr lang="ru-RU" altLang="en-US" b="1" i="1">
                <a:latin typeface="Calibri Light" panose="020F0302020204030204" pitchFamily="34" charset="0"/>
                <a:cs typeface="Calibri Light" panose="020F0302020204030204" pitchFamily="34" charset="0"/>
              </a:rPr>
              <a:t>прививать устойчивый познавательный интерес детей к процессу открытия новых,необычных знаний о знакомом предмете-ложке.</a:t>
            </a:r>
            <a:endParaRPr lang="ru-RU" altLang="en-US" b="1" i="1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ru-RU" altLang="en-US" b="1" i="1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Задачи </a:t>
            </a:r>
            <a:r>
              <a:rPr lang="ru-RU" b="1" i="1" dirty="0" smtClean="0">
                <a:solidFill>
                  <a:schemeClr val="accent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элетронного образовательного маршрута </a:t>
            </a:r>
            <a:r>
              <a:rPr lang="ru-RU" altLang="en-US" b="1" i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расширить</a:t>
            </a:r>
            <a:r>
              <a:rPr lang="ru-RU" altLang="en-US" b="1" i="1">
                <a:latin typeface="Calibri Light" panose="020F0302020204030204" pitchFamily="34" charset="0"/>
                <a:cs typeface="Calibri Light" panose="020F0302020204030204" pitchFamily="34" charset="0"/>
              </a:rPr>
              <a:t> кругозор детей об истории, познакомить с предметов старины, нацелить на воссоздание культурных ценностей русского народа.</a:t>
            </a:r>
            <a:endParaRPr lang="ru-RU" altLang="en-US" b="1" i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1785" y="208915"/>
            <a:ext cx="6602730" cy="4955540"/>
          </a:xfrm>
        </p:spPr>
        <p:txBody>
          <a:bodyPr>
            <a:normAutofit/>
          </a:bodyPr>
          <a:p>
            <a:pPr algn="r"/>
            <a:r>
              <a:rPr lang="ru-RU" altLang="en-US" i="1"/>
              <a:t>За обедом суп едят, </a:t>
            </a:r>
            <a:br>
              <a:rPr lang="ru-RU" altLang="en-US" i="1"/>
            </a:br>
            <a:r>
              <a:rPr lang="ru-RU" altLang="en-US" i="1"/>
              <a:t>К вечеру «заговорят»</a:t>
            </a:r>
            <a:br>
              <a:rPr lang="ru-RU" altLang="en-US" i="1"/>
            </a:br>
            <a:r>
              <a:rPr lang="ru-RU" altLang="en-US" i="1"/>
              <a:t> Деревянные девчонки, </a:t>
            </a:r>
            <a:br>
              <a:rPr lang="ru-RU" altLang="en-US" i="1"/>
            </a:br>
            <a:r>
              <a:rPr lang="ru-RU" altLang="en-US" i="1"/>
              <a:t>Музыкальные сестренки. </a:t>
            </a:r>
            <a:br>
              <a:rPr lang="ru-RU" altLang="en-US" i="1"/>
            </a:br>
            <a:r>
              <a:rPr lang="ru-RU" altLang="en-US" i="1"/>
              <a:t>Поиграй и ты немножко </a:t>
            </a:r>
            <a:br>
              <a:rPr lang="ru-RU" altLang="en-US" i="1"/>
            </a:br>
            <a:r>
              <a:rPr lang="ru-RU" altLang="en-US" i="1"/>
              <a:t>На красивых ярких... (Ложках)</a:t>
            </a:r>
            <a:endParaRPr lang="ru-RU" altLang="en-US" i="1"/>
          </a:p>
        </p:txBody>
      </p:sp>
      <p:pic>
        <p:nvPicPr>
          <p:cNvPr id="5" name="Изображение 4" descr="_1_06_12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300" y="89535"/>
            <a:ext cx="5494020" cy="366268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b="1" i="1" noProof="0" dirty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 Light" panose="020F0302020204030204" pitchFamily="34" charset="0"/>
                <a:ea typeface="Cambria" panose="02040503050406030204" pitchFamily="18" charset="0"/>
                <a:cs typeface="Calibri Light" panose="020F0302020204030204" pitchFamily="34" charset="0"/>
                <a:sym typeface="+mn-ea"/>
              </a:rPr>
              <a:t>Содержание маршрута</a:t>
            </a:r>
            <a:endParaRPr lang="ru-RU" altLang="en-US" b="1" i="1" noProof="0" dirty="0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 Light" panose="020F0302020204030204" pitchFamily="34" charset="0"/>
              <a:ea typeface="Cambria" panose="02040503050406030204" pitchFamily="18" charset="0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8162925" y="876935"/>
            <a:ext cx="3260090" cy="2062480"/>
          </a:xfrm>
          <a:prstGeom prst="wave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rgbClr val="323232"/>
            </a:solidFill>
            <a:headEnd type="none" w="med" len="med"/>
            <a:tailEnd type="none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kern="50" dirty="0" smtClean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/>
                <a:cs typeface="Calibri Light" panose="020F0302020204030204" pitchFamily="34" charset="0"/>
                <a:sym typeface="+mn-ea"/>
              </a:rPr>
              <a:t>ШАГ 2.«Посмотрите!»</a:t>
            </a:r>
            <a:endParaRPr kumimoji="0" lang="ru-RU" altLang="en-US" sz="2400" b="1" i="0" u="none" strike="noStrike" kern="50" cap="none" normalizeH="0" baseline="0" dirty="0" smtClean="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ea typeface="MS Mincho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4648200" y="2561590"/>
            <a:ext cx="3239770" cy="2082800"/>
          </a:xfrm>
          <a:prstGeom prst="wave">
            <a:avLst/>
          </a:prstGeom>
          <a:gradFill rotWithShape="0"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 cap="flat" cmpd="sng" algn="ctr">
            <a:solidFill>
              <a:srgbClr val="20202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 pitchFamily="49" charset="-128"/>
                <a:cs typeface="Calibri Light" panose="020F0302020204030204" pitchFamily="34" charset="0"/>
                <a:sym typeface="+mn-ea"/>
              </a:rPr>
              <a:t>ШАГ 3.«Поиграйте»</a:t>
            </a:r>
            <a:endParaRPr kumimoji="0" lang="ru-RU" altLang="en-US" sz="2400" b="1" i="0" u="none" strike="noStrike" cap="none" normalizeH="0" baseline="0" dirty="0" smtClean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ea typeface="MS Mincho" pitchFamily="49" charset="-128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7" name="Волна 6"/>
          <p:cNvSpPr/>
          <p:nvPr/>
        </p:nvSpPr>
        <p:spPr>
          <a:xfrm>
            <a:off x="777240" y="876935"/>
            <a:ext cx="3489960" cy="2157730"/>
          </a:xfrm>
          <a:prstGeom prst="wave">
            <a:avLst>
              <a:gd name="adj1" fmla="val 12500"/>
              <a:gd name="adj2" fmla="val 891"/>
            </a:avLst>
          </a:prstGeom>
          <a:gradFill rotWithShape="0"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 cap="flat" cmpd="sng" algn="ctr">
            <a:solidFill>
              <a:srgbClr val="20202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>
            <a:scene3d>
              <a:camera prst="orthographicFront"/>
              <a:lightRig rig="threePt" dir="t"/>
            </a:scene3d>
          </a:bodyPr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i="1" kern="50" dirty="0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/>
                <a:cs typeface="Calibri Light" panose="020F0302020204030204" pitchFamily="34" charset="0"/>
                <a:sym typeface="+mn-ea"/>
              </a:rPr>
              <a:t>ШАГ 1.«Почитайте!»</a:t>
            </a:r>
            <a:endParaRPr kumimoji="0" lang="ru-RU" altLang="en-US" sz="2400" b="1" i="1" u="none" strike="noStrike" kern="50" cap="none" normalizeH="0" baseline="0" dirty="0" smtClean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ea typeface="MS Mincho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777240" y="4138295"/>
            <a:ext cx="3596640" cy="2166620"/>
          </a:xfrm>
          <a:prstGeom prst="wave">
            <a:avLst/>
          </a:prstGeom>
          <a:gradFill rotWithShape="0"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 cap="flat" cmpd="sng" algn="ctr">
            <a:solidFill>
              <a:srgbClr val="20202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 pitchFamily="49" charset="-128"/>
                <a:cs typeface="Calibri Light" panose="020F0302020204030204" pitchFamily="34" charset="0"/>
                <a:sym typeface="+mn-ea"/>
              </a:rPr>
              <a:t>ШАГ 4.«Сделайте вместе!»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 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Волна 8"/>
          <p:cNvSpPr/>
          <p:nvPr/>
        </p:nvSpPr>
        <p:spPr>
          <a:xfrm>
            <a:off x="8162925" y="4307840"/>
            <a:ext cx="3292475" cy="2178050"/>
          </a:xfrm>
          <a:prstGeom prst="wave">
            <a:avLst/>
          </a:prstGeom>
          <a:gradFill rotWithShape="0">
            <a:gsLst>
              <a:gs pos="0">
                <a:srgbClr val="FBFB11"/>
              </a:gs>
              <a:gs pos="100000">
                <a:srgbClr val="838309"/>
              </a:gs>
            </a:gsLst>
            <a:lin ang="5400000" scaled="0"/>
          </a:gradFill>
          <a:ln w="9525" cap="flat" cmpd="sng" algn="ctr">
            <a:solidFill>
              <a:srgbClr val="20202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 pitchFamily="49" charset="-128"/>
                <a:cs typeface="Calibri Light" panose="020F0302020204030204" pitchFamily="34" charset="0"/>
                <a:sym typeface="+mn-ea"/>
              </a:rPr>
              <a:t>ШАГ 5.«Исследуйте!»</a:t>
            </a:r>
            <a:r>
              <a:rPr lang="ru-RU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 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7" grpId="1" animBg="1"/>
      <p:bldP spid="5" grpId="0" bldLvl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4930"/>
            <a:ext cx="10972800" cy="582613"/>
          </a:xfrm>
        </p:spPr>
        <p:txBody>
          <a:bodyPr/>
          <a:p>
            <a:r>
              <a:rPr lang="ru-RU" b="1" kern="5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/>
                <a:cs typeface="Calibri Light" panose="020F0302020204030204" pitchFamily="34" charset="0"/>
                <a:sym typeface="+mn-ea"/>
              </a:rPr>
              <a:t>ШАГ 1. «Почитайте!»</a:t>
            </a:r>
            <a:endParaRPr lang="ru-RU" altLang="en-US" b="1" kern="5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ea typeface="MS Mincho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494030" y="552450"/>
            <a:ext cx="10868660" cy="2271395"/>
          </a:xfrm>
        </p:spPr>
        <p:txBody>
          <a:bodyPr/>
          <a:p>
            <a:pPr marL="0" indent="0" algn="ctr">
              <a:buNone/>
            </a:pPr>
            <a:r>
              <a:rPr lang="ru-RU" altLang="en-US" sz="2800" b="1" i="1">
                <a:latin typeface="Calibri Light" panose="020F0302020204030204" pitchFamily="34" charset="0"/>
                <a:cs typeface="Calibri Light" panose="020F0302020204030204" pitchFamily="34" charset="0"/>
              </a:rPr>
              <a:t>Каждый день мы садимся завтракать, обедать, ужинать и не можем обойтись без ложки, которая всегда лежит возле тарелки, на своем привычном месте. А кто-нибудь из вас задумывался, когда появилась эта незаменимая помощница и из чего она была сделана?</a:t>
            </a:r>
            <a:endParaRPr lang="ru-RU" altLang="en-US" sz="2800" b="1" i="1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 algn="ctr">
              <a:buNone/>
            </a:pPr>
            <a:r>
              <a:rPr lang="ru-RU" sz="2800" b="1" i="1" kern="50" dirty="0" smtClean="0">
                <a:solidFill>
                  <a:srgbClr val="C00000"/>
                </a:soli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Советуем вам ознакомиться с интересным материалом и сказкой.</a:t>
            </a:r>
            <a:endParaRPr lang="ru-RU" altLang="en-US" sz="2800" b="1" i="1" kern="50" dirty="0" smtClean="0">
              <a:solidFill>
                <a:srgbClr val="C00000"/>
              </a:soli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5" name="Изображение 4" descr="1674324714_papik-pro-p-lozhka-derevyannaya-risunok-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36915" y="2959100"/>
            <a:ext cx="4869815" cy="36474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</p:spPr>
      </p:pic>
      <p:pic>
        <p:nvPicPr>
          <p:cNvPr id="7" name="Изображение 6" descr="qrcode_yurchenko-mkdou31.edumsko.r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2823845"/>
            <a:ext cx="2825750" cy="2825750"/>
          </a:xfrm>
          <a:prstGeom prst="rect">
            <a:avLst/>
          </a:prstGeom>
        </p:spPr>
      </p:pic>
      <p:sp>
        <p:nvSpPr>
          <p:cNvPr id="8" name="Текстовое поле 7"/>
          <p:cNvSpPr txBox="1"/>
          <p:nvPr/>
        </p:nvSpPr>
        <p:spPr>
          <a:xfrm>
            <a:off x="494030" y="5961380"/>
            <a:ext cx="50031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b="1" u="sng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3" action="ppaction://hlinkfile"/>
              </a:rPr>
              <a:t>https://yurchenko-mkdou31.edumsko.ru/folders/post/2793819</a:t>
            </a:r>
            <a:r>
              <a:rPr lang="ru-RU" altLang="en-US">
                <a:solidFill>
                  <a:srgbClr val="C0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ru-RU" altLang="en-US">
              <a:solidFill>
                <a:srgbClr val="C0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" name="Изображение 8" descr="qrcode_stihi.ru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68370" y="2823845"/>
            <a:ext cx="2740660" cy="2699385"/>
          </a:xfrm>
          <a:prstGeom prst="rect">
            <a:avLst/>
          </a:prstGeom>
        </p:spPr>
      </p:pic>
      <p:sp>
        <p:nvSpPr>
          <p:cNvPr id="11" name="Текстовое поле 10"/>
          <p:cNvSpPr txBox="1"/>
          <p:nvPr/>
        </p:nvSpPr>
        <p:spPr>
          <a:xfrm>
            <a:off x="3678555" y="5344795"/>
            <a:ext cx="5255260" cy="5194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en-US" b="1">
                <a:latin typeface="Calibri Light" panose="020F0302020204030204" pitchFamily="34" charset="0"/>
                <a:cs typeface="Calibri Light" panose="020F0302020204030204" pitchFamily="34" charset="0"/>
              </a:rPr>
              <a:t>https://stihi.ru/2018/03/13/4656?ysclid=loo0rmierc535524296</a:t>
            </a:r>
            <a:endParaRPr lang="ru-RU" altLang="en-US" b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b="1" i="1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</a:rPr>
              <a:t>Что спросить у ребёнка?</a:t>
            </a:r>
            <a:endParaRPr lang="ru-RU" altLang="en-US" b="1" i="1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1174750"/>
            <a:ext cx="5239385" cy="903605"/>
          </a:xfrm>
        </p:spPr>
        <p:txBody>
          <a:bodyPr/>
          <a:p>
            <a:r>
              <a:rPr lang="ru-RU" b="1" i="1" kern="50" dirty="0" smtClean="0">
                <a:solidFill>
                  <a:srgbClr val="303C18"/>
                </a:solidFill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 </a:t>
            </a:r>
            <a:r>
              <a:rPr lang="ru-RU" b="1" i="1" kern="50" dirty="0" smtClean="0">
                <a:solidFill>
                  <a:srgbClr val="303C18"/>
                </a:soli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Из чего делают ложки? </a:t>
            </a:r>
            <a:endParaRPr lang="ru-RU" b="1" i="1" kern="50" dirty="0" smtClean="0">
              <a:solidFill>
                <a:srgbClr val="303C18"/>
              </a:soli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  <a:p>
            <a:pPr marL="0" indent="0">
              <a:buNone/>
            </a:pPr>
            <a:endParaRPr lang="ru-RU" altLang="en-US" i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5486400" y="4812665"/>
            <a:ext cx="609600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b="1" i="1" kern="50" dirty="0">
                <a:solidFill>
                  <a:srgbClr val="303C18"/>
                </a:soli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 А что ещё можно делать деревянными ложками? </a:t>
            </a:r>
            <a:endParaRPr lang="ru-RU" altLang="en-US" sz="3200" b="1" i="1" kern="50" dirty="0">
              <a:solidFill>
                <a:srgbClr val="303C18"/>
              </a:solidFill>
              <a:effectLst/>
              <a:latin typeface="Calibri Light" panose="020F0302020204030204" pitchFamily="34" charset="0"/>
              <a:ea typeface="SimSun" panose="02010600030101010101" pitchFamily="2" charset="-122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11" name="Изображение 10" descr="1040837_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48985" y="665480"/>
            <a:ext cx="6152515" cy="4147185"/>
          </a:xfrm>
          <a:prstGeom prst="rect">
            <a:avLst/>
          </a:prstGeom>
        </p:spPr>
      </p:pic>
      <p:pic>
        <p:nvPicPr>
          <p:cNvPr id="12" name="Изображение 11" descr="69124556"/>
          <p:cNvPicPr>
            <a:picLocks noChangeAspect="1"/>
          </p:cNvPicPr>
          <p:nvPr/>
        </p:nvPicPr>
        <p:blipFill>
          <a:blip r:embed="rId2"/>
          <a:srcRect r="-737" b="39665"/>
          <a:stretch>
            <a:fillRect/>
          </a:stretch>
        </p:blipFill>
        <p:spPr>
          <a:xfrm>
            <a:off x="173990" y="2078355"/>
            <a:ext cx="5312410" cy="39668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4" grpId="1"/>
      <p:bldP spid="2" grpId="0"/>
      <p:bldP spid="2" grpId="1"/>
      <p:bldP spid="2" grpId="3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b="1" kern="50" dirty="0" smtClean="0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 Light" panose="020F0302020204030204" pitchFamily="34" charset="0"/>
                <a:ea typeface="MS Mincho"/>
                <a:cs typeface="Calibri Light" panose="020F0302020204030204" pitchFamily="34" charset="0"/>
                <a:sym typeface="+mn-ea"/>
              </a:rPr>
              <a:t>ШАГ 2. «Посмотрите!»</a:t>
            </a:r>
            <a:endParaRPr lang="ru-RU" altLang="en-US" b="1" kern="50" dirty="0" smtClean="0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Calibri Light" panose="020F0302020204030204" pitchFamily="34" charset="0"/>
              <a:ea typeface="MS Mincho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847725"/>
            <a:ext cx="10972800" cy="1943735"/>
          </a:xfrm>
        </p:spPr>
        <p:txBody>
          <a:bodyPr/>
          <a:p>
            <a:r>
              <a:rPr lang="ru-RU" sz="2800" b="1" i="1" kern="50" dirty="0" smtClean="0">
                <a:effectLst/>
                <a:latin typeface="Calibri Light" panose="020F0302020204030204" pitchFamily="34" charset="0"/>
                <a:ea typeface="Times New Roman" panose="02020603050405020304"/>
                <a:cs typeface="Calibri Light" panose="020F0302020204030204" pitchFamily="34" charset="0"/>
                <a:sym typeface="+mn-ea"/>
              </a:rPr>
              <a:t>Посмо</a:t>
            </a:r>
            <a:r>
              <a:rPr lang="ru-RU" sz="2800" b="1" i="1" kern="50" dirty="0" smtClean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Times New Roman" panose="02020603050405020304"/>
                <a:cs typeface="Calibri Light" panose="020F0302020204030204" pitchFamily="34" charset="0"/>
                <a:sym typeface="+mn-ea"/>
              </a:rPr>
              <a:t>трите увлекательные и познавательные видеоролики, </a:t>
            </a:r>
            <a:r>
              <a:rPr lang="ru-RU" altLang="en-US" sz="2800" b="1" i="1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русско-народные сказки</a:t>
            </a:r>
            <a:r>
              <a:rPr lang="ru-RU" sz="2800" b="1" i="1" kern="50" dirty="0" smtClean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Times New Roman" panose="02020603050405020304"/>
                <a:cs typeface="Calibri Light" panose="020F0302020204030204" pitchFamily="34" charset="0"/>
                <a:sym typeface="+mn-ea"/>
              </a:rPr>
              <a:t>,которые помогут вашему ребенку </a:t>
            </a:r>
            <a:r>
              <a:rPr lang="ru-RU" sz="2800" b="1" i="1" kern="50" dirty="0" smtClean="0"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MS Mincho"/>
                <a:cs typeface="Calibri Light" panose="020F0302020204030204" pitchFamily="34" charset="0"/>
                <a:sym typeface="+mn-ea"/>
              </a:rPr>
              <a:t>увеличить уровень знаний о деревянных ложках</a:t>
            </a:r>
            <a:r>
              <a:rPr lang="ru-RU" sz="2800" b="1" i="1" kern="50" dirty="0" smtClean="0">
                <a:effectLst/>
                <a:latin typeface="Calibri Light" panose="020F0302020204030204" pitchFamily="34" charset="0"/>
                <a:ea typeface="Times New Roman" panose="02020603050405020304"/>
                <a:cs typeface="Calibri Light" panose="020F0302020204030204" pitchFamily="34" charset="0"/>
                <a:sym typeface="+mn-ea"/>
              </a:rPr>
              <a:t>.</a:t>
            </a:r>
            <a:r>
              <a:rPr lang="ru-RU" altLang="en-US" sz="2800" b="1" i="1"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ru-RU" altLang="en-US" sz="2800" b="1" i="1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243205" y="2475230"/>
            <a:ext cx="617791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None/>
            </a:pPr>
            <a:r>
              <a:rPr lang="ru-RU" altLang="en-US"/>
              <a:t>1. </a:t>
            </a:r>
            <a:r>
              <a:rPr lang="ru-RU" altLang="en-US">
                <a:hlinkClick r:id="rId1" action="ppaction://hlinkfile"/>
              </a:rPr>
              <a:t>https://www.youtube.com/watch?v=bEh5TTl8WTA</a:t>
            </a:r>
            <a:endParaRPr lang="ru-RU" altLang="en-US">
              <a:hlinkClick r:id="rId1" action="ppaction://hlinkfile"/>
            </a:endParaRPr>
          </a:p>
          <a:p>
            <a:pPr marL="342900" indent="-342900">
              <a:buAutoNum type="arabicPeriod"/>
            </a:pPr>
            <a:endParaRPr lang="ru-RU" altLang="en-US"/>
          </a:p>
        </p:txBody>
      </p:sp>
      <p:sp>
        <p:nvSpPr>
          <p:cNvPr id="6" name="Текстовое поле 5">
            <a:hlinkClick r:id="rId2" action="ppaction://hlinkfile"/>
          </p:cNvPr>
          <p:cNvSpPr txBox="1"/>
          <p:nvPr/>
        </p:nvSpPr>
        <p:spPr>
          <a:xfrm>
            <a:off x="527685" y="3060700"/>
            <a:ext cx="6096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+mj-lt"/>
              <a:buNone/>
            </a:pPr>
            <a:r>
              <a:rPr lang="ru-RU" altLang="en-US"/>
              <a:t>2. </a:t>
            </a:r>
            <a:r>
              <a:rPr lang="ru-RU" altLang="en-US">
                <a:hlinkClick r:id="rId3" action="ppaction://hlinkfile"/>
              </a:rPr>
              <a:t>https://youtu.be/gJJX72uJEDQ?si=DMISFRyF1rsFnujL</a:t>
            </a:r>
            <a:endParaRPr lang="ru-RU" altLang="en-US"/>
          </a:p>
        </p:txBody>
      </p:sp>
      <p:sp>
        <p:nvSpPr>
          <p:cNvPr id="9" name="Текстовое поле 8">
            <a:hlinkClick r:id="rId2" action="ppaction://hlinkfile"/>
          </p:cNvPr>
          <p:cNvSpPr txBox="1"/>
          <p:nvPr/>
        </p:nvSpPr>
        <p:spPr>
          <a:xfrm>
            <a:off x="220345" y="3698240"/>
            <a:ext cx="62007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/>
              <a:t>3.  </a:t>
            </a:r>
            <a:r>
              <a:rPr lang="ru-RU" altLang="en-US">
                <a:hlinkClick r:id="rId4" action="ppaction://hlinkfile"/>
              </a:rPr>
              <a:t>https://yandex.ru/video/preview/4401136023917993605</a:t>
            </a:r>
            <a:endParaRPr lang="ru-RU" altLang="en-US"/>
          </a:p>
        </p:txBody>
      </p:sp>
      <p:pic>
        <p:nvPicPr>
          <p:cNvPr id="10" name="Изображение 9" descr="dChMpZxyPA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2274570"/>
            <a:ext cx="5236845" cy="4356735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sp>
        <p:nvSpPr>
          <p:cNvPr id="11" name="Текстовое поле 10"/>
          <p:cNvSpPr txBox="1"/>
          <p:nvPr/>
        </p:nvSpPr>
        <p:spPr>
          <a:xfrm>
            <a:off x="527685" y="4432300"/>
            <a:ext cx="6423025" cy="7175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en-US"/>
              <a:t>4. </a:t>
            </a:r>
            <a:r>
              <a:rPr lang="ru-RU" altLang="en-US">
                <a:hlinkClick r:id="rId6" action="ppaction://hlinkfile"/>
              </a:rPr>
              <a:t>https://yandex.ru/video/preview/14603840997049099125</a:t>
            </a:r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4" grpId="0"/>
      <p:bldP spid="4" grpId="1"/>
      <p:bldP spid="9" grpId="0"/>
      <p:bldP spid="9" grpId="1"/>
      <p:bldP spid="11" grpId="0"/>
      <p:bldP spid="1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ln>
                  <a:solidFill>
                    <a:srgbClr val="00B050"/>
                  </a:solidFill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спросить у ребёнка?</a:t>
            </a:r>
            <a:endParaRPr lang="ru-RU" altLang="en-US">
              <a:ln>
                <a:solidFill>
                  <a:srgbClr val="00B050"/>
                </a:solidFill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609600" y="1132205"/>
            <a:ext cx="52584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Что нового ты узнал? </a:t>
            </a:r>
            <a:endParaRPr lang="ru-RU" altLang="en-US" sz="2800" b="1" i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5676265" y="2215515"/>
            <a:ext cx="618236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Какая сказка тебе понравилась больше?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 </a:t>
            </a:r>
            <a:endParaRPr lang="ru-RU" altLang="en-US" sz="2800" b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209550" y="5467350"/>
            <a:ext cx="6547485" cy="5880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marL="457200" indent="-457200" algn="ctr">
              <a:buFont typeface="Arial" panose="020B0604020202020204" pitchFamily="34" charset="0"/>
              <a:buChar char="•"/>
            </a:pP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Давай вместе с ложками споём еще раз!</a:t>
            </a:r>
            <a:endParaRPr lang="ru-RU" altLang="en-US" sz="2800" b="1" i="1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8" name="Изображение 7" descr="969634a0e69d1eb449120a48f7766b2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4645" y="3267075"/>
            <a:ext cx="3817620" cy="2863850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9" name="Изображение 8" descr="_1_06_12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40000">
            <a:off x="452120" y="2043430"/>
            <a:ext cx="4551680" cy="3034665"/>
          </a:xfrm>
          <a:prstGeom prst="rect">
            <a:avLst/>
          </a:prstGeom>
          <a:effectLst>
            <a:softEdge rad="127000"/>
          </a:effectLst>
          <a:scene3d>
            <a:camera prst="isometricRightUp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7" grpId="0"/>
      <p:bldP spid="7" grpId="1"/>
      <p:bldP spid="4" grpId="0"/>
      <p:bldP spid="4" grpId="1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ea typeface="MS Mincho" pitchFamily="49" charset="-128"/>
                <a:cs typeface="Calibri Light" panose="020F0302020204030204" pitchFamily="34" charset="0"/>
                <a:sym typeface="+mn-ea"/>
              </a:rPr>
              <a:t>ШАГ 3. «Поиграйте»</a:t>
            </a:r>
            <a:endParaRPr lang="ru-RU" altLang="en-US" b="1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ea typeface="MS Mincho" pitchFamily="49" charset="-128"/>
              <a:cs typeface="Calibri Light" panose="020F0302020204030204" pitchFamily="34" charset="0"/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609600" y="955040"/>
            <a:ext cx="10540365" cy="1144905"/>
          </a:xfrm>
        </p:spPr>
        <p:txBody>
          <a:bodyPr/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en-US" sz="2000" b="1" i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Развитие ребенка во многом зависит от того, во что и как он будет играть. А.М.Горький писал, что «игра – путь детей к познанию мира, в котором они живут и который призваны изменить».</a:t>
            </a:r>
            <a:endParaRPr lang="ru-RU" altLang="en-US" sz="2000" b="1" i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sz="2400" b="1" i="1" dirty="0" smtClean="0">
                <a:ln>
                  <a:noFill/>
                </a:ln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Поиграйте с ребенком в интересные и занимательные игры с деревянными ложками, они помогут не только развить у вашего ребёнка мышление, память</a:t>
            </a:r>
            <a:r>
              <a:rPr lang="ru-RU" sz="2400" b="1" i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 Light" panose="020F0302020204030204" pitchFamily="34" charset="0"/>
                <a:ea typeface="SimSun" panose="02010600030101010101" pitchFamily="2" charset="-122"/>
                <a:cs typeface="Calibri Light" panose="020F0302020204030204" pitchFamily="34" charset="0"/>
                <a:sym typeface="+mn-ea"/>
              </a:rPr>
              <a:t>, воображение, речь, но и доставит ребенку массу удовольствия от общения с Вами.</a:t>
            </a:r>
            <a:r>
              <a:rPr lang="ru-RU" altLang="ru-RU" sz="2400" b="1" i="1" dirty="0">
                <a:solidFill>
                  <a:schemeClr val="tx1"/>
                </a:solidFill>
                <a:latin typeface="Calibri Light" panose="020F0302020204030204" pitchFamily="34" charset="0"/>
                <a:cs typeface="Calibri Light" panose="020F0302020204030204" pitchFamily="34" charset="0"/>
                <a:sym typeface="+mn-ea"/>
              </a:rPr>
              <a:t>Игра является ведущим видом деятельности дошкольника. Она стоит в основе развития детей. </a:t>
            </a:r>
            <a:endParaRPr lang="ru-RU" altLang="ru-RU" sz="2400" b="1" i="1" dirty="0">
              <a:solidFill>
                <a:schemeClr val="tx1"/>
              </a:solidFill>
              <a:latin typeface="Calibri Light" panose="020F0302020204030204" pitchFamily="34" charset="0"/>
              <a:cs typeface="Calibri Light" panose="020F0302020204030204" pitchFamily="34" charset="0"/>
              <a:sym typeface="+mn-ea"/>
            </a:endParaRPr>
          </a:p>
        </p:txBody>
      </p:sp>
      <p:pic>
        <p:nvPicPr>
          <p:cNvPr id="4" name="Изображение 3" descr="slide-8"/>
          <p:cNvPicPr>
            <a:picLocks noChangeAspect="1"/>
          </p:cNvPicPr>
          <p:nvPr/>
        </p:nvPicPr>
        <p:blipFill>
          <a:blip r:embed="rId1"/>
          <a:srcRect r="45870" b="1263"/>
          <a:stretch>
            <a:fillRect/>
          </a:stretch>
        </p:blipFill>
        <p:spPr>
          <a:xfrm>
            <a:off x="9600565" y="3070860"/>
            <a:ext cx="2728595" cy="3729355"/>
          </a:xfrm>
          <a:prstGeom prst="rect">
            <a:avLst/>
          </a:prstGeom>
          <a:effectLst>
            <a:softEdge rad="31750"/>
          </a:effectLst>
          <a:scene3d>
            <a:camera prst="isometricOffAxis2Left"/>
            <a:lightRig rig="threePt" dir="t"/>
          </a:scene3d>
        </p:spPr>
      </p:pic>
      <p:pic>
        <p:nvPicPr>
          <p:cNvPr id="5" name="Изображение 4" descr="qrcode_ppt-online.or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429000"/>
            <a:ext cx="2748915" cy="274891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2889885" y="5273040"/>
            <a:ext cx="6576060" cy="5962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r>
              <a:rPr lang="ru-RU" altLang="en-US">
                <a:hlinkClick r:id="rId3" action="ppaction://hlinkfile"/>
              </a:rPr>
              <a:t>https://vk.com/wall-55282879_77640?ysclid=los6pczu4u14875713</a:t>
            </a:r>
            <a:endParaRPr lang="ru-RU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  <p:bldP spid="6" grpId="0"/>
      <p:bldP spid="6" grpId="1"/>
    </p:bldLst>
  </p:timing>
</p:sld>
</file>

<file path=ppt/theme/theme1.xml><?xml version="1.0" encoding="utf-8"?>
<a:theme xmlns:a="http://schemas.openxmlformats.org/drawingml/2006/main" name="Orange Waves">
  <a:themeElements>
    <a:clrScheme name="Orang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C73109"/>
      </a:accent1>
      <a:accent2>
        <a:srgbClr val="FF5050"/>
      </a:accent2>
      <a:accent3>
        <a:srgbClr val="FFFFFF"/>
      </a:accent3>
      <a:accent4>
        <a:srgbClr val="000000"/>
      </a:accent4>
      <a:accent5>
        <a:srgbClr val="E0ADAA"/>
      </a:accent5>
      <a:accent6>
        <a:srgbClr val="E74848"/>
      </a:accent6>
      <a:hlink>
        <a:srgbClr val="4D4D4D"/>
      </a:hlink>
      <a:folHlink>
        <a:srgbClr val="777777"/>
      </a:folHlink>
    </a:clrScheme>
    <a:fontScheme name="Orang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Orang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73109"/>
        </a:accent1>
        <a:accent2>
          <a:srgbClr val="FF5050"/>
        </a:accent2>
        <a:accent3>
          <a:srgbClr val="FFFFFF"/>
        </a:accent3>
        <a:accent4>
          <a:srgbClr val="000000"/>
        </a:accent4>
        <a:accent5>
          <a:srgbClr val="E0ADAA"/>
        </a:accent5>
        <a:accent6>
          <a:srgbClr val="E74848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range Waves 13">
    <a:dk1>
      <a:srgbClr val="000000"/>
    </a:dk1>
    <a:lt1>
      <a:srgbClr val="FFFFFF"/>
    </a:lt1>
    <a:dk2>
      <a:srgbClr val="000000"/>
    </a:dk2>
    <a:lt2>
      <a:srgbClr val="969696"/>
    </a:lt2>
    <a:accent1>
      <a:srgbClr val="C73109"/>
    </a:accent1>
    <a:accent2>
      <a:srgbClr val="FF5050"/>
    </a:accent2>
    <a:accent3>
      <a:srgbClr val="FFFFFF"/>
    </a:accent3>
    <a:accent4>
      <a:srgbClr val="000000"/>
    </a:accent4>
    <a:accent5>
      <a:srgbClr val="E0ADAA"/>
    </a:accent5>
    <a:accent6>
      <a:srgbClr val="E74848"/>
    </a:accent6>
    <a:hlink>
      <a:srgbClr val="4D4D4D"/>
    </a:hlink>
    <a:folHlink>
      <a:srgbClr val="77777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4096</Words>
  <Application>WPS Presentation</Application>
  <PresentationFormat>宽屏</PresentationFormat>
  <Paragraphs>117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Arial</vt:lpstr>
      <vt:lpstr>SimSun</vt:lpstr>
      <vt:lpstr>Wingdings</vt:lpstr>
      <vt:lpstr>Calibri Light</vt:lpstr>
      <vt:lpstr>Cambria</vt:lpstr>
      <vt:lpstr>MS Mincho</vt:lpstr>
      <vt:lpstr>Segoe Print</vt:lpstr>
      <vt:lpstr>MS Mincho</vt:lpstr>
      <vt:lpstr>Times New Roman</vt:lpstr>
      <vt:lpstr>Yu Gothic</vt:lpstr>
      <vt:lpstr>Times New Roman</vt:lpstr>
      <vt:lpstr>Microsoft YaHei</vt:lpstr>
      <vt:lpstr>Arial Unicode MS</vt:lpstr>
      <vt:lpstr>Calibri</vt:lpstr>
      <vt:lpstr>Orange Waves</vt:lpstr>
      <vt:lpstr>ЭЛЕКТРОННЫЙ ОБРАЗОВАТЕЛЬНЫЙ МАРШРУТ:  </vt:lpstr>
      <vt:lpstr>Предлагаю Вашему вниманию электронный образовательный маршрут «Деревянные ложки»</vt:lpstr>
      <vt:lpstr>За обедом суп едят,  К вечеру «заговорят»  Деревянные девчонки,  Музыкальные сестренки.  Поиграй и ты немножко  На красивых ярких... (Ложках)</vt:lpstr>
      <vt:lpstr>Содержание маршрута</vt:lpstr>
      <vt:lpstr>ШАГ 1. «Почитайте!»</vt:lpstr>
      <vt:lpstr>Что спросить у ребёнка?</vt:lpstr>
      <vt:lpstr>ШАГ 2. «Посмотрите!»</vt:lpstr>
      <vt:lpstr>Что спросить у ребёнка?</vt:lpstr>
      <vt:lpstr>ШАГ 3. «Поиграйте»</vt:lpstr>
      <vt:lpstr>Что спросить у ребёнка?</vt:lpstr>
      <vt:lpstr>ШАГ 4. «Сделайте вместе!» </vt:lpstr>
      <vt:lpstr>Что спросить у ребёнка?</vt:lpstr>
      <vt:lpstr>ШАГ 5. «Исследуйте!» </vt:lpstr>
      <vt:lpstr>Что спросить у ребёнка?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marin</cp:lastModifiedBy>
  <cp:revision>12</cp:revision>
  <dcterms:created xsi:type="dcterms:W3CDTF">2023-11-07T05:33:00Z</dcterms:created>
  <dcterms:modified xsi:type="dcterms:W3CDTF">2023-11-15T06:02:31Z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1049-12.2.0.13306</vt:lpwstr>
  </property>
  <property fmtid="{D5CDD505-2E9C-101B-9397-08002B2CF9AE}" pid="3" name="ICV">
    <vt:lpwstr>708344F877CC4C128F686998C436AEF9_13</vt:lpwstr>
  </property>
</Properties>
</file>