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0" r:id="rId2"/>
    <p:sldId id="272" r:id="rId3"/>
    <p:sldId id="273" r:id="rId4"/>
    <p:sldId id="274" r:id="rId5"/>
    <p:sldId id="276" r:id="rId6"/>
    <p:sldId id="283" r:id="rId7"/>
    <p:sldId id="285" r:id="rId8"/>
    <p:sldId id="279" r:id="rId9"/>
    <p:sldId id="277" r:id="rId10"/>
    <p:sldId id="288" r:id="rId11"/>
    <p:sldId id="284" r:id="rId12"/>
    <p:sldId id="290" r:id="rId13"/>
    <p:sldId id="278" r:id="rId14"/>
    <p:sldId id="289" r:id="rId15"/>
    <p:sldId id="287" r:id="rId16"/>
    <p:sldId id="281" r:id="rId17"/>
    <p:sldId id="275" r:id="rId18"/>
    <p:sldId id="282" r:id="rId19"/>
    <p:sldId id="280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66CC"/>
    <a:srgbClr val="FF0000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60" d="100"/>
          <a:sy n="60" d="100"/>
        </p:scale>
        <p:origin x="-1434" y="-10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30FBA1-B2ED-4765-9420-D8BC6CDB2480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EAAB8-55D3-47F0-8741-F735C9C8CC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25238-8C74-4205-BB35-82B0A4C47127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01BA9-207D-4AAD-AD61-94DCABFC32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74841-FA35-45B5-A6A1-3679D3BF389F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9C749-6599-43C5-A516-A871AAE6DA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BB5F0-BE69-4D83-A031-D5021EE8AC42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915C9-03B9-4B05-A2E5-BD5F6ABC66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B77D4-DDD8-48C0-8A5D-B531C4E51444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E843-D970-4EEF-A7E1-4A61009C20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7E937-B2F1-4B55-8EB6-85E00E34456B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D38FD-6319-4C6E-9E32-22E2F4DA62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76B12-682D-4DAE-A840-724C295D97AD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80AC7-69F0-4794-8D37-2512CF6FA3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AFB25-A108-4458-B82B-95A60AB83829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4756D-E1B3-4EC7-9458-9B0EE38F2A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A6840-F7C7-4851-B56F-45BD0A74FB42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BF47B-9E9A-41D4-8EBE-57717DFB79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FEB0C-EF76-496E-B00E-1EBF491D4D4C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E762C-1612-48C9-BCC7-37BAD7BB25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E57AD-320A-4554-B047-3468D1427DEE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D4472-6F58-420F-AC41-1E1636404E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96196-DF1E-4310-BD35-45774F976ABB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69244-8626-42EF-BC6B-BB78F31BB7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1466E3-9E27-4A01-A5BE-0386D4B0200D}" type="datetimeFigureOut">
              <a:rPr lang="ru-RU"/>
              <a:pPr>
                <a:defRPr/>
              </a:pPr>
              <a:t>10.11.2013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A55DA9-D398-47E1-A1C8-DF16B0EC1C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82125" cy="705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деревянный до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275856" y="620688"/>
            <a:ext cx="252028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1619672" y="3429000"/>
            <a:ext cx="230425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dirty="0" smtClean="0"/>
              <a:t>Соломе</a:t>
            </a:r>
            <a:endParaRPr lang="ru-RU" sz="4400" dirty="0"/>
          </a:p>
        </p:txBody>
      </p:sp>
      <p:sp>
        <p:nvSpPr>
          <p:cNvPr id="10244" name="TextBox 8"/>
          <p:cNvSpPr txBox="1">
            <a:spLocks noChangeArrowheads="1"/>
          </p:cNvSpPr>
          <p:nvPr/>
        </p:nvSpPr>
        <p:spPr bwMode="auto">
          <a:xfrm flipH="1">
            <a:off x="3635896" y="3429000"/>
            <a:ext cx="86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/>
              <a:t>нн</a:t>
            </a:r>
          </a:p>
        </p:txBody>
      </p:sp>
      <p:sp>
        <p:nvSpPr>
          <p:cNvPr id="11269" name="TextBox 9"/>
          <p:cNvSpPr txBox="1">
            <a:spLocks noChangeArrowheads="1"/>
          </p:cNvSpPr>
          <p:nvPr/>
        </p:nvSpPr>
        <p:spPr bwMode="auto">
          <a:xfrm>
            <a:off x="4211960" y="3429000"/>
            <a:ext cx="80502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err="1" smtClean="0"/>
              <a:t>ая</a:t>
            </a:r>
            <a:endParaRPr lang="ru-RU" sz="4400" dirty="0"/>
          </a:p>
        </p:txBody>
      </p:sp>
      <p:sp>
        <p:nvSpPr>
          <p:cNvPr id="11270" name="TextBox 10"/>
          <p:cNvSpPr txBox="1">
            <a:spLocks noChangeArrowheads="1"/>
          </p:cNvSpPr>
          <p:nvPr/>
        </p:nvSpPr>
        <p:spPr bwMode="auto">
          <a:xfrm>
            <a:off x="5148064" y="3429000"/>
            <a:ext cx="189186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smtClean="0"/>
              <a:t>шляпа</a:t>
            </a:r>
            <a:endParaRPr lang="ru-RU" sz="4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00113" y="5661025"/>
            <a:ext cx="86360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64388" y="5661025"/>
            <a:ext cx="1008062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11273" name="Рисунок 16" descr="да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429000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17" descr="нет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3645024"/>
            <a:ext cx="1082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244" grpId="0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деревянный до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491880" y="620688"/>
            <a:ext cx="237626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339752" y="3429000"/>
            <a:ext cx="158417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dirty="0" err="1" smtClean="0"/>
              <a:t>Лимо</a:t>
            </a:r>
            <a:endParaRPr lang="ru-RU" sz="4400" dirty="0"/>
          </a:p>
        </p:txBody>
      </p:sp>
      <p:sp>
        <p:nvSpPr>
          <p:cNvPr id="10244" name="TextBox 8"/>
          <p:cNvSpPr txBox="1">
            <a:spLocks noChangeArrowheads="1"/>
          </p:cNvSpPr>
          <p:nvPr/>
        </p:nvSpPr>
        <p:spPr bwMode="auto">
          <a:xfrm flipH="1">
            <a:off x="3707904" y="3429000"/>
            <a:ext cx="86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/>
              <a:t>нн</a:t>
            </a:r>
          </a:p>
        </p:txBody>
      </p:sp>
      <p:sp>
        <p:nvSpPr>
          <p:cNvPr id="11269" name="TextBox 9"/>
          <p:cNvSpPr txBox="1">
            <a:spLocks noChangeArrowheads="1"/>
          </p:cNvSpPr>
          <p:nvPr/>
        </p:nvSpPr>
        <p:spPr bwMode="auto">
          <a:xfrm>
            <a:off x="4283968" y="3429000"/>
            <a:ext cx="90601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err="1" smtClean="0"/>
              <a:t>ый</a:t>
            </a:r>
            <a:endParaRPr lang="ru-RU" sz="4400" dirty="0"/>
          </a:p>
        </p:txBody>
      </p:sp>
      <p:sp>
        <p:nvSpPr>
          <p:cNvPr id="11270" name="TextBox 10"/>
          <p:cNvSpPr txBox="1">
            <a:spLocks noChangeArrowheads="1"/>
          </p:cNvSpPr>
          <p:nvPr/>
        </p:nvSpPr>
        <p:spPr bwMode="auto">
          <a:xfrm>
            <a:off x="5220072" y="3429000"/>
            <a:ext cx="103419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smtClean="0"/>
              <a:t>сок</a:t>
            </a:r>
            <a:endParaRPr lang="ru-RU" sz="4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00113" y="5661025"/>
            <a:ext cx="86360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64388" y="5661025"/>
            <a:ext cx="1008062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11273" name="Рисунок 16" descr="да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01008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17" descr="нет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3501008"/>
            <a:ext cx="1082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244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деревянный до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563888" y="404664"/>
            <a:ext cx="223224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123728" y="3429000"/>
            <a:ext cx="1800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dirty="0" smtClean="0"/>
              <a:t>Стари</a:t>
            </a:r>
            <a:endParaRPr lang="ru-RU" sz="4400" dirty="0"/>
          </a:p>
        </p:txBody>
      </p:sp>
      <p:sp>
        <p:nvSpPr>
          <p:cNvPr id="10244" name="TextBox 8"/>
          <p:cNvSpPr txBox="1">
            <a:spLocks noChangeArrowheads="1"/>
          </p:cNvSpPr>
          <p:nvPr/>
        </p:nvSpPr>
        <p:spPr bwMode="auto">
          <a:xfrm flipH="1">
            <a:off x="3707904" y="3429000"/>
            <a:ext cx="86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/>
              <a:t>нн</a:t>
            </a:r>
          </a:p>
        </p:txBody>
      </p:sp>
      <p:sp>
        <p:nvSpPr>
          <p:cNvPr id="11269" name="TextBox 9"/>
          <p:cNvSpPr txBox="1">
            <a:spLocks noChangeArrowheads="1"/>
          </p:cNvSpPr>
          <p:nvPr/>
        </p:nvSpPr>
        <p:spPr bwMode="auto">
          <a:xfrm>
            <a:off x="4283968" y="3429000"/>
            <a:ext cx="90441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err="1" smtClean="0"/>
              <a:t>ые</a:t>
            </a:r>
            <a:endParaRPr lang="ru-RU" sz="4400" dirty="0"/>
          </a:p>
        </p:txBody>
      </p:sp>
      <p:sp>
        <p:nvSpPr>
          <p:cNvPr id="11270" name="TextBox 10"/>
          <p:cNvSpPr txBox="1">
            <a:spLocks noChangeArrowheads="1"/>
          </p:cNvSpPr>
          <p:nvPr/>
        </p:nvSpPr>
        <p:spPr bwMode="auto">
          <a:xfrm>
            <a:off x="5220072" y="3429000"/>
            <a:ext cx="147989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smtClean="0"/>
              <a:t>часы</a:t>
            </a:r>
            <a:endParaRPr lang="ru-RU" sz="4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00113" y="5661025"/>
            <a:ext cx="86360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64388" y="5661025"/>
            <a:ext cx="1008062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11273" name="Рисунок 16" descr="да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1008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17" descr="нет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3501008"/>
            <a:ext cx="1082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244" grpId="0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1"/>
          <p:cNvSpPr txBox="1">
            <a:spLocks noChangeArrowheads="1"/>
          </p:cNvSpPr>
          <p:nvPr/>
        </p:nvSpPr>
        <p:spPr bwMode="auto">
          <a:xfrm>
            <a:off x="684213" y="54451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17" name="Блок-схема: альтернативный процесс 9"/>
          <p:cNvSpPr/>
          <p:nvPr/>
        </p:nvSpPr>
        <p:spPr>
          <a:xfrm>
            <a:off x="900113" y="5661025"/>
            <a:ext cx="863600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</a:t>
            </a:r>
          </a:p>
        </p:txBody>
      </p:sp>
      <p:sp>
        <p:nvSpPr>
          <p:cNvPr id="18" name="Блок-схема: альтернативный процесс 7"/>
          <p:cNvSpPr/>
          <p:nvPr/>
        </p:nvSpPr>
        <p:spPr>
          <a:xfrm>
            <a:off x="7164388" y="5661025"/>
            <a:ext cx="1008062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9222" name="Picture 10" descr="H:\рисунки\осиное гнездо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131840" y="620688"/>
            <a:ext cx="302433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Box 25"/>
          <p:cNvSpPr txBox="1">
            <a:spLocks noChangeArrowheads="1"/>
          </p:cNvSpPr>
          <p:nvPr/>
        </p:nvSpPr>
        <p:spPr bwMode="auto">
          <a:xfrm>
            <a:off x="2267744" y="3356992"/>
            <a:ext cx="216073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Лебеди</a:t>
            </a:r>
            <a:endParaRPr lang="ru-RU" sz="4400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283968" y="3356992"/>
            <a:ext cx="43237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н</a:t>
            </a:r>
          </a:p>
        </p:txBody>
      </p:sp>
      <p:sp>
        <p:nvSpPr>
          <p:cNvPr id="9225" name="TextBox 28"/>
          <p:cNvSpPr txBox="1">
            <a:spLocks noChangeArrowheads="1"/>
          </p:cNvSpPr>
          <p:nvPr/>
        </p:nvSpPr>
        <p:spPr bwMode="auto">
          <a:xfrm>
            <a:off x="4427984" y="3356992"/>
            <a:ext cx="10795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 err="1"/>
              <a:t>ая</a:t>
            </a:r>
            <a:endParaRPr lang="ru-RU" sz="4400" dirty="0"/>
          </a:p>
        </p:txBody>
      </p:sp>
      <p:sp>
        <p:nvSpPr>
          <p:cNvPr id="9226" name="TextBox 9"/>
          <p:cNvSpPr txBox="1">
            <a:spLocks noChangeArrowheads="1"/>
          </p:cNvSpPr>
          <p:nvPr/>
        </p:nvSpPr>
        <p:spPr bwMode="auto">
          <a:xfrm>
            <a:off x="5508104" y="3356992"/>
            <a:ext cx="133889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dirty="0" smtClean="0"/>
              <a:t>стая</a:t>
            </a:r>
            <a:endParaRPr lang="ru-RU" sz="4400" dirty="0"/>
          </a:p>
        </p:txBody>
      </p:sp>
      <p:pic>
        <p:nvPicPr>
          <p:cNvPr id="27650" name="Picture 2" descr="H:\рисунки\д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429000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H:\рисунки\не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3573016"/>
            <a:ext cx="1081087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1"/>
          <p:cNvSpPr txBox="1">
            <a:spLocks noChangeArrowheads="1"/>
          </p:cNvSpPr>
          <p:nvPr/>
        </p:nvSpPr>
        <p:spPr bwMode="auto">
          <a:xfrm>
            <a:off x="684213" y="54451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17" name="Блок-схема: альтернативный процесс 9"/>
          <p:cNvSpPr/>
          <p:nvPr/>
        </p:nvSpPr>
        <p:spPr>
          <a:xfrm>
            <a:off x="900113" y="5661025"/>
            <a:ext cx="863600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</a:t>
            </a:r>
          </a:p>
        </p:txBody>
      </p:sp>
      <p:sp>
        <p:nvSpPr>
          <p:cNvPr id="18" name="Блок-схема: альтернативный процесс 7"/>
          <p:cNvSpPr/>
          <p:nvPr/>
        </p:nvSpPr>
        <p:spPr>
          <a:xfrm>
            <a:off x="7164388" y="5661025"/>
            <a:ext cx="1008062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9222" name="Picture 10" descr="H:\рисунки\осиное гнездо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419872" y="620688"/>
            <a:ext cx="237626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Box 25"/>
          <p:cNvSpPr txBox="1">
            <a:spLocks noChangeArrowheads="1"/>
          </p:cNvSpPr>
          <p:nvPr/>
        </p:nvSpPr>
        <p:spPr bwMode="auto">
          <a:xfrm>
            <a:off x="1907704" y="3429000"/>
            <a:ext cx="18002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 err="1" smtClean="0"/>
              <a:t>Ветря</a:t>
            </a:r>
            <a:endParaRPr lang="ru-RU" sz="4400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563938" y="3429000"/>
            <a:ext cx="3603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/>
              <a:t>н</a:t>
            </a:r>
          </a:p>
        </p:txBody>
      </p:sp>
      <p:sp>
        <p:nvSpPr>
          <p:cNvPr id="9225" name="TextBox 28"/>
          <p:cNvSpPr txBox="1">
            <a:spLocks noChangeArrowheads="1"/>
          </p:cNvSpPr>
          <p:nvPr/>
        </p:nvSpPr>
        <p:spPr bwMode="auto">
          <a:xfrm>
            <a:off x="3708400" y="3429000"/>
            <a:ext cx="10795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/>
              <a:t>ая</a:t>
            </a:r>
          </a:p>
        </p:txBody>
      </p:sp>
      <p:sp>
        <p:nvSpPr>
          <p:cNvPr id="9226" name="TextBox 9"/>
          <p:cNvSpPr txBox="1">
            <a:spLocks noChangeArrowheads="1"/>
          </p:cNvSpPr>
          <p:nvPr/>
        </p:nvSpPr>
        <p:spPr bwMode="auto">
          <a:xfrm>
            <a:off x="4572000" y="3429000"/>
            <a:ext cx="28083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мельница</a:t>
            </a:r>
            <a:endParaRPr lang="ru-RU" sz="4400" dirty="0"/>
          </a:p>
        </p:txBody>
      </p:sp>
      <p:pic>
        <p:nvPicPr>
          <p:cNvPr id="27650" name="Picture 2" descr="H:\рисунки\д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3429000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H:\рисунки\не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3573016"/>
            <a:ext cx="1081087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1"/>
          <p:cNvSpPr txBox="1">
            <a:spLocks noChangeArrowheads="1"/>
          </p:cNvSpPr>
          <p:nvPr/>
        </p:nvSpPr>
        <p:spPr bwMode="auto">
          <a:xfrm>
            <a:off x="684213" y="54451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17" name="Блок-схема: альтернативный процесс 9"/>
          <p:cNvSpPr/>
          <p:nvPr/>
        </p:nvSpPr>
        <p:spPr>
          <a:xfrm>
            <a:off x="900113" y="5661025"/>
            <a:ext cx="863600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</a:t>
            </a:r>
          </a:p>
        </p:txBody>
      </p:sp>
      <p:sp>
        <p:nvSpPr>
          <p:cNvPr id="18" name="Блок-схема: альтернативный процесс 7"/>
          <p:cNvSpPr/>
          <p:nvPr/>
        </p:nvSpPr>
        <p:spPr>
          <a:xfrm>
            <a:off x="7164388" y="5661025"/>
            <a:ext cx="1008062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9222" name="Picture 10" descr="H:\рисунки\осиное гнездо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275856" y="764704"/>
            <a:ext cx="244827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Box 25"/>
          <p:cNvSpPr txBox="1">
            <a:spLocks noChangeArrowheads="1"/>
          </p:cNvSpPr>
          <p:nvPr/>
        </p:nvSpPr>
        <p:spPr bwMode="auto">
          <a:xfrm>
            <a:off x="1835696" y="3429000"/>
            <a:ext cx="244827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 err="1" smtClean="0"/>
              <a:t>Ястреби</a:t>
            </a:r>
            <a:endParaRPr lang="ru-RU" sz="4400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140002" y="3429000"/>
            <a:ext cx="3603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/>
              <a:t>н</a:t>
            </a:r>
          </a:p>
        </p:txBody>
      </p:sp>
      <p:sp>
        <p:nvSpPr>
          <p:cNvPr id="9225" name="TextBox 28"/>
          <p:cNvSpPr txBox="1">
            <a:spLocks noChangeArrowheads="1"/>
          </p:cNvSpPr>
          <p:nvPr/>
        </p:nvSpPr>
        <p:spPr bwMode="auto">
          <a:xfrm>
            <a:off x="4284464" y="3429000"/>
            <a:ext cx="10795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 err="1" smtClean="0"/>
              <a:t>ый</a:t>
            </a:r>
            <a:endParaRPr lang="ru-RU" sz="4400" dirty="0"/>
          </a:p>
        </p:txBody>
      </p:sp>
      <p:sp>
        <p:nvSpPr>
          <p:cNvPr id="9226" name="TextBox 9"/>
          <p:cNvSpPr txBox="1">
            <a:spLocks noChangeArrowheads="1"/>
          </p:cNvSpPr>
          <p:nvPr/>
        </p:nvSpPr>
        <p:spPr bwMode="auto">
          <a:xfrm>
            <a:off x="5292080" y="3429000"/>
            <a:ext cx="151216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клюв</a:t>
            </a:r>
            <a:endParaRPr lang="ru-RU" sz="4400" dirty="0"/>
          </a:p>
        </p:txBody>
      </p:sp>
      <p:pic>
        <p:nvPicPr>
          <p:cNvPr id="27650" name="Picture 2" descr="H:\рисунки\д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573016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H:\рисунки\не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3717032"/>
            <a:ext cx="1081087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1"/>
          <p:cNvSpPr txBox="1">
            <a:spLocks noChangeArrowheads="1"/>
          </p:cNvSpPr>
          <p:nvPr/>
        </p:nvSpPr>
        <p:spPr bwMode="auto">
          <a:xfrm>
            <a:off x="684213" y="54451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17" name="Блок-схема: альтернативный процесс 9"/>
          <p:cNvSpPr/>
          <p:nvPr/>
        </p:nvSpPr>
        <p:spPr>
          <a:xfrm>
            <a:off x="900113" y="5661025"/>
            <a:ext cx="863600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</a:t>
            </a:r>
          </a:p>
        </p:txBody>
      </p:sp>
      <p:sp>
        <p:nvSpPr>
          <p:cNvPr id="18" name="Блок-схема: альтернативный процесс 7"/>
          <p:cNvSpPr/>
          <p:nvPr/>
        </p:nvSpPr>
        <p:spPr>
          <a:xfrm>
            <a:off x="7164388" y="5661025"/>
            <a:ext cx="1008062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9222" name="Picture 10" descr="H:\рисунки\осиное гнездо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203848" y="620688"/>
            <a:ext cx="288032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Box 25"/>
          <p:cNvSpPr txBox="1">
            <a:spLocks noChangeArrowheads="1"/>
          </p:cNvSpPr>
          <p:nvPr/>
        </p:nvSpPr>
        <p:spPr bwMode="auto">
          <a:xfrm>
            <a:off x="2195736" y="3429000"/>
            <a:ext cx="1800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 err="1" smtClean="0"/>
              <a:t>Песча</a:t>
            </a:r>
            <a:endParaRPr lang="ru-RU" sz="4400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837469" y="3429000"/>
            <a:ext cx="51850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н</a:t>
            </a:r>
          </a:p>
        </p:txBody>
      </p:sp>
      <p:sp>
        <p:nvSpPr>
          <p:cNvPr id="9225" name="TextBox 28"/>
          <p:cNvSpPr txBox="1">
            <a:spLocks noChangeArrowheads="1"/>
          </p:cNvSpPr>
          <p:nvPr/>
        </p:nvSpPr>
        <p:spPr bwMode="auto">
          <a:xfrm>
            <a:off x="3851920" y="3429000"/>
            <a:ext cx="1295524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 </a:t>
            </a:r>
            <a:r>
              <a:rPr lang="ru-RU" sz="4400" dirty="0" err="1" smtClean="0"/>
              <a:t>ый</a:t>
            </a:r>
            <a:endParaRPr lang="ru-RU" sz="4400" dirty="0"/>
          </a:p>
        </p:txBody>
      </p:sp>
      <p:sp>
        <p:nvSpPr>
          <p:cNvPr id="9226" name="TextBox 9"/>
          <p:cNvSpPr txBox="1">
            <a:spLocks noChangeArrowheads="1"/>
          </p:cNvSpPr>
          <p:nvPr/>
        </p:nvSpPr>
        <p:spPr bwMode="auto">
          <a:xfrm>
            <a:off x="4355976" y="3429000"/>
            <a:ext cx="275553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пляж</a:t>
            </a:r>
            <a:endParaRPr lang="ru-RU" sz="4400" dirty="0"/>
          </a:p>
        </p:txBody>
      </p:sp>
      <p:pic>
        <p:nvPicPr>
          <p:cNvPr id="27650" name="Picture 2" descr="H:\рисунки\д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01008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H:\рисунки\не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3573016"/>
            <a:ext cx="1081087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21"/>
          <p:cNvSpPr txBox="1">
            <a:spLocks noChangeArrowheads="1"/>
          </p:cNvSpPr>
          <p:nvPr/>
        </p:nvSpPr>
        <p:spPr bwMode="auto">
          <a:xfrm>
            <a:off x="684213" y="54451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17" name="Блок-схема: альтернативный процесс 9"/>
          <p:cNvSpPr/>
          <p:nvPr/>
        </p:nvSpPr>
        <p:spPr>
          <a:xfrm>
            <a:off x="900113" y="5661025"/>
            <a:ext cx="863600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</a:t>
            </a:r>
          </a:p>
        </p:txBody>
      </p:sp>
      <p:sp>
        <p:nvSpPr>
          <p:cNvPr id="18" name="Блок-схема: альтернативный процесс 7"/>
          <p:cNvSpPr/>
          <p:nvPr/>
        </p:nvSpPr>
        <p:spPr>
          <a:xfrm>
            <a:off x="7164388" y="5661025"/>
            <a:ext cx="1008062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9222" name="Picture 10" descr="H:\рисунки\осиное гнезд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76672"/>
            <a:ext cx="288032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Box 25"/>
          <p:cNvSpPr txBox="1">
            <a:spLocks noChangeArrowheads="1"/>
          </p:cNvSpPr>
          <p:nvPr/>
        </p:nvSpPr>
        <p:spPr bwMode="auto">
          <a:xfrm>
            <a:off x="1979613" y="3429000"/>
            <a:ext cx="17287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/>
              <a:t>Глиня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563938" y="3429000"/>
            <a:ext cx="3603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/>
              <a:t>н</a:t>
            </a:r>
          </a:p>
        </p:txBody>
      </p:sp>
      <p:sp>
        <p:nvSpPr>
          <p:cNvPr id="9225" name="TextBox 28"/>
          <p:cNvSpPr txBox="1">
            <a:spLocks noChangeArrowheads="1"/>
          </p:cNvSpPr>
          <p:nvPr/>
        </p:nvSpPr>
        <p:spPr bwMode="auto">
          <a:xfrm>
            <a:off x="3708400" y="3429000"/>
            <a:ext cx="10795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/>
              <a:t>ая</a:t>
            </a:r>
          </a:p>
        </p:txBody>
      </p:sp>
      <p:sp>
        <p:nvSpPr>
          <p:cNvPr id="9226" name="TextBox 9"/>
          <p:cNvSpPr txBox="1">
            <a:spLocks noChangeArrowheads="1"/>
          </p:cNvSpPr>
          <p:nvPr/>
        </p:nvSpPr>
        <p:spPr bwMode="auto">
          <a:xfrm>
            <a:off x="4859338" y="3429000"/>
            <a:ext cx="19939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/>
              <a:t>посуда</a:t>
            </a:r>
          </a:p>
        </p:txBody>
      </p:sp>
      <p:pic>
        <p:nvPicPr>
          <p:cNvPr id="27650" name="Picture 2" descr="H:\рисунки\д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501008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H:\рисунки\не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3645024"/>
            <a:ext cx="1081087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деревянный до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131840" y="404664"/>
            <a:ext cx="28083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123728" y="3429000"/>
            <a:ext cx="403195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dirty="0" smtClean="0"/>
              <a:t>Письме</a:t>
            </a:r>
            <a:endParaRPr lang="ru-RU" sz="4400" dirty="0"/>
          </a:p>
        </p:txBody>
      </p:sp>
      <p:sp>
        <p:nvSpPr>
          <p:cNvPr id="10244" name="TextBox 8"/>
          <p:cNvSpPr txBox="1">
            <a:spLocks noChangeArrowheads="1"/>
          </p:cNvSpPr>
          <p:nvPr/>
        </p:nvSpPr>
        <p:spPr bwMode="auto">
          <a:xfrm flipH="1">
            <a:off x="4139952" y="3429000"/>
            <a:ext cx="86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/>
              <a:t>нн</a:t>
            </a:r>
          </a:p>
        </p:txBody>
      </p:sp>
      <p:sp>
        <p:nvSpPr>
          <p:cNvPr id="11269" name="TextBox 9"/>
          <p:cNvSpPr txBox="1">
            <a:spLocks noChangeArrowheads="1"/>
          </p:cNvSpPr>
          <p:nvPr/>
        </p:nvSpPr>
        <p:spPr bwMode="auto">
          <a:xfrm>
            <a:off x="4716016" y="3429000"/>
            <a:ext cx="90601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err="1" smtClean="0"/>
              <a:t>ый</a:t>
            </a:r>
            <a:endParaRPr lang="ru-RU" sz="4400" dirty="0"/>
          </a:p>
        </p:txBody>
      </p:sp>
      <p:sp>
        <p:nvSpPr>
          <p:cNvPr id="11270" name="TextBox 10"/>
          <p:cNvSpPr txBox="1">
            <a:spLocks noChangeArrowheads="1"/>
          </p:cNvSpPr>
          <p:nvPr/>
        </p:nvSpPr>
        <p:spPr bwMode="auto">
          <a:xfrm>
            <a:off x="5652120" y="3429000"/>
            <a:ext cx="134895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smtClean="0"/>
              <a:t>стол</a:t>
            </a:r>
            <a:endParaRPr lang="ru-RU" sz="4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00113" y="5661025"/>
            <a:ext cx="86360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64388" y="5661025"/>
            <a:ext cx="1008062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11273" name="Рисунок 16" descr="да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429000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17" descr="нет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3573016"/>
            <a:ext cx="1082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244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39552" y="548680"/>
            <a:ext cx="6985148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9385" y="1341438"/>
            <a:ext cx="1580403" cy="194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691680" y="908720"/>
            <a:ext cx="45365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Успехов в  освоении русского языка .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333375"/>
          <a:ext cx="8640960" cy="6145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/>
                <a:gridCol w="4320480"/>
              </a:tblGrid>
              <a:tr h="8640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52810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908175" y="549275"/>
            <a:ext cx="914400" cy="5032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н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56325" y="549275"/>
            <a:ext cx="1152525" cy="5032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-нн-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0825" y="1412875"/>
            <a:ext cx="36004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4000">
                <a:latin typeface="Calibri" pitchFamily="34" charset="0"/>
              </a:rPr>
              <a:t>1.  -ан – ян – ин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23850" y="2060575"/>
            <a:ext cx="41036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>
                <a:latin typeface="Calibri" pitchFamily="34" charset="0"/>
              </a:rPr>
              <a:t>Песчаный, торфяной, куриный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1600" y="2552327"/>
            <a:ext cx="2880320" cy="212365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Исключение: 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стеклянный, оловянный,   деревянный.</a:t>
            </a:r>
            <a:endParaRPr lang="ru-RU" sz="3600" dirty="0">
              <a:latin typeface="+mn-lt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0825" y="4581525"/>
            <a:ext cx="40338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2. В прилагательных, образованных   без суффикса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23850" y="5589588"/>
            <a:ext cx="403225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Румяный, свиной, зеленый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 flipH="1">
            <a:off x="4643438" y="1341438"/>
            <a:ext cx="3313112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Calibri" pitchFamily="34" charset="0"/>
              </a:rPr>
              <a:t>1.- онн-  енн-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716463" y="2060575"/>
            <a:ext cx="34559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Авиационный, утренний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80112" y="2636913"/>
            <a:ext cx="2232248" cy="1008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  Исключение: </a:t>
            </a: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ветреный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716463" y="4292600"/>
            <a:ext cx="28797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latin typeface="Calibri" pitchFamily="34" charset="0"/>
              </a:rPr>
              <a:t>2. На стыке основы, оканчивающейся на </a:t>
            </a:r>
            <a:r>
              <a:rPr lang="ru-RU" sz="2400" b="1" dirty="0">
                <a:latin typeface="Calibri" pitchFamily="34" charset="0"/>
              </a:rPr>
              <a:t>н</a:t>
            </a:r>
            <a:r>
              <a:rPr lang="ru-RU" sz="2400" dirty="0">
                <a:latin typeface="Calibri" pitchFamily="34" charset="0"/>
              </a:rPr>
              <a:t>, и суффикса </a:t>
            </a:r>
            <a:r>
              <a:rPr lang="ru-RU" sz="2400" b="1" dirty="0">
                <a:latin typeface="Calibri" pitchFamily="34" charset="0"/>
              </a:rPr>
              <a:t>н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16463" y="5516563"/>
            <a:ext cx="40322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Равнинный, туманный, пустынный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10" grpId="0"/>
      <p:bldP spid="11" grpId="0"/>
      <p:bldP spid="12" grpId="0"/>
      <p:bldP spid="13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476672"/>
            <a:ext cx="414620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ЗАПОМНИ !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50825" y="1989138"/>
            <a:ext cx="7200900" cy="3671887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ru-RU" sz="3600" dirty="0">
                <a:latin typeface="Calibri" pitchFamily="34" charset="0"/>
              </a:rPr>
              <a:t>В кратких прилагательных пишется</a:t>
            </a:r>
          </a:p>
          <a:p>
            <a:r>
              <a:rPr lang="ru-RU" sz="3600" dirty="0">
                <a:latin typeface="Calibri" pitchFamily="34" charset="0"/>
              </a:rPr>
              <a:t>столько же букв </a:t>
            </a:r>
            <a:r>
              <a:rPr lang="ru-RU" sz="3600" b="1" dirty="0">
                <a:latin typeface="Calibri" pitchFamily="34" charset="0"/>
              </a:rPr>
              <a:t>н</a:t>
            </a:r>
            <a:r>
              <a:rPr lang="ru-RU" sz="3600" dirty="0">
                <a:latin typeface="Calibri" pitchFamily="34" charset="0"/>
              </a:rPr>
              <a:t>, </a:t>
            </a:r>
          </a:p>
          <a:p>
            <a:r>
              <a:rPr lang="ru-RU" sz="3600" dirty="0">
                <a:latin typeface="Calibri" pitchFamily="34" charset="0"/>
              </a:rPr>
              <a:t>сколько их было в полной форме.</a:t>
            </a:r>
          </a:p>
          <a:p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Дорога длинна ( длинная)</a:t>
            </a:r>
          </a:p>
          <a:p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Щеки румяны ( румяные)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971550" y="260350"/>
            <a:ext cx="68405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FF0000"/>
                </a:solidFill>
                <a:latin typeface="Calibri" pitchFamily="34" charset="0"/>
              </a:rPr>
              <a:t>Потренируемся!</a:t>
            </a:r>
          </a:p>
        </p:txBody>
      </p:sp>
      <p:sp>
        <p:nvSpPr>
          <p:cNvPr id="8195" name="Text Box 21"/>
          <p:cNvSpPr txBox="1">
            <a:spLocks noChangeArrowheads="1"/>
          </p:cNvSpPr>
          <p:nvPr/>
        </p:nvSpPr>
        <p:spPr bwMode="auto">
          <a:xfrm>
            <a:off x="684213" y="54451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17" name="Блок-схема: альтернативный процесс 9"/>
          <p:cNvSpPr/>
          <p:nvPr/>
        </p:nvSpPr>
        <p:spPr>
          <a:xfrm>
            <a:off x="900113" y="5661025"/>
            <a:ext cx="863600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</a:t>
            </a:r>
          </a:p>
        </p:txBody>
      </p:sp>
      <p:sp>
        <p:nvSpPr>
          <p:cNvPr id="18" name="Блок-схема: альтернативный процесс 7"/>
          <p:cNvSpPr/>
          <p:nvPr/>
        </p:nvSpPr>
        <p:spPr>
          <a:xfrm>
            <a:off x="7164388" y="5661025"/>
            <a:ext cx="1008062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8198" name="Picture 10" descr="H:\рисунки\осиное гнезд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196752"/>
            <a:ext cx="2232248" cy="22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8199" name="TextBox 25"/>
          <p:cNvSpPr txBox="1">
            <a:spLocks noChangeArrowheads="1"/>
          </p:cNvSpPr>
          <p:nvPr/>
        </p:nvSpPr>
        <p:spPr bwMode="auto">
          <a:xfrm>
            <a:off x="2482850" y="3429000"/>
            <a:ext cx="12239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Оси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563938" y="3429000"/>
            <a:ext cx="4318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/>
              <a:t>н</a:t>
            </a:r>
          </a:p>
        </p:txBody>
      </p:sp>
      <p:sp>
        <p:nvSpPr>
          <p:cNvPr id="8201" name="TextBox 28"/>
          <p:cNvSpPr txBox="1">
            <a:spLocks noChangeArrowheads="1"/>
          </p:cNvSpPr>
          <p:nvPr/>
        </p:nvSpPr>
        <p:spPr bwMode="auto">
          <a:xfrm>
            <a:off x="3924300" y="3429000"/>
            <a:ext cx="10080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/>
              <a:t>ое</a:t>
            </a:r>
          </a:p>
        </p:txBody>
      </p:sp>
      <p:sp>
        <p:nvSpPr>
          <p:cNvPr id="8202" name="TextBox 9"/>
          <p:cNvSpPr txBox="1">
            <a:spLocks noChangeArrowheads="1"/>
          </p:cNvSpPr>
          <p:nvPr/>
        </p:nvSpPr>
        <p:spPr bwMode="auto">
          <a:xfrm>
            <a:off x="4859338" y="3429000"/>
            <a:ext cx="18923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гнездо</a:t>
            </a:r>
          </a:p>
        </p:txBody>
      </p:sp>
      <p:pic>
        <p:nvPicPr>
          <p:cNvPr id="27650" name="Picture 2" descr="H:\рисунки\д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573016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H:\рисунки\не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3717032"/>
            <a:ext cx="1081087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деревянный дом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548680"/>
            <a:ext cx="3980800" cy="2885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411760" y="3429000"/>
            <a:ext cx="216023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dirty="0" err="1"/>
              <a:t>Деревя</a:t>
            </a:r>
            <a:endParaRPr lang="ru-RU" sz="4400" dirty="0"/>
          </a:p>
        </p:txBody>
      </p:sp>
      <p:sp>
        <p:nvSpPr>
          <p:cNvPr id="10244" name="TextBox 8"/>
          <p:cNvSpPr txBox="1">
            <a:spLocks noChangeArrowheads="1"/>
          </p:cNvSpPr>
          <p:nvPr/>
        </p:nvSpPr>
        <p:spPr bwMode="auto">
          <a:xfrm flipH="1">
            <a:off x="4284663" y="3429000"/>
            <a:ext cx="86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/>
              <a:t>нн</a:t>
            </a:r>
          </a:p>
        </p:txBody>
      </p:sp>
      <p:sp>
        <p:nvSpPr>
          <p:cNvPr id="11269" name="TextBox 9"/>
          <p:cNvSpPr txBox="1">
            <a:spLocks noChangeArrowheads="1"/>
          </p:cNvSpPr>
          <p:nvPr/>
        </p:nvSpPr>
        <p:spPr bwMode="auto">
          <a:xfrm>
            <a:off x="4932363" y="3429000"/>
            <a:ext cx="9064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ый</a:t>
            </a:r>
          </a:p>
        </p:txBody>
      </p:sp>
      <p:sp>
        <p:nvSpPr>
          <p:cNvPr id="11270" name="TextBox 10"/>
          <p:cNvSpPr txBox="1">
            <a:spLocks noChangeArrowheads="1"/>
          </p:cNvSpPr>
          <p:nvPr/>
        </p:nvSpPr>
        <p:spPr bwMode="auto">
          <a:xfrm>
            <a:off x="6011863" y="3429000"/>
            <a:ext cx="1216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дом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00113" y="5661025"/>
            <a:ext cx="86360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64388" y="5661025"/>
            <a:ext cx="1008062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11273" name="Рисунок 16" descr="да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3573016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17" descr="нет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3717032"/>
            <a:ext cx="1082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244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1"/>
          <p:cNvSpPr txBox="1">
            <a:spLocks noChangeArrowheads="1"/>
          </p:cNvSpPr>
          <p:nvPr/>
        </p:nvSpPr>
        <p:spPr bwMode="auto">
          <a:xfrm>
            <a:off x="684213" y="54451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17" name="Блок-схема: альтернативный процесс 9"/>
          <p:cNvSpPr/>
          <p:nvPr/>
        </p:nvSpPr>
        <p:spPr>
          <a:xfrm>
            <a:off x="900113" y="5661025"/>
            <a:ext cx="863600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</a:t>
            </a:r>
          </a:p>
        </p:txBody>
      </p:sp>
      <p:sp>
        <p:nvSpPr>
          <p:cNvPr id="18" name="Блок-схема: альтернативный процесс 7"/>
          <p:cNvSpPr/>
          <p:nvPr/>
        </p:nvSpPr>
        <p:spPr>
          <a:xfrm>
            <a:off x="7164388" y="5661025"/>
            <a:ext cx="1008062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8198" name="Picture 10" descr="H:\рисунки\осиное гнездо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563888" y="764704"/>
            <a:ext cx="23762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Box 25"/>
          <p:cNvSpPr txBox="1">
            <a:spLocks noChangeArrowheads="1"/>
          </p:cNvSpPr>
          <p:nvPr/>
        </p:nvSpPr>
        <p:spPr bwMode="auto">
          <a:xfrm>
            <a:off x="2267744" y="3429000"/>
            <a:ext cx="151216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dirty="0" smtClean="0"/>
              <a:t>Кожа</a:t>
            </a:r>
            <a:endParaRPr lang="ru-RU" sz="4400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563938" y="3429000"/>
            <a:ext cx="4318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/>
              <a:t>н</a:t>
            </a:r>
          </a:p>
        </p:txBody>
      </p:sp>
      <p:sp>
        <p:nvSpPr>
          <p:cNvPr id="8201" name="TextBox 28"/>
          <p:cNvSpPr txBox="1">
            <a:spLocks noChangeArrowheads="1"/>
          </p:cNvSpPr>
          <p:nvPr/>
        </p:nvSpPr>
        <p:spPr bwMode="auto">
          <a:xfrm>
            <a:off x="3851920" y="3429000"/>
            <a:ext cx="86409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dirty="0" err="1"/>
              <a:t>ое</a:t>
            </a:r>
            <a:endParaRPr lang="ru-RU" sz="4400" dirty="0"/>
          </a:p>
        </p:txBody>
      </p:sp>
      <p:sp>
        <p:nvSpPr>
          <p:cNvPr id="8202" name="TextBox 9"/>
          <p:cNvSpPr txBox="1">
            <a:spLocks noChangeArrowheads="1"/>
          </p:cNvSpPr>
          <p:nvPr/>
        </p:nvSpPr>
        <p:spPr bwMode="auto">
          <a:xfrm>
            <a:off x="4859338" y="3429000"/>
            <a:ext cx="194880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smtClean="0"/>
              <a:t>пальто</a:t>
            </a:r>
            <a:endParaRPr lang="ru-RU" sz="4400" dirty="0"/>
          </a:p>
        </p:txBody>
      </p:sp>
      <p:pic>
        <p:nvPicPr>
          <p:cNvPr id="27650" name="Picture 2" descr="H:\рисунки\д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501008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H:\рисунки\не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68344" y="3645024"/>
            <a:ext cx="1081087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21"/>
          <p:cNvSpPr txBox="1">
            <a:spLocks noChangeArrowheads="1"/>
          </p:cNvSpPr>
          <p:nvPr/>
        </p:nvSpPr>
        <p:spPr bwMode="auto">
          <a:xfrm>
            <a:off x="684213" y="54451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>
              <a:latin typeface="Times New Roman" pitchFamily="18" charset="0"/>
            </a:endParaRPr>
          </a:p>
        </p:txBody>
      </p:sp>
      <p:sp>
        <p:nvSpPr>
          <p:cNvPr id="17" name="Блок-схема: альтернативный процесс 9"/>
          <p:cNvSpPr/>
          <p:nvPr/>
        </p:nvSpPr>
        <p:spPr>
          <a:xfrm>
            <a:off x="900113" y="5661025"/>
            <a:ext cx="863600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</a:t>
            </a:r>
          </a:p>
        </p:txBody>
      </p:sp>
      <p:sp>
        <p:nvSpPr>
          <p:cNvPr id="18" name="Блок-схема: альтернативный процесс 7"/>
          <p:cNvSpPr/>
          <p:nvPr/>
        </p:nvSpPr>
        <p:spPr>
          <a:xfrm>
            <a:off x="7164388" y="5661025"/>
            <a:ext cx="1008062" cy="50482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8198" name="Picture 10" descr="H:\рисунки\осиное гнездо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275856" y="908720"/>
            <a:ext cx="237626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TextBox 25"/>
          <p:cNvSpPr txBox="1">
            <a:spLocks noChangeArrowheads="1"/>
          </p:cNvSpPr>
          <p:nvPr/>
        </p:nvSpPr>
        <p:spPr bwMode="auto">
          <a:xfrm>
            <a:off x="2411760" y="3429000"/>
            <a:ext cx="136815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dirty="0" smtClean="0"/>
              <a:t>Гуси</a:t>
            </a:r>
            <a:endParaRPr lang="ru-RU" sz="4400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563938" y="3429000"/>
            <a:ext cx="4318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/>
              <a:t>н</a:t>
            </a:r>
          </a:p>
        </p:txBody>
      </p:sp>
      <p:sp>
        <p:nvSpPr>
          <p:cNvPr id="8201" name="TextBox 28"/>
          <p:cNvSpPr txBox="1">
            <a:spLocks noChangeArrowheads="1"/>
          </p:cNvSpPr>
          <p:nvPr/>
        </p:nvSpPr>
        <p:spPr bwMode="auto">
          <a:xfrm>
            <a:off x="3851920" y="3429000"/>
            <a:ext cx="86409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400" dirty="0" err="1"/>
              <a:t>ое</a:t>
            </a:r>
            <a:endParaRPr lang="ru-RU" sz="4400" dirty="0"/>
          </a:p>
        </p:txBody>
      </p:sp>
      <p:sp>
        <p:nvSpPr>
          <p:cNvPr id="8202" name="TextBox 9"/>
          <p:cNvSpPr txBox="1">
            <a:spLocks noChangeArrowheads="1"/>
          </p:cNvSpPr>
          <p:nvPr/>
        </p:nvSpPr>
        <p:spPr bwMode="auto">
          <a:xfrm>
            <a:off x="4859338" y="3429000"/>
            <a:ext cx="143340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smtClean="0"/>
              <a:t>перо</a:t>
            </a:r>
            <a:endParaRPr lang="ru-RU" sz="4400" dirty="0"/>
          </a:p>
        </p:txBody>
      </p:sp>
      <p:pic>
        <p:nvPicPr>
          <p:cNvPr id="27650" name="Picture 2" descr="H:\рисунки\да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501008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H:\рисунки\нет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3573016"/>
            <a:ext cx="1081087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8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деревянный до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635896" y="332656"/>
            <a:ext cx="23042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339975" y="3429000"/>
            <a:ext cx="30956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 smtClean="0"/>
              <a:t>Клюкве</a:t>
            </a:r>
            <a:endParaRPr lang="ru-RU" sz="4400" dirty="0"/>
          </a:p>
        </p:txBody>
      </p:sp>
      <p:sp>
        <p:nvSpPr>
          <p:cNvPr id="10244" name="TextBox 8"/>
          <p:cNvSpPr txBox="1">
            <a:spLocks noChangeArrowheads="1"/>
          </p:cNvSpPr>
          <p:nvPr/>
        </p:nvSpPr>
        <p:spPr bwMode="auto">
          <a:xfrm flipH="1">
            <a:off x="4284663" y="3429000"/>
            <a:ext cx="86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/>
              <a:t>нн</a:t>
            </a:r>
          </a:p>
        </p:txBody>
      </p:sp>
      <p:sp>
        <p:nvSpPr>
          <p:cNvPr id="11269" name="TextBox 9"/>
          <p:cNvSpPr txBox="1">
            <a:spLocks noChangeArrowheads="1"/>
          </p:cNvSpPr>
          <p:nvPr/>
        </p:nvSpPr>
        <p:spPr bwMode="auto">
          <a:xfrm>
            <a:off x="4932363" y="3429000"/>
            <a:ext cx="9064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ый</a:t>
            </a:r>
          </a:p>
        </p:txBody>
      </p:sp>
      <p:sp>
        <p:nvSpPr>
          <p:cNvPr id="11270" name="TextBox 10"/>
          <p:cNvSpPr txBox="1">
            <a:spLocks noChangeArrowheads="1"/>
          </p:cNvSpPr>
          <p:nvPr/>
        </p:nvSpPr>
        <p:spPr bwMode="auto">
          <a:xfrm>
            <a:off x="6011863" y="3429000"/>
            <a:ext cx="148309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smtClean="0"/>
              <a:t>морс</a:t>
            </a:r>
            <a:endParaRPr lang="ru-RU" sz="440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00113" y="5661025"/>
            <a:ext cx="86360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64388" y="5661025"/>
            <a:ext cx="1008062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11273" name="Рисунок 16" descr="да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429000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17" descr="нет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12360" y="3573016"/>
            <a:ext cx="1082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244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деревянный до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347864" y="620688"/>
            <a:ext cx="26642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TextBox 3"/>
          <p:cNvSpPr txBox="1">
            <a:spLocks noChangeArrowheads="1"/>
          </p:cNvSpPr>
          <p:nvPr/>
        </p:nvSpPr>
        <p:spPr bwMode="auto">
          <a:xfrm>
            <a:off x="2339975" y="3429000"/>
            <a:ext cx="30956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 smtClean="0"/>
              <a:t>Каме</a:t>
            </a:r>
            <a:endParaRPr lang="ru-RU" sz="4400" dirty="0"/>
          </a:p>
        </p:txBody>
      </p:sp>
      <p:sp>
        <p:nvSpPr>
          <p:cNvPr id="10244" name="TextBox 8"/>
          <p:cNvSpPr txBox="1">
            <a:spLocks noChangeArrowheads="1"/>
          </p:cNvSpPr>
          <p:nvPr/>
        </p:nvSpPr>
        <p:spPr bwMode="auto">
          <a:xfrm flipH="1">
            <a:off x="3635896" y="3429000"/>
            <a:ext cx="863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/>
              <a:t>нн</a:t>
            </a:r>
          </a:p>
        </p:txBody>
      </p:sp>
      <p:sp>
        <p:nvSpPr>
          <p:cNvPr id="11269" name="TextBox 9"/>
          <p:cNvSpPr txBox="1">
            <a:spLocks noChangeArrowheads="1"/>
          </p:cNvSpPr>
          <p:nvPr/>
        </p:nvSpPr>
        <p:spPr bwMode="auto">
          <a:xfrm>
            <a:off x="4211960" y="3429000"/>
            <a:ext cx="81304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err="1" smtClean="0"/>
              <a:t>ое</a:t>
            </a:r>
            <a:endParaRPr lang="ru-RU" sz="4400" dirty="0"/>
          </a:p>
        </p:txBody>
      </p:sp>
      <p:sp>
        <p:nvSpPr>
          <p:cNvPr id="11270" name="TextBox 10"/>
          <p:cNvSpPr txBox="1">
            <a:spLocks noChangeArrowheads="1"/>
          </p:cNvSpPr>
          <p:nvPr/>
        </p:nvSpPr>
        <p:spPr bwMode="auto">
          <a:xfrm>
            <a:off x="5148064" y="3429000"/>
            <a:ext cx="201414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 smtClean="0"/>
              <a:t>здание</a:t>
            </a:r>
            <a:endParaRPr lang="ru-RU" sz="4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00113" y="5661025"/>
            <a:ext cx="863600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64388" y="5661025"/>
            <a:ext cx="1008062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/>
              <a:t>нн</a:t>
            </a:r>
          </a:p>
        </p:txBody>
      </p:sp>
      <p:pic>
        <p:nvPicPr>
          <p:cNvPr id="11273" name="Рисунок 16" descr="да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429000"/>
            <a:ext cx="169545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Рисунок 17" descr="нет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352" y="3573016"/>
            <a:ext cx="108267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i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koshma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0244" grpId="0"/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</TotalTime>
  <Words>193</Words>
  <Application>Microsoft Office PowerPoint</Application>
  <PresentationFormat>Экран (4:3)</PresentationFormat>
  <Paragraphs>110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н,нн в суффиксах прилагательных</dc:title>
  <dc:creator>Admin</dc:creator>
  <cp:lastModifiedBy>Admin</cp:lastModifiedBy>
  <cp:revision>114</cp:revision>
  <dcterms:created xsi:type="dcterms:W3CDTF">2013-10-13T12:35:36Z</dcterms:created>
  <dcterms:modified xsi:type="dcterms:W3CDTF">2013-11-10T17:03:20Z</dcterms:modified>
</cp:coreProperties>
</file>