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8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4" autoAdjust="0"/>
    <p:restoredTop sz="94707" autoAdjust="0"/>
  </p:normalViewPr>
  <p:slideViewPr>
    <p:cSldViewPr>
      <p:cViewPr varScale="1">
        <p:scale>
          <a:sx n="65" d="100"/>
          <a:sy n="65" d="100"/>
        </p:scale>
        <p:origin x="-1524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22C2FC-7F8F-4054-A7FC-AFBE9A6AE93C}" type="datetimeFigureOut">
              <a:rPr lang="ru-RU" smtClean="0"/>
              <a:t>08.01.2024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BE5990-D565-4108-B642-ACFE1F4C50B6}" type="slidenum">
              <a:rPr lang="ru-RU" smtClean="0"/>
              <a:t>‹#›</a:t>
            </a:fld>
            <a:endParaRPr lang="ru-RU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Химические свойства фосфора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Фосфор проявляет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свойства окислителя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при взаимодействии с активными металлами (образуются фосфиды):</a:t>
            </a:r>
          </a:p>
          <a:p>
            <a:r>
              <a:rPr lang="ru-RU" dirty="0">
                <a:latin typeface="Times New Roman" pitchFamily="18" charset="0"/>
                <a:cs typeface="Times New Roman" pitchFamily="18" charset="0"/>
              </a:rPr>
              <a:t>Р</a:t>
            </a:r>
            <a:r>
              <a:rPr lang="ru-RU" baseline="30000" dirty="0">
                <a:latin typeface="Times New Roman" pitchFamily="18" charset="0"/>
                <a:cs typeface="Times New Roman" pitchFamily="18" charset="0"/>
              </a:rPr>
              <a:t>0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+ 3е = Р</a:t>
            </a:r>
            <a:r>
              <a:rPr lang="ru-RU" baseline="30000" dirty="0">
                <a:latin typeface="Times New Roman" pitchFamily="18" charset="0"/>
                <a:cs typeface="Times New Roman" pitchFamily="18" charset="0"/>
              </a:rPr>
              <a:t>-3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Ca + 2P = Ca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dirty="0">
                <a:latin typeface="Times New Roman" pitchFamily="18" charset="0"/>
                <a:cs typeface="Times New Roman" pitchFamily="18" charset="0"/>
              </a:rPr>
              <a:t>Фосфиды металлов разлагаются водой или кислотами:</a:t>
            </a:r>
          </a:p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Zn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+ 6HCL = 3ZnCl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+ 2PH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3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Ca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+6H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 = 3Ca(OH)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   + 2PH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  <p:cxnSp>
        <p:nvCxnSpPr>
          <p:cNvPr id="5" name="Прямая со стрелкой 4"/>
          <p:cNvCxnSpPr/>
          <p:nvPr/>
        </p:nvCxnSpPr>
        <p:spPr>
          <a:xfrm>
            <a:off x="5004048" y="5517232"/>
            <a:ext cx="0" cy="2160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Прямая со стрелкой 9"/>
          <p:cNvCxnSpPr/>
          <p:nvPr/>
        </p:nvCxnSpPr>
        <p:spPr>
          <a:xfrm flipV="1">
            <a:off x="6516216" y="5517232"/>
            <a:ext cx="0" cy="2160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 стрелкой 11"/>
          <p:cNvCxnSpPr/>
          <p:nvPr/>
        </p:nvCxnSpPr>
        <p:spPr>
          <a:xfrm flipV="1">
            <a:off x="5940152" y="4941168"/>
            <a:ext cx="0" cy="2160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721499"/>
          </a:xfrm>
        </p:spPr>
        <p:txBody>
          <a:bodyPr/>
          <a:lstStyle/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3. Взаимодействует с основными и амфотерными гидроксидами с образованием кислых и средней соли:</a:t>
            </a:r>
          </a:p>
          <a:p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KOH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+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=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+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KH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sz="3600" baseline="-250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(избыток кислоты)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KOH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+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= 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+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K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HPO</a:t>
            </a:r>
            <a:r>
              <a:rPr lang="en-US" sz="3600" baseline="-250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3600" baseline="-25000" dirty="0" smtClean="0">
                <a:latin typeface="Times New Roman" pitchFamily="18" charset="0"/>
                <a:cs typeface="Times New Roman" pitchFamily="18" charset="0"/>
              </a:rPr>
              <a:t>  </a:t>
            </a:r>
          </a:p>
          <a:p>
            <a:pPr>
              <a:buNone/>
            </a:pPr>
            <a:r>
              <a:rPr lang="ru-RU" sz="3600" baseline="-25000" dirty="0" smtClean="0">
                <a:latin typeface="Times New Roman" pitchFamily="18" charset="0"/>
                <a:cs typeface="Times New Roman" pitchFamily="18" charset="0"/>
              </a:rPr>
              <a:t> ( Избыток щелочи)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3KOH + H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= 3H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 + K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/>
          <a:lstStyle/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4. Взаимодействует с солями</a:t>
            </a:r>
          </a:p>
          <a:p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3Na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CO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+ 2H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= 2Na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+ 3H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 + 3CO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Na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+ 3AgNO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= Ag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+ 3NaNO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5. Разложение при нагревании</a:t>
            </a:r>
          </a:p>
          <a:p>
            <a:pPr>
              <a:buNone/>
            </a:pP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2H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= H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 +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en-US" sz="3600" baseline="-250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3600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3600" baseline="-25000" dirty="0" smtClean="0">
                <a:latin typeface="Times New Roman" pitchFamily="18" charset="0"/>
                <a:cs typeface="Times New Roman" pitchFamily="18" charset="0"/>
              </a:rPr>
              <a:t>7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пирофосфорная кислота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7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=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+ 2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HPO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метафосфорная кислота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404665"/>
            <a:ext cx="7772400" cy="936103"/>
          </a:xfrm>
        </p:spPr>
        <p:txBody>
          <a:bodyPr>
            <a:normAutofit fontScale="90000"/>
          </a:bodyPr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Фосфор проявляет свойства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восстановителя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39552" y="1700808"/>
            <a:ext cx="8280920" cy="3937992"/>
          </a:xfrm>
        </p:spPr>
        <p:txBody>
          <a:bodyPr/>
          <a:lstStyle/>
          <a:p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Взаимодействует с более активными неметаллами:</a:t>
            </a:r>
          </a:p>
          <a:p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+3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CL</a:t>
            </a:r>
            <a:r>
              <a:rPr lang="ru-RU" baseline="-25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= 2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PCL</a:t>
            </a:r>
            <a:r>
              <a:rPr lang="ru-RU" baseline="-25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3   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или </a:t>
            </a:r>
            <a:r>
              <a:rPr lang="ru-RU" baseline="-25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+ 5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CL</a:t>
            </a:r>
            <a:r>
              <a:rPr lang="ru-RU" baseline="-25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baseline="-25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изб. 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= 2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PCL</a:t>
            </a:r>
            <a:r>
              <a:rPr lang="ru-RU" baseline="-25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5</a:t>
            </a:r>
            <a:endParaRPr lang="ru-RU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+ 3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baseline="-25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= 2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baseline="-25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baseline="-25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3 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или	4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+ 5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baseline="-25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baseline="-25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изб. </a:t>
            </a:r>
            <a:r>
              <a:rPr lang="ru-RU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= 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baseline="-25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baseline="-25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10</a:t>
            </a:r>
            <a:endParaRPr lang="ru-RU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Взаимодействует со сложными веществами-окислителями – азотной, серной кислотами, хлоратами, нитратами образуя соединения в степени окисления +5: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276872"/>
            <a:ext cx="8229600" cy="3849291"/>
          </a:xfrm>
        </p:spPr>
        <p:txBody>
          <a:bodyPr/>
          <a:lstStyle/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P + 5HNO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= H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+ 5NO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+ H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2P + 5H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SO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= 2H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+ 5SO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+ 2H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6P + 5KCLO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= 3P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+ 5KCL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>
                <a:latin typeface="Times New Roman" pitchFamily="18" charset="0"/>
                <a:cs typeface="Times New Roman" pitchFamily="18" charset="0"/>
              </a:rPr>
              <a:t>2P + 5NaNO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= 5NaNO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+ P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baseline="-25000" dirty="0">
                <a:latin typeface="Times New Roman" pitchFamily="18" charset="0"/>
                <a:cs typeface="Times New Roman" pitchFamily="18" charset="0"/>
              </a:rPr>
              <a:t>5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  <p:cxnSp>
        <p:nvCxnSpPr>
          <p:cNvPr id="5" name="Прямая со стрелкой 4"/>
          <p:cNvCxnSpPr/>
          <p:nvPr/>
        </p:nvCxnSpPr>
        <p:spPr>
          <a:xfrm flipV="1">
            <a:off x="5652120" y="2348880"/>
            <a:ext cx="0" cy="3600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Прямая со стрелкой 6"/>
          <p:cNvCxnSpPr/>
          <p:nvPr/>
        </p:nvCxnSpPr>
        <p:spPr>
          <a:xfrm flipV="1">
            <a:off x="5940152" y="2996952"/>
            <a:ext cx="0" cy="28803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642194"/>
          </a:xfrm>
        </p:spPr>
        <p:txBody>
          <a:bodyPr>
            <a:normAutofit fontScale="90000"/>
          </a:bodyPr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Вступает в реакцию </a:t>
            </a: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самоокисления-самовосстановления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в присутствии щелочей: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708920"/>
            <a:ext cx="8229600" cy="3417243"/>
          </a:xfrm>
        </p:spPr>
        <p:txBody>
          <a:bodyPr/>
          <a:lstStyle/>
          <a:p>
            <a:pPr>
              <a:buNone/>
            </a:pPr>
            <a:r>
              <a:rPr lang="en-US" sz="4000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40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4000" dirty="0">
                <a:latin typeface="Times New Roman" pitchFamily="18" charset="0"/>
                <a:cs typeface="Times New Roman" pitchFamily="18" charset="0"/>
              </a:rPr>
              <a:t> + 3KOH + 3H</a:t>
            </a:r>
            <a:r>
              <a:rPr lang="en-US" sz="4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4000" dirty="0">
                <a:latin typeface="Times New Roman" pitchFamily="18" charset="0"/>
                <a:cs typeface="Times New Roman" pitchFamily="18" charset="0"/>
              </a:rPr>
              <a:t>O = 3KH</a:t>
            </a:r>
            <a:r>
              <a:rPr lang="en-US" sz="4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40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sz="40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4000" dirty="0">
                <a:latin typeface="Times New Roman" pitchFamily="18" charset="0"/>
                <a:cs typeface="Times New Roman" pitchFamily="18" charset="0"/>
              </a:rPr>
              <a:t> + 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en-US" sz="4000" baseline="-25000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     			        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Гипофосфит 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калия </a:t>
            </a:r>
            <a:r>
              <a:rPr lang="en-US" sz="4000" dirty="0">
                <a:latin typeface="Times New Roman" pitchFamily="18" charset="0"/>
                <a:cs typeface="Times New Roman" pitchFamily="18" charset="0"/>
              </a:rPr>
              <a:t>	</a:t>
            </a:r>
            <a:endParaRPr lang="ru-RU" sz="40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  <p:cxnSp>
        <p:nvCxnSpPr>
          <p:cNvPr id="5" name="Прямая со стрелкой 4"/>
          <p:cNvCxnSpPr/>
          <p:nvPr/>
        </p:nvCxnSpPr>
        <p:spPr>
          <a:xfrm flipV="1">
            <a:off x="8532440" y="2852936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Оксид фосфора 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(III)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Существует в виде димера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3600" baseline="-250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3600" baseline="-25000" dirty="0" smtClean="0">
                <a:latin typeface="Times New Roman" pitchFamily="18" charset="0"/>
                <a:cs typeface="Times New Roman" pitchFamily="18" charset="0"/>
              </a:rPr>
              <a:t>6 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легкоплавкое  вещество белого цвета, образуется при окислении фосфора кислородом или при горении в недостатке кислорода, реагирует с водой с образованием фосфорной кислоты, окисляется кислородом воздуха.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Оксид фосфора 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(V) 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616624"/>
          </a:xfrm>
        </p:spPr>
        <p:txBody>
          <a:bodyPr>
            <a:normAutofit fontScale="85000" lnSpcReduction="20000"/>
          </a:bodyPr>
          <a:lstStyle/>
          <a:p>
            <a:pPr algn="just">
              <a:buNone/>
            </a:pPr>
            <a:r>
              <a:rPr lang="ru-RU" sz="3500" dirty="0" smtClean="0">
                <a:latin typeface="Times New Roman" pitchFamily="18" charset="0"/>
                <a:cs typeface="Times New Roman" pitchFamily="18" charset="0"/>
              </a:rPr>
              <a:t>Существует в виде димера </a:t>
            </a:r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3500" baseline="-250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3500" baseline="-25000" dirty="0" smtClean="0">
                <a:latin typeface="Times New Roman" pitchFamily="18" charset="0"/>
                <a:cs typeface="Times New Roman" pitchFamily="18" charset="0"/>
              </a:rPr>
              <a:t>10</a:t>
            </a:r>
            <a:r>
              <a:rPr lang="ru-RU" sz="3500" baseline="-25000" dirty="0" smtClean="0">
                <a:latin typeface="Times New Roman" pitchFamily="18" charset="0"/>
                <a:cs typeface="Times New Roman" pitchFamily="18" charset="0"/>
              </a:rPr>
              <a:t>   </a:t>
            </a:r>
            <a:r>
              <a:rPr lang="ru-RU" sz="3500" dirty="0" smtClean="0">
                <a:latin typeface="Times New Roman" pitchFamily="18" charset="0"/>
                <a:cs typeface="Times New Roman" pitchFamily="18" charset="0"/>
              </a:rPr>
              <a:t>порошок  белого цвета, чрезвычайно гигроскопичен, образуется при горении фосфора в избытке кислорода.</a:t>
            </a:r>
          </a:p>
          <a:p>
            <a:pPr>
              <a:buNone/>
            </a:pPr>
            <a:r>
              <a:rPr lang="ru-RU" sz="3500" dirty="0" smtClean="0">
                <a:latin typeface="Times New Roman" pitchFamily="18" charset="0"/>
                <a:cs typeface="Times New Roman" pitchFamily="18" charset="0"/>
              </a:rPr>
              <a:t>Проявляет общие свойства кислотных оксидов:</a:t>
            </a:r>
          </a:p>
          <a:p>
            <a:r>
              <a:rPr lang="ru-RU" sz="3500" dirty="0" smtClean="0">
                <a:latin typeface="Times New Roman" pitchFamily="18" charset="0"/>
                <a:cs typeface="Times New Roman" pitchFamily="18" charset="0"/>
              </a:rPr>
              <a:t>1)При взаимодействии с холодной водой последовательно образует метафосфорную, пирофосфорную и ортофосфорную кислоты: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 + H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O = 2HPO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endParaRPr lang="ru-RU" sz="35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2HPO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 + H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O = H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7</a:t>
            </a:r>
            <a:endParaRPr lang="ru-RU" sz="35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7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 + H</a:t>
            </a:r>
            <a:r>
              <a:rPr lang="en-US" sz="35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O = </a:t>
            </a:r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2H</a:t>
            </a:r>
            <a:r>
              <a:rPr lang="en-US" sz="3500" baseline="-25000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sz="3500" baseline="-25000" dirty="0" smtClean="0">
                <a:latin typeface="Times New Roman" pitchFamily="18" charset="0"/>
                <a:cs typeface="Times New Roman" pitchFamily="18" charset="0"/>
              </a:rPr>
              <a:t>4</a:t>
            </a:r>
          </a:p>
          <a:p>
            <a:pPr>
              <a:buNone/>
            </a:pPr>
            <a:r>
              <a:rPr lang="ru-RU" sz="3500" dirty="0" smtClean="0">
                <a:latin typeface="Times New Roman" pitchFamily="18" charset="0"/>
                <a:cs typeface="Times New Roman" pitchFamily="18" charset="0"/>
              </a:rPr>
              <a:t>2)При взаимодействии с горячей водой сразу образуется </a:t>
            </a:r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en-US" sz="3500" baseline="-25000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sz="3500" baseline="-25000" dirty="0" smtClean="0">
                <a:latin typeface="Times New Roman" pitchFamily="18" charset="0"/>
                <a:cs typeface="Times New Roman" pitchFamily="18" charset="0"/>
              </a:rPr>
              <a:t>4</a:t>
            </a:r>
            <a:endParaRPr lang="ru-RU" sz="35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 smtClean="0"/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721499"/>
          </a:xfrm>
        </p:spPr>
        <p:txBody>
          <a:bodyPr/>
          <a:lstStyle/>
          <a:p>
            <a:pPr algn="just"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3) Взаимодействует с основными оксидами с образованием ортофосфорной кислоты: </a:t>
            </a: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3CaO + P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= Ca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(PO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4) Взаимодействует со щелочами:</a:t>
            </a: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+ 6KOH = 2K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+ 3H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5) Активно отнимает воду, поэтому используется для получения оксидов:</a:t>
            </a:r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2HNO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+ P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5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= N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+ 2HPO</a:t>
            </a:r>
            <a:r>
              <a:rPr lang="en-US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Ортофосфорная кислота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>
              <a:buNone/>
            </a:pPr>
            <a:r>
              <a:rPr lang="ru-RU" sz="5200" dirty="0" smtClean="0">
                <a:latin typeface="Times New Roman" pitchFamily="18" charset="0"/>
                <a:cs typeface="Times New Roman" pitchFamily="18" charset="0"/>
              </a:rPr>
              <a:t>Получение:</a:t>
            </a:r>
          </a:p>
          <a:p>
            <a:pPr>
              <a:buNone/>
            </a:pPr>
            <a:r>
              <a:rPr lang="ru-RU" sz="5200" dirty="0" smtClean="0">
                <a:latin typeface="Times New Roman" pitchFamily="18" charset="0"/>
                <a:cs typeface="Times New Roman" pitchFamily="18" charset="0"/>
              </a:rPr>
              <a:t>В промышленности - из фосфата кальция</a:t>
            </a:r>
          </a:p>
          <a:p>
            <a:pPr>
              <a:buNone/>
            </a:pP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Ca</a:t>
            </a:r>
            <a:r>
              <a:rPr lang="ru-RU" sz="52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52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sz="52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5200" dirty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ru-RU" sz="52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5200" dirty="0">
                <a:latin typeface="Times New Roman" pitchFamily="18" charset="0"/>
                <a:cs typeface="Times New Roman" pitchFamily="18" charset="0"/>
              </a:rPr>
              <a:t> + 3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52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sz="5200" baseline="-25000" dirty="0">
                <a:latin typeface="Times New Roman" pitchFamily="18" charset="0"/>
                <a:cs typeface="Times New Roman" pitchFamily="18" charset="0"/>
              </a:rPr>
              <a:t>4конц.</a:t>
            </a:r>
            <a:r>
              <a:rPr lang="ru-RU" sz="5200" dirty="0">
                <a:latin typeface="Times New Roman" pitchFamily="18" charset="0"/>
                <a:cs typeface="Times New Roman" pitchFamily="18" charset="0"/>
              </a:rPr>
              <a:t> = 3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CaSO</a:t>
            </a:r>
            <a:r>
              <a:rPr lang="ru-RU" sz="52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5200" dirty="0">
                <a:latin typeface="Times New Roman" pitchFamily="18" charset="0"/>
                <a:cs typeface="Times New Roman" pitchFamily="18" charset="0"/>
              </a:rPr>
              <a:t> + 2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52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sz="5200" baseline="-25000" dirty="0" smtClean="0">
                <a:latin typeface="Times New Roman" pitchFamily="18" charset="0"/>
                <a:cs typeface="Times New Roman" pitchFamily="18" charset="0"/>
              </a:rPr>
              <a:t>4</a:t>
            </a:r>
          </a:p>
          <a:p>
            <a:pPr>
              <a:buNone/>
            </a:pPr>
            <a:r>
              <a:rPr lang="ru-RU" sz="5200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>
              <a:buNone/>
            </a:pPr>
            <a:r>
              <a:rPr lang="ru-RU" sz="5200" dirty="0" smtClean="0">
                <a:latin typeface="Times New Roman" pitchFamily="18" charset="0"/>
                <a:cs typeface="Times New Roman" pitchFamily="18" charset="0"/>
              </a:rPr>
              <a:t>В лаборатории – окислением фосфора азотной кислотой</a:t>
            </a:r>
          </a:p>
          <a:p>
            <a:pPr>
              <a:buNone/>
            </a:pPr>
            <a:r>
              <a:rPr lang="ru-RU" sz="52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sz="5200" dirty="0">
                <a:latin typeface="Times New Roman" pitchFamily="18" charset="0"/>
                <a:cs typeface="Times New Roman" pitchFamily="18" charset="0"/>
              </a:rPr>
              <a:t> + 5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HNO</a:t>
            </a:r>
            <a:r>
              <a:rPr lang="ru-RU" sz="5200" baseline="-25000" dirty="0">
                <a:latin typeface="Times New Roman" pitchFamily="18" charset="0"/>
                <a:cs typeface="Times New Roman" pitchFamily="18" charset="0"/>
              </a:rPr>
              <a:t>3разб. </a:t>
            </a:r>
            <a:r>
              <a:rPr lang="ru-RU" sz="5200" dirty="0">
                <a:latin typeface="Times New Roman" pitchFamily="18" charset="0"/>
                <a:cs typeface="Times New Roman" pitchFamily="18" charset="0"/>
              </a:rPr>
              <a:t>+ 2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52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5200" dirty="0">
                <a:latin typeface="Times New Roman" pitchFamily="18" charset="0"/>
                <a:cs typeface="Times New Roman" pitchFamily="18" charset="0"/>
              </a:rPr>
              <a:t> = 3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52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sz="52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5200" dirty="0">
                <a:latin typeface="Times New Roman" pitchFamily="18" charset="0"/>
                <a:cs typeface="Times New Roman" pitchFamily="18" charset="0"/>
              </a:rPr>
              <a:t> + 5</a:t>
            </a:r>
            <a:r>
              <a:rPr lang="en-US" sz="5200" dirty="0">
                <a:latin typeface="Times New Roman" pitchFamily="18" charset="0"/>
                <a:cs typeface="Times New Roman" pitchFamily="18" charset="0"/>
              </a:rPr>
              <a:t>NO</a:t>
            </a:r>
            <a:endParaRPr lang="ru-RU" sz="52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5200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ru-RU" sz="52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  <p:cxnSp>
        <p:nvCxnSpPr>
          <p:cNvPr id="5" name="Прямая со стрелкой 4"/>
          <p:cNvCxnSpPr/>
          <p:nvPr/>
        </p:nvCxnSpPr>
        <p:spPr>
          <a:xfrm>
            <a:off x="6444208" y="2636912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Прямая со стрелкой 7"/>
          <p:cNvCxnSpPr/>
          <p:nvPr/>
        </p:nvCxnSpPr>
        <p:spPr>
          <a:xfrm flipV="1">
            <a:off x="7740352" y="4005064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Химические свойства 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b="1" baseline="-25000" dirty="0" smtClean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b="1" baseline="-250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95536" y="1628800"/>
            <a:ext cx="8229600" cy="4525963"/>
          </a:xfrm>
        </p:spPr>
        <p:txBody>
          <a:bodyPr/>
          <a:lstStyle/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1. Взаимодействует с металлами, находящимися в ряду активности левее водорода</a:t>
            </a:r>
          </a:p>
          <a:p>
            <a:pPr>
              <a:buNone/>
            </a:pP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Ca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+ 2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= 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+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Ca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sz="3600" baseline="-25000" dirty="0" smtClean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ru-RU" sz="3600" baseline="-25000" dirty="0" smtClean="0">
                <a:latin typeface="Times New Roman" pitchFamily="18" charset="0"/>
                <a:cs typeface="Times New Roman" pitchFamily="18" charset="0"/>
              </a:rPr>
              <a:t>2           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2. Взаимодействует с основными и амфотерными оксидами</a:t>
            </a:r>
          </a:p>
          <a:p>
            <a:pPr>
              <a:buNone/>
            </a:pP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CaO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+ 2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= 3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H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O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+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Ca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PO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4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)</a:t>
            </a:r>
            <a:r>
              <a:rPr lang="ru-RU" sz="3600" baseline="-25000" dirty="0">
                <a:latin typeface="Times New Roman" pitchFamily="18" charset="0"/>
                <a:cs typeface="Times New Roman" pitchFamily="18" charset="0"/>
              </a:rPr>
              <a:t>2</a:t>
            </a:r>
            <a:endParaRPr lang="ru-RU" sz="3600" dirty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236</TotalTime>
  <Words>544</Words>
  <Application>Microsoft Office PowerPoint</Application>
  <PresentationFormat>Экран (4:3)</PresentationFormat>
  <Paragraphs>58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Химические свойства фосфора</vt:lpstr>
      <vt:lpstr>Фосфор проявляет свойства восстановителя</vt:lpstr>
      <vt:lpstr>Взаимодействует со сложными веществами-окислителями – азотной, серной кислотами, хлоратами, нитратами образуя соединения в степени окисления +5:</vt:lpstr>
      <vt:lpstr>Вступает в реакцию самоокисления-самовосстановления в присутствии щелочей: </vt:lpstr>
      <vt:lpstr>Оксид фосфора (III)</vt:lpstr>
      <vt:lpstr>Оксид фосфора (V) </vt:lpstr>
      <vt:lpstr>Слайд 7</vt:lpstr>
      <vt:lpstr>Ортофосфорная кислота</vt:lpstr>
      <vt:lpstr>Химические свойства H3PO4 </vt:lpstr>
      <vt:lpstr>Слайд 10</vt:lpstr>
      <vt:lpstr>Слайд 11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Марина</dc:creator>
  <cp:lastModifiedBy>Марина</cp:lastModifiedBy>
  <cp:revision>24</cp:revision>
  <dcterms:created xsi:type="dcterms:W3CDTF">2024-01-08T10:24:11Z</dcterms:created>
  <dcterms:modified xsi:type="dcterms:W3CDTF">2024-01-08T14:20:13Z</dcterms:modified>
</cp:coreProperties>
</file>

<file path=docProps/thumbnail.jpeg>
</file>