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139E-DD6D-46BC-9A25-2EEAB583E244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DDB1-472D-4D0F-A6C2-1FBC31C88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951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139E-DD6D-46BC-9A25-2EEAB583E244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DDB1-472D-4D0F-A6C2-1FBC31C88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22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139E-DD6D-46BC-9A25-2EEAB583E244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DDB1-472D-4D0F-A6C2-1FBC31C88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676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139E-DD6D-46BC-9A25-2EEAB583E244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DDB1-472D-4D0F-A6C2-1FBC31C88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54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139E-DD6D-46BC-9A25-2EEAB583E244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DDB1-472D-4D0F-A6C2-1FBC31C88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067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139E-DD6D-46BC-9A25-2EEAB583E244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DDB1-472D-4D0F-A6C2-1FBC31C88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020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139E-DD6D-46BC-9A25-2EEAB583E244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DDB1-472D-4D0F-A6C2-1FBC31C88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5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139E-DD6D-46BC-9A25-2EEAB583E244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DDB1-472D-4D0F-A6C2-1FBC31C88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013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139E-DD6D-46BC-9A25-2EEAB583E244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DDB1-472D-4D0F-A6C2-1FBC31C88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743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139E-DD6D-46BC-9A25-2EEAB583E244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DDB1-472D-4D0F-A6C2-1FBC31C88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204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8139E-DD6D-46BC-9A25-2EEAB583E244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4DDB1-472D-4D0F-A6C2-1FBC31C88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07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58139E-DD6D-46BC-9A25-2EEAB583E244}" type="datetimeFigureOut">
              <a:rPr lang="ru-RU" smtClean="0"/>
              <a:t>23.10.2023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4DDB1-472D-4D0F-A6C2-1FBC31C88B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298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9533" y="2158999"/>
            <a:ext cx="11201399" cy="1350963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Прямолинейное равноускоренное движение. Ускорение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17066" y="3686705"/>
            <a:ext cx="1557867" cy="49582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класс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chopio.club/uploads/posts/2022-08/1660083984_26-beolin-club-p-begushchii-rebenok-risunok-krasivo-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17" y="3686705"/>
            <a:ext cx="3504803" cy="280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sd.multiurok.ru/html/2018/01/20/s_5a63762c7c20b/804307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999" y="3892313"/>
            <a:ext cx="4416425" cy="259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atherineasquithgallery.com/uploads/posts/2021-02/1614527795_36-p-samolet-na-belom-fone-5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667" y="379559"/>
            <a:ext cx="3861834" cy="175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s://static.vecteezy.com/system/resources/previews/000/295/499/original/vector-rocket-launch-in-the-cloud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42" y="260194"/>
            <a:ext cx="2043351" cy="181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12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601" y="173209"/>
            <a:ext cx="117493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Повторим и вспомним</a:t>
            </a:r>
          </a:p>
          <a:p>
            <a:endParaRPr lang="ru-RU" sz="32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Механическое движение – это …</a:t>
            </a:r>
          </a:p>
          <a:p>
            <a:pPr lvl="1"/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Скорость – это …</a:t>
            </a:r>
          </a:p>
          <a:p>
            <a:pPr lvl="1"/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 единица измерения скорости …</a:t>
            </a:r>
          </a:p>
          <a:p>
            <a:pPr lvl="1"/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Путь – это …</a:t>
            </a:r>
          </a:p>
          <a:p>
            <a:pPr lvl="1"/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 единица измерения пути …</a:t>
            </a:r>
          </a:p>
          <a:p>
            <a:pPr lvl="1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Равномерное движение …</a:t>
            </a:r>
          </a:p>
          <a:p>
            <a:pPr lvl="1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Неравномерное движение …</a:t>
            </a: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49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61417" t="32716" r="18333" b="19506"/>
          <a:stretch/>
        </p:blipFill>
        <p:spPr>
          <a:xfrm>
            <a:off x="9570135" y="3803568"/>
            <a:ext cx="2193209" cy="29107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601" y="173209"/>
            <a:ext cx="117493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графиками</a:t>
            </a: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1042" t="19506" r="14514" b="66544"/>
          <a:stretch/>
        </p:blipFill>
        <p:spPr>
          <a:xfrm>
            <a:off x="3744667" y="883409"/>
            <a:ext cx="8210266" cy="8654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7084" t="32716" r="71906" b="19506"/>
          <a:stretch/>
        </p:blipFill>
        <p:spPr>
          <a:xfrm>
            <a:off x="880061" y="3825966"/>
            <a:ext cx="2258002" cy="28883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11250" t="38025" r="14722" b="48016"/>
          <a:stretch/>
        </p:blipFill>
        <p:spPr>
          <a:xfrm>
            <a:off x="2330491" y="1915921"/>
            <a:ext cx="8210267" cy="8708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l="33943" t="32716" r="44557" b="19506"/>
          <a:stretch/>
        </p:blipFill>
        <p:spPr>
          <a:xfrm>
            <a:off x="5012732" y="3803568"/>
            <a:ext cx="2328592" cy="29107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11250" t="52318" r="14722" b="33703"/>
          <a:stretch/>
        </p:blipFill>
        <p:spPr>
          <a:xfrm>
            <a:off x="327520" y="2953842"/>
            <a:ext cx="8210267" cy="872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4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00.infourok.ru/images/doc/250/254604/img10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920" b="26349"/>
          <a:stretch/>
        </p:blipFill>
        <p:spPr bwMode="auto">
          <a:xfrm>
            <a:off x="1607216" y="2238101"/>
            <a:ext cx="9144000" cy="375339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1588" y="200297"/>
            <a:ext cx="71551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Простой вид неравномерного движение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35860" y="1219199"/>
            <a:ext cx="7886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Прямолинейное равноускоренное движение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16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51" y="2233936"/>
            <a:ext cx="10427348" cy="25733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7118" y="5332690"/>
            <a:ext cx="109184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Каждые две секунды скорость увеличивается и каждый раз на 10 м/с.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222" t="26543" r="10695" b="54198"/>
          <a:stretch/>
        </p:blipFill>
        <p:spPr>
          <a:xfrm>
            <a:off x="355600" y="387709"/>
            <a:ext cx="11516084" cy="143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79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125" t="17901" r="10069" b="62716"/>
          <a:stretch/>
        </p:blipFill>
        <p:spPr>
          <a:xfrm>
            <a:off x="364066" y="1363132"/>
            <a:ext cx="11594479" cy="14562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4066" y="203199"/>
            <a:ext cx="105673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величина, характеризующая быстроту изменения скорости называется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ускорением.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668865" y="3251195"/>
                <a:ext cx="2317879" cy="9567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36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3600" b="1" i="1" smtClean="0"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den>
                      </m:f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865" y="3251195"/>
                <a:ext cx="2317879" cy="95673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616076" y="3035296"/>
            <a:ext cx="2480733" cy="13885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3846417" y="2948001"/>
                <a:ext cx="403668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</m:e>
                      <m:sub>
                        <m:r>
                          <a:rPr lang="en-US" sz="24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</a:t>
                </a:r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начальная скорость тела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6417" y="2948001"/>
                <a:ext cx="4036682" cy="461665"/>
              </a:xfrm>
              <a:prstGeom prst="rect">
                <a:avLst/>
              </a:prstGeom>
              <a:blipFill rotWithShape="0">
                <a:blip r:embed="rId4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3846417" y="3409666"/>
                <a:ext cx="626363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 panose="02040503050406030204" pitchFamily="18" charset="0"/>
                      </a:rPr>
                      <m:t>𝒗</m:t>
                    </m:r>
                  </m:oMath>
                </a14:m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скорость тела через промежуток времени </a:t>
                </a:r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</a:t>
                </a:r>
                <a:endParaRPr lang="ru-RU" sz="24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6417" y="3409666"/>
                <a:ext cx="6263638" cy="461665"/>
              </a:xfrm>
              <a:prstGeom prst="rect">
                <a:avLst/>
              </a:prstGeom>
              <a:blipFill rotWithShape="0">
                <a:blip r:embed="rId5"/>
                <a:stretch>
                  <a:fillRect t="-10526" r="-584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3593869" y="4207932"/>
            <a:ext cx="81888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Ускорение показывает, на какую величину изменяется скорость за единицу времени.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1856442" y="5394683"/>
                <a:ext cx="1628587" cy="7348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ru-RU" sz="28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1" i="1" smtClean="0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</m:d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1" i="1" smtClean="0">
                          <a:latin typeface="Cambria Math" panose="02040503050406030204" pitchFamily="18" charset="0"/>
                        </a:rPr>
                        <m:t>𝟏</m:t>
                      </m:r>
                      <m:f>
                        <m:fPr>
                          <m:ctrlPr>
                            <a:rPr lang="en-US" sz="28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latin typeface="Cambria Math" panose="02040503050406030204" pitchFamily="18" charset="0"/>
                            </a:rPr>
                            <m:t>м</m:t>
                          </m:r>
                        </m:num>
                        <m:den>
                          <m:sSup>
                            <m:sSupPr>
                              <m:ctrlPr>
                                <a:rPr lang="en-US" sz="2800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ru-RU" sz="2800" b="1" i="1" smtClean="0">
                                  <a:latin typeface="Cambria Math" panose="02040503050406030204" pitchFamily="18" charset="0"/>
                                </a:rPr>
                                <m:t>с</m:t>
                              </m:r>
                            </m:e>
                            <m:sup>
                              <m:r>
                                <a:rPr lang="ru-RU" sz="2800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b="1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6442" y="5394683"/>
                <a:ext cx="1628587" cy="73488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669066" y="5531292"/>
            <a:ext cx="3957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(метр на секунду в квадрате)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3802" y="5360123"/>
            <a:ext cx="121860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СИ: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Прямоугольник 12"/>
              <p:cNvSpPr/>
              <p:nvPr/>
            </p:nvSpPr>
            <p:spPr>
              <a:xfrm>
                <a:off x="8284937" y="5675561"/>
                <a:ext cx="3673608" cy="908005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lvl="0"/>
                <a:r>
                  <a:rPr lang="ru-RU" sz="2400" b="1" dirty="0" smtClean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ускорение</a:t>
                </a:r>
                <a:r>
                  <a:rPr lang="ru-RU" sz="2800" b="1" dirty="0">
                    <a:solidFill>
                      <a:srgbClr val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eqArr>
                          <m:eqArrPr>
                            <m:ctrlPr>
                              <a:rPr lang="ru-RU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eqArrPr>
                          <m:e>
                            <m:r>
                              <a:rPr lang="ru-RU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изменение </m:t>
                            </m:r>
                          </m:e>
                          <m:e>
                            <m:r>
                              <a:rPr lang="ru-RU" sz="2800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скорости</m:t>
                            </m:r>
                          </m:e>
                        </m:eqArr>
                      </m:num>
                      <m:den>
                        <m:r>
                          <a:rPr lang="ru-RU" sz="2800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время</m:t>
                        </m:r>
                      </m:den>
                    </m:f>
                  </m:oMath>
                </a14:m>
                <a:endParaRPr lang="ru-RU" sz="3600" b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4937" y="5675561"/>
                <a:ext cx="3673608" cy="908005"/>
              </a:xfrm>
              <a:prstGeom prst="rect">
                <a:avLst/>
              </a:prstGeom>
              <a:blipFill rotWithShape="0">
                <a:blip r:embed="rId7"/>
                <a:stretch>
                  <a:fillRect l="-23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146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6333" y="304799"/>
            <a:ext cx="105673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при прямолинейном равноускоренном движении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697123" y="1123094"/>
                <a:ext cx="2511841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𝒗</m:t>
                      </m:r>
                      <m:r>
                        <a:rPr lang="ru-RU" sz="3600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3600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ru-RU" sz="36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3600" b="1" i="1" smtClean="0">
                          <a:latin typeface="Cambria Math" panose="02040503050406030204" pitchFamily="18" charset="0"/>
                        </a:rPr>
                        <m:t>𝒂𝒕</m:t>
                      </m:r>
                    </m:oMath>
                  </m:oMathPara>
                </a14:m>
                <a:endParaRPr lang="ru-RU" sz="3600" b="1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123" y="1123094"/>
                <a:ext cx="2511841" cy="55399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533882" y="1004274"/>
            <a:ext cx="2838324" cy="7916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6944" t="24198" r="51667" b="20741"/>
          <a:stretch/>
        </p:blipFill>
        <p:spPr>
          <a:xfrm>
            <a:off x="296333" y="1972167"/>
            <a:ext cx="5046133" cy="377613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047378" y="1222344"/>
                <a:ext cx="579628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 скорость тела при прямолинейном движении </a:t>
                </a:r>
                <a:r>
                  <a:rPr lang="ru-RU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увеличивается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то ускорение </a:t>
                </a:r>
                <a:r>
                  <a:rPr lang="ru-RU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положительно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т.к.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e>
                    </m:d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&gt;0</m:t>
                    </m:r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378" y="1222344"/>
                <a:ext cx="5796280" cy="1815882"/>
              </a:xfrm>
              <a:prstGeom prst="rect">
                <a:avLst/>
              </a:prstGeom>
              <a:blipFill rotWithShape="0">
                <a:blip r:embed="rId4"/>
                <a:stretch>
                  <a:fillRect l="-2103" t="-3704" b="-87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047378" y="3432551"/>
                <a:ext cx="579628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Если скорость тела при прямолинейном движении </a:t>
                </a:r>
                <a:r>
                  <a:rPr lang="ru-RU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уменьшается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то ускорение </a:t>
                </a:r>
                <a:r>
                  <a:rPr lang="ru-RU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отрицательно</a:t>
                </a:r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т.к.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e>
                    </m:d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378" y="3432551"/>
                <a:ext cx="5796280" cy="1815882"/>
              </a:xfrm>
              <a:prstGeom prst="rect">
                <a:avLst/>
              </a:prstGeom>
              <a:blipFill rotWithShape="0">
                <a:blip r:embed="rId5"/>
                <a:stretch>
                  <a:fillRect l="-2103" t="-3356" b="-83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792952" y="5763690"/>
                <a:ext cx="403957" cy="6771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ru-RU" sz="4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</m:acc>
                    </m:oMath>
                  </m:oMathPara>
                </a14:m>
                <a:endParaRPr lang="ru-RU" sz="4400" b="1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2952" y="5763690"/>
                <a:ext cx="403957" cy="67710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7528309" y="5902189"/>
            <a:ext cx="43153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скорение – векторная величина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37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4097" t="24198" r="25625" b="10617"/>
          <a:stretch/>
        </p:blipFill>
        <p:spPr>
          <a:xfrm>
            <a:off x="118533" y="0"/>
            <a:ext cx="10845800" cy="659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57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6458" t="28518" r="23195" b="35679"/>
          <a:stretch/>
        </p:blipFill>
        <p:spPr>
          <a:xfrm>
            <a:off x="203200" y="330200"/>
            <a:ext cx="10960188" cy="3657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08900" y="3692918"/>
            <a:ext cx="67428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Доп. задания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 вопросов и задач Марон № 132, 134, 144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1632" y="4969262"/>
            <a:ext cx="109728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Базовый уровень (задание для всех): § 18 (эл. учебник), конспект. Упр. 9 №1,4,6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Повышенный уровень (задание по выбору): Задачник Марон № 131, 133, 142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98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200</Words>
  <Application>Microsoft Office PowerPoint</Application>
  <PresentationFormat>Широкоэкранный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Times New Roman</vt:lpstr>
      <vt:lpstr>Тема Office</vt:lpstr>
      <vt:lpstr>Прямолинейное равноускоренное движение. Ускорение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Прямолинейное равноускоренное движение. Ускорение</dc:title>
  <dc:creator>Учетная запись Майкрософт</dc:creator>
  <cp:lastModifiedBy>Учетная запись Майкрософт</cp:lastModifiedBy>
  <cp:revision>11</cp:revision>
  <dcterms:created xsi:type="dcterms:W3CDTF">2023-10-23T20:03:35Z</dcterms:created>
  <dcterms:modified xsi:type="dcterms:W3CDTF">2023-10-23T21:17:13Z</dcterms:modified>
</cp:coreProperties>
</file>