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6" r:id="rId1"/>
  </p:sldMasterIdLst>
  <p:sldIdLst>
    <p:sldId id="256" r:id="rId2"/>
    <p:sldId id="257" r:id="rId3"/>
    <p:sldId id="258" r:id="rId4"/>
    <p:sldId id="272" r:id="rId5"/>
    <p:sldId id="263" r:id="rId6"/>
    <p:sldId id="268" r:id="rId7"/>
    <p:sldId id="271" r:id="rId8"/>
    <p:sldId id="264" r:id="rId9"/>
    <p:sldId id="266" r:id="rId10"/>
    <p:sldId id="267" r:id="rId11"/>
    <p:sldId id="273" r:id="rId12"/>
    <p:sldId id="265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0719" autoAdjust="0"/>
  </p:normalViewPr>
  <p:slideViewPr>
    <p:cSldViewPr snapToGrid="0">
      <p:cViewPr varScale="1">
        <p:scale>
          <a:sx n="72" d="100"/>
          <a:sy n="72" d="100"/>
        </p:scale>
        <p:origin x="63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01E2B-E343-479C-8452-EC39F5BAB1A4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7A03D44E-A7EE-4D44-AF1D-F1CB751196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2428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01E2B-E343-479C-8452-EC39F5BAB1A4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A03D44E-A7EE-4D44-AF1D-F1CB751196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4385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01E2B-E343-479C-8452-EC39F5BAB1A4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A03D44E-A7EE-4D44-AF1D-F1CB751196B8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77124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01E2B-E343-479C-8452-EC39F5BAB1A4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A03D44E-A7EE-4D44-AF1D-F1CB751196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38016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01E2B-E343-479C-8452-EC39F5BAB1A4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A03D44E-A7EE-4D44-AF1D-F1CB751196B8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49884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01E2B-E343-479C-8452-EC39F5BAB1A4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A03D44E-A7EE-4D44-AF1D-F1CB751196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90963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01E2B-E343-479C-8452-EC39F5BAB1A4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3D44E-A7EE-4D44-AF1D-F1CB751196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75052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01E2B-E343-479C-8452-EC39F5BAB1A4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3D44E-A7EE-4D44-AF1D-F1CB751196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14289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01E2B-E343-479C-8452-EC39F5BAB1A4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3D44E-A7EE-4D44-AF1D-F1CB751196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49937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01E2B-E343-479C-8452-EC39F5BAB1A4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A03D44E-A7EE-4D44-AF1D-F1CB751196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98188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01E2B-E343-479C-8452-EC39F5BAB1A4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7A03D44E-A7EE-4D44-AF1D-F1CB751196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03889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01E2B-E343-479C-8452-EC39F5BAB1A4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7A03D44E-A7EE-4D44-AF1D-F1CB751196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30504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01E2B-E343-479C-8452-EC39F5BAB1A4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3D44E-A7EE-4D44-AF1D-F1CB751196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44093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01E2B-E343-479C-8452-EC39F5BAB1A4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3D44E-A7EE-4D44-AF1D-F1CB751196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52825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01E2B-E343-479C-8452-EC39F5BAB1A4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3D44E-A7EE-4D44-AF1D-F1CB751196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47183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01E2B-E343-479C-8452-EC39F5BAB1A4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A03D44E-A7EE-4D44-AF1D-F1CB751196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25727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B01E2B-E343-479C-8452-EC39F5BAB1A4}" type="datetimeFigureOut">
              <a:rPr lang="ru-RU" smtClean="0"/>
              <a:t>08.01.2024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7A03D44E-A7EE-4D44-AF1D-F1CB751196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3379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798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  <p:sldLayoutId id="2147483806" r:id="rId10"/>
    <p:sldLayoutId id="2147483807" r:id="rId11"/>
    <p:sldLayoutId id="2147483808" r:id="rId12"/>
    <p:sldLayoutId id="2147483809" r:id="rId13"/>
    <p:sldLayoutId id="2147483810" r:id="rId14"/>
    <p:sldLayoutId id="2147483811" r:id="rId15"/>
    <p:sldLayoutId id="214748381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7" Type="http://schemas.openxmlformats.org/officeDocument/2006/relationships/image" Target="../media/image15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Users\mdava\Downloads\&#1057;&#1082;&#1072;&#1079;&#1082;&#1072;%20&#1055;&#1086;&#1095;&#1077;&#1084;&#1091;&#1095;&#1082;&#1080;.mp4" TargetMode="External"/><Relationship Id="rId1" Type="http://schemas.microsoft.com/office/2007/relationships/media" Target="file:///C:\Users\mdava\Downloads\&#1057;&#1082;&#1072;&#1079;&#1082;&#1072;%20&#1055;&#1086;&#1095;&#1077;&#1084;&#1091;&#1095;&#1082;&#1080;.mp4" TargetMode="External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g"/><Relationship Id="rId4" Type="http://schemas.openxmlformats.org/officeDocument/2006/relationships/image" Target="../media/image2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14B9183-1DED-544C-052D-C7EA288C43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211961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5FF3D8-3D7F-3FD1-ED9B-FA9CF709C9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89214" y="2514601"/>
            <a:ext cx="8427130" cy="914400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FFFF00"/>
                </a:solidFill>
              </a:rPr>
              <a:t>«Театр и семья»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DA4FFF7-A204-9335-D900-440A6B32DE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27956" y="3429000"/>
            <a:ext cx="8915399" cy="3814171"/>
          </a:xfrm>
        </p:spPr>
        <p:txBody>
          <a:bodyPr>
            <a:normAutofit/>
          </a:bodyPr>
          <a:lstStyle/>
          <a:p>
            <a:pPr algn="ctr"/>
            <a:r>
              <a:rPr lang="ru-RU" sz="3600" dirty="0">
                <a:solidFill>
                  <a:srgbClr val="FFFF00"/>
                </a:solidFill>
              </a:rPr>
              <a:t>МДОУ «Детский сад «Звездочка»</a:t>
            </a:r>
          </a:p>
          <a:p>
            <a:pPr algn="ctr"/>
            <a:endParaRPr lang="ru-RU" sz="3600" dirty="0">
              <a:solidFill>
                <a:srgbClr val="FFFF00"/>
              </a:solidFill>
            </a:endParaRPr>
          </a:p>
          <a:p>
            <a:pPr algn="ctr"/>
            <a:r>
              <a:rPr lang="ru-RU" sz="3600" dirty="0">
                <a:solidFill>
                  <a:srgbClr val="FFFF00"/>
                </a:solidFill>
              </a:rPr>
              <a:t>Подготовила : </a:t>
            </a:r>
            <a:r>
              <a:rPr lang="ru-RU" sz="3600" dirty="0" err="1">
                <a:solidFill>
                  <a:srgbClr val="FFFF00"/>
                </a:solidFill>
              </a:rPr>
              <a:t>Юнина</a:t>
            </a:r>
            <a:r>
              <a:rPr lang="ru-RU" sz="3600" dirty="0">
                <a:solidFill>
                  <a:srgbClr val="FFFF00"/>
                </a:solidFill>
              </a:rPr>
              <a:t>  С.Г.</a:t>
            </a:r>
          </a:p>
          <a:p>
            <a:pPr algn="ctr"/>
            <a:r>
              <a:rPr lang="ru-RU" sz="3600" dirty="0">
                <a:solidFill>
                  <a:srgbClr val="FFFF00"/>
                </a:solidFill>
              </a:rPr>
              <a:t>                            Кащенко С.В</a:t>
            </a:r>
          </a:p>
        </p:txBody>
      </p:sp>
    </p:spTree>
    <p:extLst>
      <p:ext uri="{BB962C8B-B14F-4D97-AF65-F5344CB8AC3E}">
        <p14:creationId xmlns:p14="http://schemas.microsoft.com/office/powerpoint/2010/main" val="20678781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28EAFAB-DA41-3D28-FE43-C4C4D965A2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925" y="0"/>
            <a:ext cx="8911687" cy="1303020"/>
          </a:xfrm>
        </p:spPr>
        <p:txBody>
          <a:bodyPr/>
          <a:lstStyle/>
          <a:p>
            <a:pPr algn="ctr"/>
            <a:r>
              <a:rPr lang="ru-RU" dirty="0"/>
              <a:t>Подвижная татарская игра «Тюбетейка »</a:t>
            </a:r>
          </a:p>
        </p:txBody>
      </p:sp>
      <p:pic>
        <p:nvPicPr>
          <p:cNvPr id="7" name="Объект 6" descr="Изображение выглядит как одежда, в помещении, стена,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A09A6F73-84A0-8F45-B339-630A49441F9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32509"/>
            <a:ext cx="4709159" cy="2819401"/>
          </a:xfrm>
        </p:spPr>
      </p:pic>
      <p:pic>
        <p:nvPicPr>
          <p:cNvPr id="11" name="Рисунок 10" descr="Изображение выглядит как одежда, в помещении, обувь, стена&#10;&#10;Автоматически созданное описание">
            <a:extLst>
              <a:ext uri="{FF2B5EF4-FFF2-40B4-BE49-F238E27FC236}">
                <a16:creationId xmlns:a16="http://schemas.microsoft.com/office/drawing/2014/main" id="{22F48F74-380C-99B0-6300-11CF392383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6437" y="4122421"/>
            <a:ext cx="4389606" cy="2735579"/>
          </a:xfrm>
          <a:prstGeom prst="rect">
            <a:avLst/>
          </a:prstGeom>
        </p:spPr>
      </p:pic>
      <p:sp>
        <p:nvSpPr>
          <p:cNvPr id="14" name="Рамка 13">
            <a:extLst>
              <a:ext uri="{FF2B5EF4-FFF2-40B4-BE49-F238E27FC236}">
                <a16:creationId xmlns:a16="http://schemas.microsoft.com/office/drawing/2014/main" id="{E89DF9FB-3209-666A-A77D-4FEDC97FE8C5}"/>
              </a:ext>
            </a:extLst>
          </p:cNvPr>
          <p:cNvSpPr/>
          <p:nvPr/>
        </p:nvSpPr>
        <p:spPr>
          <a:xfrm>
            <a:off x="0" y="1032509"/>
            <a:ext cx="4709159" cy="2819400"/>
          </a:xfrm>
          <a:prstGeom prst="fram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Рамка 14">
            <a:extLst>
              <a:ext uri="{FF2B5EF4-FFF2-40B4-BE49-F238E27FC236}">
                <a16:creationId xmlns:a16="http://schemas.microsoft.com/office/drawing/2014/main" id="{3D4C37CA-F9D4-A8F9-8380-0514EE799E86}"/>
              </a:ext>
            </a:extLst>
          </p:cNvPr>
          <p:cNvSpPr/>
          <p:nvPr/>
        </p:nvSpPr>
        <p:spPr>
          <a:xfrm>
            <a:off x="2726437" y="3930264"/>
            <a:ext cx="4389606" cy="2927736"/>
          </a:xfrm>
          <a:prstGeom prst="fram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3" name="Рисунок 12" descr="Изображение выглядит как текст, плакат&#10;&#10;Автоматически созданное описание">
            <a:extLst>
              <a:ext uri="{FF2B5EF4-FFF2-40B4-BE49-F238E27FC236}">
                <a16:creationId xmlns:a16="http://schemas.microsoft.com/office/drawing/2014/main" id="{14B26ACF-659B-E065-EFE3-8471D49EDA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530" y="1789043"/>
            <a:ext cx="4028661" cy="5068957"/>
          </a:xfrm>
          <a:prstGeom prst="rect">
            <a:avLst/>
          </a:prstGeom>
        </p:spPr>
      </p:pic>
      <p:sp>
        <p:nvSpPr>
          <p:cNvPr id="17" name="Рамка 16">
            <a:extLst>
              <a:ext uri="{FF2B5EF4-FFF2-40B4-BE49-F238E27FC236}">
                <a16:creationId xmlns:a16="http://schemas.microsoft.com/office/drawing/2014/main" id="{BF8A040A-0672-5C5B-DBDB-40A941B249E2}"/>
              </a:ext>
            </a:extLst>
          </p:cNvPr>
          <p:cNvSpPr/>
          <p:nvPr/>
        </p:nvSpPr>
        <p:spPr>
          <a:xfrm>
            <a:off x="7805528" y="1417983"/>
            <a:ext cx="4028661" cy="5440017"/>
          </a:xfrm>
          <a:prstGeom prst="fram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69118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D6C956-FA83-095E-7B7B-B27F7711DA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85690" y="345814"/>
            <a:ext cx="8911687" cy="600965"/>
          </a:xfrm>
        </p:spPr>
        <p:txBody>
          <a:bodyPr>
            <a:normAutofit fontScale="90000"/>
          </a:bodyPr>
          <a:lstStyle/>
          <a:p>
            <a:r>
              <a:rPr lang="ru-RU" dirty="0"/>
              <a:t>Представление опыта: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29A05F5-E458-83E3-9E07-EADCFC4E3D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1145648"/>
            <a:ext cx="8915400" cy="4765573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ru-RU" dirty="0" err="1"/>
              <a:t>Уважаемы.коллеги</a:t>
            </a:r>
            <a:r>
              <a:rPr lang="ru-RU" dirty="0"/>
              <a:t> !</a:t>
            </a:r>
          </a:p>
          <a:p>
            <a:pPr marL="0" indent="0">
              <a:buNone/>
            </a:pPr>
            <a:r>
              <a:rPr lang="ru-RU" dirty="0"/>
              <a:t>Театральная деятельность в детском саду- это прекрасная возможность раскрытия творческого потенциала ребенка, воспитание творческой направленности личности.</a:t>
            </a:r>
          </a:p>
          <a:p>
            <a:pPr marL="0" indent="0">
              <a:buNone/>
            </a:pPr>
            <a:r>
              <a:rPr lang="ru-RU" dirty="0"/>
              <a:t>Совместная деятельность родителей и детей , это мощный фактор оптимизации процесса развития детей. С одной стороны ребенок получает возможность эмоционально комфортно чувствовать себя в социально-предметной среде, отличающей от семейной обстановки, и постепенно, в соответствии со своими индивидуальными особенностями, выстраивать взаимоотношения с детьми и взрослыми, осваивать новые разновидности действий.</a:t>
            </a:r>
          </a:p>
          <a:p>
            <a:pPr marL="0" indent="0">
              <a:buNone/>
            </a:pPr>
            <a:r>
              <a:rPr lang="ru-RU" dirty="0"/>
              <a:t>Театр дает возможность родителям подарить ребенку мир прекрасного, обогатить его жизнь добрыми впечатлениями, а себе при этом вернуть детское ,первозданное открытие этого мира.</a:t>
            </a:r>
          </a:p>
          <a:p>
            <a:pPr marL="0" indent="0">
              <a:buNone/>
            </a:pPr>
            <a:r>
              <a:rPr lang="ru-RU" dirty="0"/>
              <a:t>Мы решили познакомить родителей с разными видами театров, рассказали из чего и как можно их изготовить для детского сада и для дома.</a:t>
            </a:r>
          </a:p>
          <a:p>
            <a:pPr marL="0" indent="0">
              <a:buNone/>
            </a:pPr>
            <a:r>
              <a:rPr lang="ru-RU" dirty="0"/>
              <a:t>Для родителей провели консультации ,беседы ,раздавали памятки, оформили по данной теме информационный стенд и папки передвижки.</a:t>
            </a:r>
          </a:p>
          <a:p>
            <a:pPr marL="0" indent="0">
              <a:buNone/>
            </a:pPr>
            <a:r>
              <a:rPr lang="ru-RU" dirty="0"/>
              <a:t>Так же силами наших родителей пополнилась развивающая среда -разными видами театра, костюмами и атрибутами.</a:t>
            </a:r>
          </a:p>
          <a:p>
            <a:pPr marL="0" indent="0">
              <a:buNone/>
            </a:pPr>
            <a:r>
              <a:rPr lang="ru-RU" dirty="0"/>
              <a:t>Наши родители и дети активно участвовали в мастер-классе по созданию «Избушки на курьих ножках» для сказки .</a:t>
            </a:r>
          </a:p>
          <a:p>
            <a:pPr marL="0" indent="0">
              <a:buNone/>
            </a:pPr>
            <a:r>
              <a:rPr lang="ru-RU" dirty="0"/>
              <a:t>Посмотрите с каким </a:t>
            </a:r>
            <a:r>
              <a:rPr lang="ru-RU" dirty="0" err="1"/>
              <a:t>водушивлением</a:t>
            </a:r>
            <a:r>
              <a:rPr lang="ru-RU" dirty="0"/>
              <a:t> наши детки и родители в стенах дома стали участниками сказок.</a:t>
            </a:r>
          </a:p>
          <a:p>
            <a:pPr marL="0" indent="0">
              <a:buNone/>
            </a:pPr>
            <a:r>
              <a:rPr lang="ru-RU" dirty="0"/>
              <a:t>Разрабатывая сценарий русской народной сказки «Гуси-лебеди» мы предложили роли не только детям , но и родителям .Ни для кого не секрет, какую реакцию у ребенка вызывает появление мамы , папы в образе сказочного героя.</a:t>
            </a:r>
          </a:p>
          <a:p>
            <a:pPr marL="0" indent="0">
              <a:buNone/>
            </a:pPr>
            <a:r>
              <a:rPr lang="ru-RU" dirty="0"/>
              <a:t>Это и восторг, и гордость, и желание быть похожим на взрослого ,научиться выразительному исполнению ролей.</a:t>
            </a:r>
          </a:p>
          <a:p>
            <a:pPr marL="0" indent="0">
              <a:buNone/>
            </a:pPr>
            <a:r>
              <a:rPr lang="ru-RU" dirty="0"/>
              <a:t>Наши замечательные родители и дети с огромным энтузиазмом готовились к представлению сказки, эмоционально играли свои роли, чем создали атмосферу радости и пример актерского мастерства.</a:t>
            </a:r>
          </a:p>
          <a:p>
            <a:pPr marL="0" indent="0">
              <a:buNone/>
            </a:pPr>
            <a:r>
              <a:rPr lang="ru-RU" dirty="0"/>
              <a:t>Родители рассказали, что совместный театр сблизил их с детьми и теперь они даже дома обыгрывают разные сказки и этюды .</a:t>
            </a:r>
          </a:p>
          <a:p>
            <a:pPr marL="0" indent="0">
              <a:buNone/>
            </a:pPr>
            <a:r>
              <a:rPr lang="ru-RU" dirty="0"/>
              <a:t>С детьми мы систематически обыгрывали различные сказки , этюды и дидактические игры.</a:t>
            </a:r>
          </a:p>
          <a:p>
            <a:pPr marL="0" indent="0">
              <a:buNone/>
            </a:pPr>
            <a:r>
              <a:rPr lang="ru-RU" dirty="0"/>
              <a:t>Хотим представить вашему вниманию татарскую притчу «Три дочери» и татарскую подвижную игру  «</a:t>
            </a:r>
            <a:r>
              <a:rPr lang="ru-RU" dirty="0" err="1"/>
              <a:t>Тюбитейка</a:t>
            </a:r>
            <a:r>
              <a:rPr lang="ru-RU" dirty="0"/>
              <a:t>». У наших детей поменялось </a:t>
            </a:r>
            <a:r>
              <a:rPr lang="ru-RU" dirty="0" err="1"/>
              <a:t>повидение</a:t>
            </a:r>
            <a:r>
              <a:rPr lang="ru-RU" dirty="0"/>
              <a:t> : застенчивые стали более активные, раскрепощенные ,а подвижные игры научили подчинять свои желания, волю интересам коллектива, то есть происходит воспитание взаимопомощи, уважение  к товарищу , взаимовыручки, формируется чувство коллективизма.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650929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CE1E57DC-851D-6CA2-3542-633699FB27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914400"/>
            <a:ext cx="8915400" cy="4996822"/>
          </a:xfrm>
        </p:spPr>
        <p:txBody>
          <a:bodyPr>
            <a:normAutofit/>
          </a:bodyPr>
          <a:lstStyle/>
          <a:p>
            <a:endParaRPr lang="ru-RU" sz="4400" dirty="0"/>
          </a:p>
          <a:p>
            <a:endParaRPr lang="ru-RU" sz="4400" dirty="0"/>
          </a:p>
          <a:p>
            <a:r>
              <a:rPr lang="ru-RU" sz="4400" dirty="0"/>
              <a:t>    </a:t>
            </a:r>
            <a:r>
              <a:rPr lang="ru-RU" sz="4800" dirty="0">
                <a:solidFill>
                  <a:srgbClr val="C00000"/>
                </a:solidFill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40940020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5B2EBDF-C3DC-1F68-A49A-0BA07D2BDA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509490"/>
          </a:xfrm>
        </p:spPr>
        <p:txBody>
          <a:bodyPr>
            <a:normAutofit fontScale="90000"/>
          </a:bodyPr>
          <a:lstStyle/>
          <a:p>
            <a:r>
              <a:rPr lang="ru-RU" dirty="0"/>
              <a:t>«Мы играем не потому , что мы дети ,но само детство нам дано для того , чтобы мы играли» (</a:t>
            </a:r>
            <a:r>
              <a:rPr lang="ru-RU" dirty="0" err="1"/>
              <a:t>С.В.Образцов</a:t>
            </a:r>
            <a:r>
              <a:rPr lang="ru-RU" dirty="0"/>
              <a:t>)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5C1E643-8E21-440F-8D89-E14F128B10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2677886"/>
            <a:ext cx="8915400" cy="3810000"/>
          </a:xfrm>
        </p:spPr>
        <p:txBody>
          <a:bodyPr>
            <a:normAutofit lnSpcReduction="10000"/>
          </a:bodyPr>
          <a:lstStyle/>
          <a:p>
            <a:r>
              <a:rPr lang="ru-RU" sz="3200" dirty="0"/>
              <a:t>Театр всегда игра, всегда сказка!</a:t>
            </a:r>
          </a:p>
          <a:p>
            <a:r>
              <a:rPr lang="ru-RU" sz="3200" dirty="0"/>
              <a:t>Самый короткий путь эмоционального раскрепощения ребенка, снятие зажатости – это путь через игру. Играя , мы общаемся с детьми на «их территории ». Вступая в мир игры, мы многому можем научиться сами  и научить наших детей. </a:t>
            </a:r>
          </a:p>
        </p:txBody>
      </p:sp>
    </p:spTree>
    <p:extLst>
      <p:ext uri="{BB962C8B-B14F-4D97-AF65-F5344CB8AC3E}">
        <p14:creationId xmlns:p14="http://schemas.microsoft.com/office/powerpoint/2010/main" val="5665975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A182C4E-5343-A9A8-DD6D-A8D512E1FB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1507" y="0"/>
            <a:ext cx="8911687" cy="1007164"/>
          </a:xfrm>
        </p:spPr>
        <p:txBody>
          <a:bodyPr>
            <a:noAutofit/>
          </a:bodyPr>
          <a:lstStyle/>
          <a:p>
            <a:pPr algn="ctr"/>
            <a:r>
              <a:rPr lang="ru-RU" sz="3200" dirty="0"/>
              <a:t>Работа велась по четырем направлениям: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73E5E3F-CDE2-E73F-420D-2043BB5C7A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4342" y="914400"/>
            <a:ext cx="11138852" cy="5965371"/>
          </a:xfrm>
        </p:spPr>
        <p:txBody>
          <a:bodyPr>
            <a:noAutofit/>
          </a:bodyPr>
          <a:lstStyle/>
          <a:p>
            <a:r>
              <a:rPr lang="ru-RU" sz="2000" dirty="0"/>
              <a:t>1.Пополнение развивающей предметно –пространственной среды.(разные виды театра .консультации для родителей0</a:t>
            </a:r>
          </a:p>
          <a:p>
            <a:r>
              <a:rPr lang="ru-RU" sz="2000" dirty="0"/>
              <a:t>2.Показ   театра в домашних условиях.(Родители и дети)</a:t>
            </a:r>
          </a:p>
          <a:p>
            <a:r>
              <a:rPr lang="ru-RU" sz="2000" dirty="0"/>
              <a:t>3.Мастер-класс «Изготовление Избушки на Курьих ножках»  (Педагоги , родители и дети)</a:t>
            </a:r>
          </a:p>
          <a:p>
            <a:r>
              <a:rPr lang="ru-RU" sz="2000" dirty="0"/>
              <a:t>4.Постановка русской народной сказки «Гуси лебеди»;  Татарской притча «Три дочери»; Подвижная  </a:t>
            </a:r>
            <a:r>
              <a:rPr lang="ru-RU" sz="2000" dirty="0" err="1"/>
              <a:t>татарскоя</a:t>
            </a:r>
            <a:r>
              <a:rPr lang="ru-RU" sz="2000" dirty="0"/>
              <a:t>  игра «</a:t>
            </a:r>
            <a:r>
              <a:rPr lang="ru-RU" sz="2000" dirty="0" err="1"/>
              <a:t>Тюбитейка</a:t>
            </a:r>
            <a:r>
              <a:rPr lang="ru-RU" sz="2000" dirty="0"/>
              <a:t> »;</a:t>
            </a:r>
          </a:p>
          <a:p>
            <a:r>
              <a:rPr lang="ru-RU" sz="2000" b="1" dirty="0"/>
              <a:t>Цель: </a:t>
            </a:r>
            <a:r>
              <a:rPr lang="ru-RU" sz="2000" dirty="0"/>
              <a:t>Формирование у детей и родителей интерес к театру, развитие артистических способностей через театральную деятельность.</a:t>
            </a:r>
          </a:p>
          <a:p>
            <a:r>
              <a:rPr lang="ru-RU" sz="2000" b="1" dirty="0"/>
              <a:t>Задачи :</a:t>
            </a:r>
          </a:p>
          <a:p>
            <a:r>
              <a:rPr lang="ru-RU" sz="2000" dirty="0"/>
              <a:t>1)Развивать интерес к театральному искусству , знакомить детей и взрослых с разнообразными видами театра;</a:t>
            </a:r>
          </a:p>
          <a:p>
            <a:r>
              <a:rPr lang="ru-RU" sz="2000" dirty="0"/>
              <a:t>2)Развивать предметно-развивающую среду;</a:t>
            </a:r>
          </a:p>
          <a:p>
            <a:r>
              <a:rPr lang="ru-RU" sz="2000" dirty="0"/>
              <a:t>3)Привлекать детей к совместной со взрослыми деятельности по подготовке к театральным представлениям и мастер -класс;</a:t>
            </a:r>
          </a:p>
        </p:txBody>
      </p:sp>
    </p:spTree>
    <p:extLst>
      <p:ext uri="{BB962C8B-B14F-4D97-AF65-F5344CB8AC3E}">
        <p14:creationId xmlns:p14="http://schemas.microsoft.com/office/powerpoint/2010/main" val="14043062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B747D6-437A-D4E6-548F-751B458BF5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800" dirty="0"/>
              <a:t>Развивающая среда-виды театра:</a:t>
            </a:r>
            <a:br>
              <a:rPr lang="ru-RU" sz="2800" dirty="0"/>
            </a:br>
            <a:r>
              <a:rPr lang="ru-RU" sz="2800" dirty="0"/>
              <a:t>настольный , платковый ,теневой , </a:t>
            </a:r>
            <a:r>
              <a:rPr lang="ru-RU" sz="2800" dirty="0" err="1"/>
              <a:t>варежковый</a:t>
            </a:r>
            <a:r>
              <a:rPr lang="ru-RU" sz="2800" dirty="0"/>
              <a:t> ,</a:t>
            </a:r>
            <a:br>
              <a:rPr lang="ru-RU" sz="2800" dirty="0"/>
            </a:br>
            <a:r>
              <a:rPr lang="ru-RU" sz="2800" dirty="0"/>
              <a:t>перчаточный , театр на обруче ,  на стаканчиках и др.</a:t>
            </a:r>
          </a:p>
        </p:txBody>
      </p:sp>
      <p:pic>
        <p:nvPicPr>
          <p:cNvPr id="14" name="Объект 13">
            <a:extLst>
              <a:ext uri="{FF2B5EF4-FFF2-40B4-BE49-F238E27FC236}">
                <a16:creationId xmlns:a16="http://schemas.microsoft.com/office/drawing/2014/main" id="{A0105CAB-01C9-1182-D2CE-34E87EAC55B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5527" y="2319130"/>
            <a:ext cx="2690188" cy="1696280"/>
          </a:xfrm>
          <a:prstGeom prst="rect">
            <a:avLst/>
          </a:prstGeom>
        </p:spPr>
      </p:pic>
      <p:sp>
        <p:nvSpPr>
          <p:cNvPr id="6" name="Рамка 5">
            <a:extLst>
              <a:ext uri="{FF2B5EF4-FFF2-40B4-BE49-F238E27FC236}">
                <a16:creationId xmlns:a16="http://schemas.microsoft.com/office/drawing/2014/main" id="{A7FD6E02-D344-DB56-6CC3-C440F7A0DA12}"/>
              </a:ext>
            </a:extLst>
          </p:cNvPr>
          <p:cNvSpPr/>
          <p:nvPr/>
        </p:nvSpPr>
        <p:spPr>
          <a:xfrm>
            <a:off x="185531" y="2186609"/>
            <a:ext cx="2690188" cy="1842052"/>
          </a:xfrm>
          <a:prstGeom prst="fram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Рамка 6">
            <a:extLst>
              <a:ext uri="{FF2B5EF4-FFF2-40B4-BE49-F238E27FC236}">
                <a16:creationId xmlns:a16="http://schemas.microsoft.com/office/drawing/2014/main" id="{AC2F6E5C-12C6-CDC9-34F7-559767A5F138}"/>
              </a:ext>
            </a:extLst>
          </p:cNvPr>
          <p:cNvSpPr/>
          <p:nvPr/>
        </p:nvSpPr>
        <p:spPr>
          <a:xfrm>
            <a:off x="3140763" y="2173357"/>
            <a:ext cx="2782957" cy="1842052"/>
          </a:xfrm>
          <a:prstGeom prst="fram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Рамка 7">
            <a:extLst>
              <a:ext uri="{FF2B5EF4-FFF2-40B4-BE49-F238E27FC236}">
                <a16:creationId xmlns:a16="http://schemas.microsoft.com/office/drawing/2014/main" id="{45ED2489-194F-3313-02C4-8661253616D7}"/>
              </a:ext>
            </a:extLst>
          </p:cNvPr>
          <p:cNvSpPr/>
          <p:nvPr/>
        </p:nvSpPr>
        <p:spPr>
          <a:xfrm>
            <a:off x="6188765" y="2173357"/>
            <a:ext cx="2782956" cy="1842052"/>
          </a:xfrm>
          <a:prstGeom prst="fram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Рамка 8">
            <a:extLst>
              <a:ext uri="{FF2B5EF4-FFF2-40B4-BE49-F238E27FC236}">
                <a16:creationId xmlns:a16="http://schemas.microsoft.com/office/drawing/2014/main" id="{4E0C9BF0-9E6F-C77B-1B3A-9A24A5D39FBC}"/>
              </a:ext>
            </a:extLst>
          </p:cNvPr>
          <p:cNvSpPr/>
          <p:nvPr/>
        </p:nvSpPr>
        <p:spPr>
          <a:xfrm>
            <a:off x="9236766" y="2186609"/>
            <a:ext cx="2782956" cy="1835426"/>
          </a:xfrm>
          <a:prstGeom prst="fram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Рамка 9">
            <a:extLst>
              <a:ext uri="{FF2B5EF4-FFF2-40B4-BE49-F238E27FC236}">
                <a16:creationId xmlns:a16="http://schemas.microsoft.com/office/drawing/2014/main" id="{F85B23BD-3439-61C2-5014-27465A8CC7E1}"/>
              </a:ext>
            </a:extLst>
          </p:cNvPr>
          <p:cNvSpPr/>
          <p:nvPr/>
        </p:nvSpPr>
        <p:spPr>
          <a:xfrm>
            <a:off x="185528" y="4649458"/>
            <a:ext cx="2690187" cy="1842052"/>
          </a:xfrm>
          <a:prstGeom prst="fram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Рамка 10">
            <a:extLst>
              <a:ext uri="{FF2B5EF4-FFF2-40B4-BE49-F238E27FC236}">
                <a16:creationId xmlns:a16="http://schemas.microsoft.com/office/drawing/2014/main" id="{CFBE70A5-715D-5431-FC5A-04A95C995698}"/>
              </a:ext>
            </a:extLst>
          </p:cNvPr>
          <p:cNvSpPr/>
          <p:nvPr/>
        </p:nvSpPr>
        <p:spPr>
          <a:xfrm>
            <a:off x="3140763" y="4649458"/>
            <a:ext cx="2782957" cy="1842052"/>
          </a:xfrm>
          <a:prstGeom prst="fram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Рамка 11">
            <a:extLst>
              <a:ext uri="{FF2B5EF4-FFF2-40B4-BE49-F238E27FC236}">
                <a16:creationId xmlns:a16="http://schemas.microsoft.com/office/drawing/2014/main" id="{8B35271D-93F4-83EB-C8CA-B4F638D51637}"/>
              </a:ext>
            </a:extLst>
          </p:cNvPr>
          <p:cNvSpPr/>
          <p:nvPr/>
        </p:nvSpPr>
        <p:spPr>
          <a:xfrm>
            <a:off x="6268282" y="4704522"/>
            <a:ext cx="2703439" cy="1786988"/>
          </a:xfrm>
          <a:prstGeom prst="fram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Рамка 12">
            <a:extLst>
              <a:ext uri="{FF2B5EF4-FFF2-40B4-BE49-F238E27FC236}">
                <a16:creationId xmlns:a16="http://schemas.microsoft.com/office/drawing/2014/main" id="{33219934-0DF7-2988-AE7E-A74624C8470E}"/>
              </a:ext>
            </a:extLst>
          </p:cNvPr>
          <p:cNvSpPr/>
          <p:nvPr/>
        </p:nvSpPr>
        <p:spPr>
          <a:xfrm>
            <a:off x="9236767" y="4704522"/>
            <a:ext cx="2782956" cy="1786988"/>
          </a:xfrm>
          <a:prstGeom prst="fram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BAA7D913-B74E-D2D6-B989-D239124733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7886" y="2425148"/>
            <a:ext cx="2361801" cy="1391478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7ECEBAD0-5AD2-23C5-6DF6-D459DD6328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77031" y="2425148"/>
            <a:ext cx="2290899" cy="1391478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035AE6B1-FC25-4BED-C1DC-0122C25E4CE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4921" y="4901095"/>
            <a:ext cx="2291399" cy="1393841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7D848886-FDD3-3A7E-92C1-28270B63E80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79304" y="4901095"/>
            <a:ext cx="2345635" cy="1421214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79AF3632-08A5-3D37-BD4F-34F41FDA0D9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06817" y="4901095"/>
            <a:ext cx="2252870" cy="1367716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EECCCD69-A1FD-2475-BAFB-3587E2B280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477032" y="4901094"/>
            <a:ext cx="2330048" cy="1393841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104C30E9-F49D-3CA2-0980-A8196832CB2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339547" y="2425148"/>
            <a:ext cx="2385392" cy="1391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6992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960DEB-C516-C8E3-910E-8E1685D7E2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55" y="515253"/>
            <a:ext cx="12150045" cy="1280890"/>
          </a:xfrm>
        </p:spPr>
        <p:txBody>
          <a:bodyPr/>
          <a:lstStyle/>
          <a:p>
            <a:pPr algn="ctr"/>
            <a:r>
              <a:rPr lang="ru-RU" dirty="0"/>
              <a:t>Мастер-класс с родителями : «Изготовление избушки на курьих ножках»</a:t>
            </a:r>
          </a:p>
        </p:txBody>
      </p:sp>
      <p:pic>
        <p:nvPicPr>
          <p:cNvPr id="5" name="Объект 4" descr="Изображение выглядит как одежда, человек, в помещении, стена&#10;&#10;Автоматически созданное описание">
            <a:extLst>
              <a:ext uri="{FF2B5EF4-FFF2-40B4-BE49-F238E27FC236}">
                <a16:creationId xmlns:a16="http://schemas.microsoft.com/office/drawing/2014/main" id="{138C59AF-CCA0-054C-B031-08D3AE24D65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816" y="2152185"/>
            <a:ext cx="3308839" cy="2181276"/>
          </a:xfrm>
        </p:spPr>
      </p:pic>
      <p:pic>
        <p:nvPicPr>
          <p:cNvPr id="9" name="Рисунок 8" descr="Изображение выглядит как в помещении, одежда, стена,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57E43F89-21B8-9BFD-EDF6-E6AB3AAD7E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3064" y="2175375"/>
            <a:ext cx="3636623" cy="2181277"/>
          </a:xfrm>
          <a:prstGeom prst="rect">
            <a:avLst/>
          </a:prstGeom>
        </p:spPr>
      </p:pic>
      <p:pic>
        <p:nvPicPr>
          <p:cNvPr id="11" name="Рисунок 10" descr="Изображение выглядит как одежда, человек, женщина, девочка&#10;&#10;Автоматически созданное описание">
            <a:extLst>
              <a:ext uri="{FF2B5EF4-FFF2-40B4-BE49-F238E27FC236}">
                <a16:creationId xmlns:a16="http://schemas.microsoft.com/office/drawing/2014/main" id="{10495800-40A7-55C2-E4A9-794DB483D0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3096" y="2152185"/>
            <a:ext cx="3723860" cy="2088511"/>
          </a:xfrm>
          <a:prstGeom prst="rect">
            <a:avLst/>
          </a:prstGeom>
        </p:spPr>
      </p:pic>
      <p:pic>
        <p:nvPicPr>
          <p:cNvPr id="13" name="Рисунок 12" descr="Изображение выглядит как одежда, человек, в помещении, мальчик&#10;&#10;Автоматически созданное описание">
            <a:extLst>
              <a:ext uri="{FF2B5EF4-FFF2-40B4-BE49-F238E27FC236}">
                <a16:creationId xmlns:a16="http://schemas.microsoft.com/office/drawing/2014/main" id="{ADADF705-9E65-5355-9B8B-09B77C624A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816" y="4735882"/>
            <a:ext cx="3308839" cy="2122117"/>
          </a:xfrm>
          <a:prstGeom prst="rect">
            <a:avLst/>
          </a:prstGeom>
        </p:spPr>
      </p:pic>
      <p:pic>
        <p:nvPicPr>
          <p:cNvPr id="17" name="Рисунок 16" descr="Изображение выглядит как одежда, в помещении, человек, строительство&#10;&#10;Автоматически созданное описание">
            <a:extLst>
              <a:ext uri="{FF2B5EF4-FFF2-40B4-BE49-F238E27FC236}">
                <a16:creationId xmlns:a16="http://schemas.microsoft.com/office/drawing/2014/main" id="{697A43A5-298E-F010-E436-44DD96230BA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4768" y="4735884"/>
            <a:ext cx="3604920" cy="2122117"/>
          </a:xfrm>
          <a:prstGeom prst="rect">
            <a:avLst/>
          </a:prstGeom>
        </p:spPr>
      </p:pic>
      <p:pic>
        <p:nvPicPr>
          <p:cNvPr id="19" name="Рисунок 18" descr="Изображение выглядит как в помещении, одежда, стена, обувь&#10;&#10;Автоматически созданное описание">
            <a:extLst>
              <a:ext uri="{FF2B5EF4-FFF2-40B4-BE49-F238E27FC236}">
                <a16:creationId xmlns:a16="http://schemas.microsoft.com/office/drawing/2014/main" id="{5D7A5643-8271-A5BB-C481-777ED58D5B0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3096" y="4705813"/>
            <a:ext cx="3723860" cy="2152187"/>
          </a:xfrm>
          <a:prstGeom prst="rect">
            <a:avLst/>
          </a:prstGeom>
        </p:spPr>
      </p:pic>
      <p:sp>
        <p:nvSpPr>
          <p:cNvPr id="3" name="Рамка 2">
            <a:extLst>
              <a:ext uri="{FF2B5EF4-FFF2-40B4-BE49-F238E27FC236}">
                <a16:creationId xmlns:a16="http://schemas.microsoft.com/office/drawing/2014/main" id="{22169C85-26D6-4D4E-DB89-CE2A14F3BB1F}"/>
              </a:ext>
            </a:extLst>
          </p:cNvPr>
          <p:cNvSpPr/>
          <p:nvPr/>
        </p:nvSpPr>
        <p:spPr>
          <a:xfrm>
            <a:off x="410816" y="2122119"/>
            <a:ext cx="3308839" cy="2234534"/>
          </a:xfrm>
          <a:prstGeom prst="fram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Рамка 3">
            <a:extLst>
              <a:ext uri="{FF2B5EF4-FFF2-40B4-BE49-F238E27FC236}">
                <a16:creationId xmlns:a16="http://schemas.microsoft.com/office/drawing/2014/main" id="{4C2358BF-1093-69FC-9C0C-EF4EE691AC7D}"/>
              </a:ext>
            </a:extLst>
          </p:cNvPr>
          <p:cNvSpPr/>
          <p:nvPr/>
        </p:nvSpPr>
        <p:spPr>
          <a:xfrm>
            <a:off x="4143064" y="2152185"/>
            <a:ext cx="3636623" cy="2204467"/>
          </a:xfrm>
          <a:prstGeom prst="fram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Рамка 5">
            <a:extLst>
              <a:ext uri="{FF2B5EF4-FFF2-40B4-BE49-F238E27FC236}">
                <a16:creationId xmlns:a16="http://schemas.microsoft.com/office/drawing/2014/main" id="{4C9B54E0-8661-BDB0-4ECD-76669B680275}"/>
              </a:ext>
            </a:extLst>
          </p:cNvPr>
          <p:cNvSpPr/>
          <p:nvPr/>
        </p:nvSpPr>
        <p:spPr>
          <a:xfrm>
            <a:off x="8203096" y="2122119"/>
            <a:ext cx="3723860" cy="2118577"/>
          </a:xfrm>
          <a:prstGeom prst="fram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Рамка 6">
            <a:extLst>
              <a:ext uri="{FF2B5EF4-FFF2-40B4-BE49-F238E27FC236}">
                <a16:creationId xmlns:a16="http://schemas.microsoft.com/office/drawing/2014/main" id="{C92FF921-288D-C8CB-9FF8-3C937C02FB3E}"/>
              </a:ext>
            </a:extLst>
          </p:cNvPr>
          <p:cNvSpPr/>
          <p:nvPr/>
        </p:nvSpPr>
        <p:spPr>
          <a:xfrm>
            <a:off x="410816" y="4735882"/>
            <a:ext cx="3308839" cy="2102240"/>
          </a:xfrm>
          <a:prstGeom prst="fram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Рамка 7">
            <a:extLst>
              <a:ext uri="{FF2B5EF4-FFF2-40B4-BE49-F238E27FC236}">
                <a16:creationId xmlns:a16="http://schemas.microsoft.com/office/drawing/2014/main" id="{21E8169F-98BA-2F1A-32D2-80F57F7EFD92}"/>
              </a:ext>
            </a:extLst>
          </p:cNvPr>
          <p:cNvSpPr/>
          <p:nvPr/>
        </p:nvSpPr>
        <p:spPr>
          <a:xfrm>
            <a:off x="4143063" y="4735882"/>
            <a:ext cx="3604920" cy="2128744"/>
          </a:xfrm>
          <a:prstGeom prst="fram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Рамка 9">
            <a:extLst>
              <a:ext uri="{FF2B5EF4-FFF2-40B4-BE49-F238E27FC236}">
                <a16:creationId xmlns:a16="http://schemas.microsoft.com/office/drawing/2014/main" id="{6F5A2AEE-ACA3-1270-0569-DD2E327CC6EA}"/>
              </a:ext>
            </a:extLst>
          </p:cNvPr>
          <p:cNvSpPr/>
          <p:nvPr/>
        </p:nvSpPr>
        <p:spPr>
          <a:xfrm>
            <a:off x="8203097" y="4705813"/>
            <a:ext cx="3723860" cy="2220030"/>
          </a:xfrm>
          <a:prstGeom prst="fram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15645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46107B9-9031-20B7-A13B-E0C0D42EBE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2631" y="624110"/>
            <a:ext cx="11191981" cy="1280890"/>
          </a:xfrm>
        </p:spPr>
        <p:txBody>
          <a:bodyPr/>
          <a:lstStyle/>
          <a:p>
            <a:r>
              <a:rPr lang="ru-RU" dirty="0"/>
              <a:t>Театр-дома: Русские народные сказки «У страха глаза велики» и «Лиса и заяц»</a:t>
            </a:r>
          </a:p>
        </p:txBody>
      </p:sp>
      <p:pic>
        <p:nvPicPr>
          <p:cNvPr id="5" name="Объект 4" descr="Изображение выглядит как стена, в помещении, одежда,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3EBA479E-AFA4-8C59-130D-1EFDD15043A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82" y="2074164"/>
            <a:ext cx="4272620" cy="2256183"/>
          </a:xfrm>
        </p:spPr>
      </p:pic>
      <p:pic>
        <p:nvPicPr>
          <p:cNvPr id="7" name="Рисунок 6" descr="Изображение выглядит как в помещении, Человеческое лицо, одежда,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A603C848-B7D8-71A8-3A83-E98A8FD551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86908"/>
            <a:ext cx="4272621" cy="2256183"/>
          </a:xfrm>
          <a:prstGeom prst="rect">
            <a:avLst/>
          </a:prstGeom>
        </p:spPr>
      </p:pic>
      <p:sp>
        <p:nvSpPr>
          <p:cNvPr id="3" name="Рамка 2">
            <a:extLst>
              <a:ext uri="{FF2B5EF4-FFF2-40B4-BE49-F238E27FC236}">
                <a16:creationId xmlns:a16="http://schemas.microsoft.com/office/drawing/2014/main" id="{4EDB7844-F71C-4CF0-E2AD-873B1DDC28A1}"/>
              </a:ext>
            </a:extLst>
          </p:cNvPr>
          <p:cNvSpPr/>
          <p:nvPr/>
        </p:nvSpPr>
        <p:spPr>
          <a:xfrm>
            <a:off x="59549" y="1905000"/>
            <a:ext cx="4272621" cy="2488494"/>
          </a:xfrm>
          <a:prstGeom prst="fram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Рамка 3">
            <a:extLst>
              <a:ext uri="{FF2B5EF4-FFF2-40B4-BE49-F238E27FC236}">
                <a16:creationId xmlns:a16="http://schemas.microsoft.com/office/drawing/2014/main" id="{73212625-588E-1721-0249-CAAC648711CF}"/>
              </a:ext>
            </a:extLst>
          </p:cNvPr>
          <p:cNvSpPr/>
          <p:nvPr/>
        </p:nvSpPr>
        <p:spPr>
          <a:xfrm>
            <a:off x="-33285" y="4601816"/>
            <a:ext cx="4272620" cy="2256184"/>
          </a:xfrm>
          <a:prstGeom prst="fram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8" name="Рисунок 7" descr="Изображение выглядит как одежда, человек, Человеческое лицо, девочка&#10;&#10;Автоматически созданное описание">
            <a:extLst>
              <a:ext uri="{FF2B5EF4-FFF2-40B4-BE49-F238E27FC236}">
                <a16:creationId xmlns:a16="http://schemas.microsoft.com/office/drawing/2014/main" id="{9B96552C-F14E-A36B-D524-E800127C64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6463" y="2950029"/>
            <a:ext cx="3605537" cy="3907971"/>
          </a:xfrm>
          <a:prstGeom prst="rect">
            <a:avLst/>
          </a:prstGeom>
        </p:spPr>
      </p:pic>
      <p:pic>
        <p:nvPicPr>
          <p:cNvPr id="10" name="Рисунок 9" descr="Изображение выглядит как одежда, человек, в помещении, Человеческое лицо&#10;&#10;Автоматически созданное описание">
            <a:extLst>
              <a:ext uri="{FF2B5EF4-FFF2-40B4-BE49-F238E27FC236}">
                <a16:creationId xmlns:a16="http://schemas.microsoft.com/office/drawing/2014/main" id="{2587E771-5B2D-5283-C1F8-6B1FCA1C60B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0102" y="1957165"/>
            <a:ext cx="3416754" cy="4276725"/>
          </a:xfrm>
          <a:prstGeom prst="rect">
            <a:avLst/>
          </a:prstGeom>
        </p:spPr>
      </p:pic>
      <p:sp>
        <p:nvSpPr>
          <p:cNvPr id="11" name="Рамка 10">
            <a:extLst>
              <a:ext uri="{FF2B5EF4-FFF2-40B4-BE49-F238E27FC236}">
                <a16:creationId xmlns:a16="http://schemas.microsoft.com/office/drawing/2014/main" id="{5C530975-2E66-348D-21E8-CC960E158AE4}"/>
              </a:ext>
            </a:extLst>
          </p:cNvPr>
          <p:cNvSpPr/>
          <p:nvPr/>
        </p:nvSpPr>
        <p:spPr>
          <a:xfrm>
            <a:off x="4610131" y="1957165"/>
            <a:ext cx="3605536" cy="4276725"/>
          </a:xfrm>
          <a:prstGeom prst="fram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Рамка 11">
            <a:extLst>
              <a:ext uri="{FF2B5EF4-FFF2-40B4-BE49-F238E27FC236}">
                <a16:creationId xmlns:a16="http://schemas.microsoft.com/office/drawing/2014/main" id="{D08B20B1-DC9C-A5DC-C1D6-43890FCB29E2}"/>
              </a:ext>
            </a:extLst>
          </p:cNvPr>
          <p:cNvSpPr/>
          <p:nvPr/>
        </p:nvSpPr>
        <p:spPr>
          <a:xfrm>
            <a:off x="8351707" y="2950029"/>
            <a:ext cx="3812430" cy="3907971"/>
          </a:xfrm>
          <a:prstGeom prst="fram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11829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066F14-4608-DFC9-C705-2D89821CF8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65853" y="852710"/>
            <a:ext cx="8911687" cy="1280890"/>
          </a:xfrm>
        </p:spPr>
        <p:txBody>
          <a:bodyPr/>
          <a:lstStyle/>
          <a:p>
            <a:pPr algn="ctr"/>
            <a:r>
              <a:rPr lang="ru-RU" dirty="0"/>
              <a:t>Показ сказок: </a:t>
            </a:r>
          </a:p>
        </p:txBody>
      </p:sp>
      <p:pic>
        <p:nvPicPr>
          <p:cNvPr id="4" name="Объект 3" descr="Изображение выглядит как Человеческое лицо, в помещении, человек, игра&#10;&#10;Автоматически созданное описание">
            <a:extLst>
              <a:ext uri="{FF2B5EF4-FFF2-40B4-BE49-F238E27FC236}">
                <a16:creationId xmlns:a16="http://schemas.microsoft.com/office/drawing/2014/main" id="{E5064AE4-1401-00CB-8CA6-50F20ECBB7C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807028"/>
            <a:ext cx="3601657" cy="2286000"/>
          </a:xfrm>
        </p:spPr>
      </p:pic>
      <p:pic>
        <p:nvPicPr>
          <p:cNvPr id="6" name="Рисунок 5" descr="Изображение выглядит как в помещении, одежда, мальчик,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402D0973-5C09-B890-EF49-F89B14668F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9487" y="2950028"/>
            <a:ext cx="3645197" cy="2525486"/>
          </a:xfrm>
          <a:prstGeom prst="rect">
            <a:avLst/>
          </a:prstGeom>
        </p:spPr>
      </p:pic>
      <p:pic>
        <p:nvPicPr>
          <p:cNvPr id="8" name="Рисунок 7" descr="Изображение выглядит как обувь, в помещении, одежда,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EA3468A6-92ED-7092-0EFA-C3AEAA5512F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2514" y="4332514"/>
            <a:ext cx="4049486" cy="2525486"/>
          </a:xfrm>
          <a:prstGeom prst="rect">
            <a:avLst/>
          </a:prstGeom>
        </p:spPr>
      </p:pic>
      <p:sp>
        <p:nvSpPr>
          <p:cNvPr id="9" name="Рамка 8">
            <a:extLst>
              <a:ext uri="{FF2B5EF4-FFF2-40B4-BE49-F238E27FC236}">
                <a16:creationId xmlns:a16="http://schemas.microsoft.com/office/drawing/2014/main" id="{29F84996-82ED-8D7A-73DE-98A58089CE47}"/>
              </a:ext>
            </a:extLst>
          </p:cNvPr>
          <p:cNvSpPr/>
          <p:nvPr/>
        </p:nvSpPr>
        <p:spPr>
          <a:xfrm>
            <a:off x="0" y="1807028"/>
            <a:ext cx="3601656" cy="2286000"/>
          </a:xfrm>
          <a:prstGeom prst="fram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Рамка 9">
            <a:extLst>
              <a:ext uri="{FF2B5EF4-FFF2-40B4-BE49-F238E27FC236}">
                <a16:creationId xmlns:a16="http://schemas.microsoft.com/office/drawing/2014/main" id="{5A0F5BCE-F940-76E5-31CA-3C26FE71637D}"/>
              </a:ext>
            </a:extLst>
          </p:cNvPr>
          <p:cNvSpPr/>
          <p:nvPr/>
        </p:nvSpPr>
        <p:spPr>
          <a:xfrm>
            <a:off x="4049485" y="2950028"/>
            <a:ext cx="3601655" cy="2525485"/>
          </a:xfrm>
          <a:prstGeom prst="fram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Рамка 11">
            <a:extLst>
              <a:ext uri="{FF2B5EF4-FFF2-40B4-BE49-F238E27FC236}">
                <a16:creationId xmlns:a16="http://schemas.microsoft.com/office/drawing/2014/main" id="{0F9BAAFF-B97D-9210-19AD-920E9A1F0BFA}"/>
              </a:ext>
            </a:extLst>
          </p:cNvPr>
          <p:cNvSpPr/>
          <p:nvPr/>
        </p:nvSpPr>
        <p:spPr>
          <a:xfrm>
            <a:off x="8142514" y="4332513"/>
            <a:ext cx="4049486" cy="2525485"/>
          </a:xfrm>
          <a:prstGeom prst="fram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59304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8C7B232-81AC-F271-2C1B-87AA0BD166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171" y="0"/>
            <a:ext cx="12017829" cy="1397000"/>
          </a:xfrm>
        </p:spPr>
        <p:txBody>
          <a:bodyPr/>
          <a:lstStyle/>
          <a:p>
            <a:pPr algn="ctr"/>
            <a:r>
              <a:rPr lang="ru-RU" dirty="0"/>
              <a:t>Постановка русской народной сказки   «Гуси-лебеди"</a:t>
            </a:r>
          </a:p>
        </p:txBody>
      </p:sp>
      <p:pic>
        <p:nvPicPr>
          <p:cNvPr id="6" name="Сказка Почемучки">
            <a:hlinkClick r:id="" action="ppaction://media"/>
            <a:extLst>
              <a:ext uri="{FF2B5EF4-FFF2-40B4-BE49-F238E27FC236}">
                <a16:creationId xmlns:a16="http://schemas.microsoft.com/office/drawing/2014/main" id="{3438718B-D911-89DD-BBCA-82A3FA10E1D8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1701800"/>
            <a:ext cx="12192000" cy="6019800"/>
          </a:xfrm>
        </p:spPr>
      </p:pic>
    </p:spTree>
    <p:extLst>
      <p:ext uri="{BB962C8B-B14F-4D97-AF65-F5344CB8AC3E}">
        <p14:creationId xmlns:p14="http://schemas.microsoft.com/office/powerpoint/2010/main" val="1323770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4045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CD6C01-2042-F503-1225-3A2E003346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Татарской притчи «Три дочери»</a:t>
            </a:r>
          </a:p>
        </p:txBody>
      </p:sp>
      <p:pic>
        <p:nvPicPr>
          <p:cNvPr id="19" name="Объект 18" descr="Изображение выглядит как текст, меню, рукописный текст&#10;&#10;Автоматически созданное описание">
            <a:extLst>
              <a:ext uri="{FF2B5EF4-FFF2-40B4-BE49-F238E27FC236}">
                <a16:creationId xmlns:a16="http://schemas.microsoft.com/office/drawing/2014/main" id="{EB515112-437C-B5C9-20A6-A5E76DC4B2E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55518" y="1523003"/>
            <a:ext cx="3314700" cy="2399639"/>
          </a:xfrm>
        </p:spPr>
      </p:pic>
      <p:pic>
        <p:nvPicPr>
          <p:cNvPr id="22" name="Рисунок 21" descr="Изображение выглядит как в помещении, одежда, стена, группа&#10;&#10;Автоматически созданное описание">
            <a:extLst>
              <a:ext uri="{FF2B5EF4-FFF2-40B4-BE49-F238E27FC236}">
                <a16:creationId xmlns:a16="http://schemas.microsoft.com/office/drawing/2014/main" id="{258839D5-4547-78BB-7EDB-13960812B2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500" y="1478280"/>
            <a:ext cx="4191000" cy="3177540"/>
          </a:xfrm>
          <a:prstGeom prst="rect">
            <a:avLst/>
          </a:prstGeom>
        </p:spPr>
      </p:pic>
      <p:pic>
        <p:nvPicPr>
          <p:cNvPr id="24" name="Рисунок 23" descr="Изображение выглядит как в помещении, одежда, стена,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4955A5FA-D9E8-28FF-4B73-2FFA5095011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4229100"/>
            <a:ext cx="4191000" cy="2628900"/>
          </a:xfrm>
          <a:prstGeom prst="rect">
            <a:avLst/>
          </a:prstGeom>
        </p:spPr>
      </p:pic>
      <p:pic>
        <p:nvPicPr>
          <p:cNvPr id="26" name="Рисунок 25" descr="Изображение выглядит как одежда, в помещении, человек, обувь&#10;&#10;Автоматически созданное описание">
            <a:extLst>
              <a:ext uri="{FF2B5EF4-FFF2-40B4-BE49-F238E27FC236}">
                <a16:creationId xmlns:a16="http://schemas.microsoft.com/office/drawing/2014/main" id="{E7DA11A5-004F-905F-7EEA-E5534CB7165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0999" y="4229100"/>
            <a:ext cx="4191000" cy="2628900"/>
          </a:xfrm>
          <a:prstGeom prst="rect">
            <a:avLst/>
          </a:prstGeom>
        </p:spPr>
      </p:pic>
      <p:sp>
        <p:nvSpPr>
          <p:cNvPr id="27" name="Рамка 26">
            <a:extLst>
              <a:ext uri="{FF2B5EF4-FFF2-40B4-BE49-F238E27FC236}">
                <a16:creationId xmlns:a16="http://schemas.microsoft.com/office/drawing/2014/main" id="{D23D54E3-0630-BFBC-5696-4249693464A8}"/>
              </a:ext>
            </a:extLst>
          </p:cNvPr>
          <p:cNvSpPr/>
          <p:nvPr/>
        </p:nvSpPr>
        <p:spPr>
          <a:xfrm>
            <a:off x="155517" y="1478280"/>
            <a:ext cx="3450730" cy="2444364"/>
          </a:xfrm>
          <a:prstGeom prst="fram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8" name="Рамка 27">
            <a:extLst>
              <a:ext uri="{FF2B5EF4-FFF2-40B4-BE49-F238E27FC236}">
                <a16:creationId xmlns:a16="http://schemas.microsoft.com/office/drawing/2014/main" id="{04CEAD9A-DCBB-BDA9-D8FE-65EDB08B87C3}"/>
              </a:ext>
            </a:extLst>
          </p:cNvPr>
          <p:cNvSpPr/>
          <p:nvPr/>
        </p:nvSpPr>
        <p:spPr>
          <a:xfrm>
            <a:off x="228600" y="4235392"/>
            <a:ext cx="4191000" cy="2622607"/>
          </a:xfrm>
          <a:prstGeom prst="fram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9" name="Рамка 28">
            <a:extLst>
              <a:ext uri="{FF2B5EF4-FFF2-40B4-BE49-F238E27FC236}">
                <a16:creationId xmlns:a16="http://schemas.microsoft.com/office/drawing/2014/main" id="{CA16B8B1-B29F-2FBF-0D14-97E8A79BD585}"/>
              </a:ext>
            </a:extLst>
          </p:cNvPr>
          <p:cNvSpPr/>
          <p:nvPr/>
        </p:nvSpPr>
        <p:spPr>
          <a:xfrm>
            <a:off x="4000500" y="1478279"/>
            <a:ext cx="4191000" cy="3177541"/>
          </a:xfrm>
          <a:prstGeom prst="fram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0" name="Рамка 29">
            <a:extLst>
              <a:ext uri="{FF2B5EF4-FFF2-40B4-BE49-F238E27FC236}">
                <a16:creationId xmlns:a16="http://schemas.microsoft.com/office/drawing/2014/main" id="{E05A15C7-F93D-5519-B103-3D0EAC1FD90D}"/>
              </a:ext>
            </a:extLst>
          </p:cNvPr>
          <p:cNvSpPr/>
          <p:nvPr/>
        </p:nvSpPr>
        <p:spPr>
          <a:xfrm>
            <a:off x="8000999" y="4229100"/>
            <a:ext cx="4191000" cy="2622607"/>
          </a:xfrm>
          <a:prstGeom prst="fram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2913414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602</TotalTime>
  <Words>695</Words>
  <Application>Microsoft Office PowerPoint</Application>
  <PresentationFormat>Широкоэкранный</PresentationFormat>
  <Paragraphs>44</Paragraphs>
  <Slides>12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Century Gothic</vt:lpstr>
      <vt:lpstr>Wingdings 3</vt:lpstr>
      <vt:lpstr>Легкий дым</vt:lpstr>
      <vt:lpstr>«Театр и семья»</vt:lpstr>
      <vt:lpstr>«Мы играем не потому , что мы дети ,но само детство нам дано для того , чтобы мы играли» (С.В.Образцов)</vt:lpstr>
      <vt:lpstr>Работа велась по четырем направлениям:</vt:lpstr>
      <vt:lpstr>Развивающая среда-виды театра: настольный , платковый ,теневой , варежковый , перчаточный , театр на обруче ,  на стаканчиках и др.</vt:lpstr>
      <vt:lpstr>Мастер-класс с родителями : «Изготовление избушки на курьих ножках»</vt:lpstr>
      <vt:lpstr>Театр-дома: Русские народные сказки «У страха глаза велики» и «Лиса и заяц»</vt:lpstr>
      <vt:lpstr>Показ сказок: </vt:lpstr>
      <vt:lpstr>Постановка русской народной сказки   «Гуси-лебеди"</vt:lpstr>
      <vt:lpstr>Татарской притчи «Три дочери»</vt:lpstr>
      <vt:lpstr>Подвижная татарская игра «Тюбетейка »</vt:lpstr>
      <vt:lpstr>Представление опыта: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«Театр и семья»</dc:title>
  <dc:creator>hjg jg</dc:creator>
  <cp:lastModifiedBy>hjg jg</cp:lastModifiedBy>
  <cp:revision>7</cp:revision>
  <dcterms:created xsi:type="dcterms:W3CDTF">2023-12-03T15:50:21Z</dcterms:created>
  <dcterms:modified xsi:type="dcterms:W3CDTF">2024-01-08T10:41:22Z</dcterms:modified>
</cp:coreProperties>
</file>