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8" r:id="rId3"/>
    <p:sldId id="256" r:id="rId4"/>
    <p:sldId id="257" r:id="rId5"/>
    <p:sldId id="259" r:id="rId6"/>
    <p:sldId id="260" r:id="rId7"/>
    <p:sldId id="261" r:id="rId8"/>
    <p:sldId id="266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8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7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421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91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622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1660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424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923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644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426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524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829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D3F6196-C668-4B72-BE02-4D12F79AB31A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0C95923-3EB8-40D3-A2E3-9931C652EC1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490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hyperlink" Target="https://www.youtube.com/watch?v=vykGtE1B4Dk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hyperlink" Target="https://www.youtube.com/watch?v=R90m5U3UGFg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hyperlink" Target="https://www.youtube.com/watch?v=vcB19oMQ6x8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046AE6B-3AF0-473B-AEE3-D1446BA364E6}"/>
              </a:ext>
            </a:extLst>
          </p:cNvPr>
          <p:cNvSpPr/>
          <p:nvPr/>
        </p:nvSpPr>
        <p:spPr>
          <a:xfrm>
            <a:off x="1193533" y="1393502"/>
            <a:ext cx="94038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СИНТАКСИЧЕСКИЙ И ПУНКТУАЦИОННЫЙ </a:t>
            </a:r>
          </a:p>
          <a:p>
            <a:pPr algn="ctr"/>
            <a:r>
              <a:rPr lang="ru-RU" sz="4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ПРЕДЛОЖЕНИЙ </a:t>
            </a:r>
          </a:p>
          <a:p>
            <a:pPr algn="ctr"/>
            <a:r>
              <a:rPr lang="ru-RU" sz="4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ДЕЕПРИЧАСТНЫМ ОБОРОТОМ.</a:t>
            </a:r>
          </a:p>
        </p:txBody>
      </p:sp>
    </p:spTree>
    <p:extLst>
      <p:ext uri="{BB962C8B-B14F-4D97-AF65-F5344CB8AC3E}">
        <p14:creationId xmlns:p14="http://schemas.microsoft.com/office/powerpoint/2010/main" val="4266071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1929FE0-C173-4BB3-B656-B65021D832A3}"/>
              </a:ext>
            </a:extLst>
          </p:cNvPr>
          <p:cNvSpPr/>
          <p:nvPr/>
        </p:nvSpPr>
        <p:spPr>
          <a:xfrm>
            <a:off x="1008888" y="306431"/>
            <a:ext cx="10174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Вставьте пропущенные буквы. Соотнесите схемы и предложения, расставьте знаки препинания, выполняя графическую работу.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4B8DDF0-901A-4EB3-84D2-78C57D6FF4CB}"/>
              </a:ext>
            </a:extLst>
          </p:cNvPr>
          <p:cNvSpPr/>
          <p:nvPr/>
        </p:nvSpPr>
        <p:spPr>
          <a:xfrm>
            <a:off x="1008888" y="1286179"/>
            <a:ext cx="3910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-, /_._._/ и /_._._/, =] </a:t>
            </a:r>
          </a:p>
          <a:p>
            <a:pPr marL="342900" indent="-342900">
              <a:buAutoNum type="arabicPeriod"/>
            </a:pPr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- =, /_._._/, и, /_._._/, =] </a:t>
            </a:r>
          </a:p>
          <a:p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[ - = и, /_._._/, =]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FFEE40-E534-419F-AF2A-D61478A4E580}"/>
              </a:ext>
            </a:extLst>
          </p:cNvPr>
          <p:cNvSpPr/>
          <p:nvPr/>
        </p:nvSpPr>
        <p:spPr>
          <a:xfrm>
            <a:off x="1008888" y="2639498"/>
            <a:ext cx="10448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из нас</a:t>
            </a:r>
            <a:r>
              <a:rPr lang="ru-RU" sz="2400" b="1" i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</a:t>
            </a:r>
            <a:r>
              <a:rPr lang="ru-RU" sz="2400" b="1" i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вляя себя на месте другого человека и страдая вместе с ним </a:t>
            </a:r>
            <a:r>
              <a:rPr lang="ru-RU" sz="2400" b="1" i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учится доброте.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Мы можем понять друг друга говоря на языке добра и</a:t>
            </a:r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…мая чужую боль  </a:t>
            </a:r>
            <a:r>
              <a:rPr lang="ru-RU" sz="2400" b="1" i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стать человечнее. 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н)о добрый человек защитит слабого и</a:t>
            </a:r>
            <a:r>
              <a:rPr lang="ru-RU" sz="2400" b="1" i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задумываясь о выгоде для себя  </a:t>
            </a:r>
            <a:r>
              <a:rPr lang="ru-RU" sz="2400" b="1" i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поможет ему.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D108FC-97A4-4673-8FAB-BDA24F7AF6C3}"/>
              </a:ext>
            </a:extLst>
          </p:cNvPr>
          <p:cNvSpPr/>
          <p:nvPr/>
        </p:nvSpPr>
        <p:spPr>
          <a:xfrm>
            <a:off x="1794583" y="510081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– 1</a:t>
            </a:r>
            <a:endParaRPr lang="ru-RU" sz="4400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3A1B1E0-D4A9-42B8-A1D8-A5616A050294}"/>
              </a:ext>
            </a:extLst>
          </p:cNvPr>
          <p:cNvSpPr/>
          <p:nvPr/>
        </p:nvSpPr>
        <p:spPr>
          <a:xfrm>
            <a:off x="4262882" y="510081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3</a:t>
            </a:r>
            <a:endParaRPr lang="ru-RU" sz="4400" b="1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DBECA2-67D7-4195-9430-C774CB9BA2CE}"/>
              </a:ext>
            </a:extLst>
          </p:cNvPr>
          <p:cNvSpPr/>
          <p:nvPr/>
        </p:nvSpPr>
        <p:spPr>
          <a:xfrm>
            <a:off x="7231634" y="5089015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– 2</a:t>
            </a:r>
            <a:endParaRPr lang="ru-RU" sz="4400" b="1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29AA53A-4E31-41C7-B227-172866127A9A}"/>
              </a:ext>
            </a:extLst>
          </p:cNvPr>
          <p:cNvCxnSpPr>
            <a:cxnSpLocks/>
          </p:cNvCxnSpPr>
          <p:nvPr/>
        </p:nvCxnSpPr>
        <p:spPr>
          <a:xfrm>
            <a:off x="3565598" y="2758370"/>
            <a:ext cx="0" cy="2735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593C4811-4A21-4125-AC71-BF68C19FA054}"/>
              </a:ext>
            </a:extLst>
          </p:cNvPr>
          <p:cNvCxnSpPr>
            <a:cxnSpLocks/>
          </p:cNvCxnSpPr>
          <p:nvPr/>
        </p:nvCxnSpPr>
        <p:spPr>
          <a:xfrm>
            <a:off x="9414710" y="2751801"/>
            <a:ext cx="0" cy="2735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978209C-F022-446E-89DC-40134FD3EE09}"/>
              </a:ext>
            </a:extLst>
          </p:cNvPr>
          <p:cNvCxnSpPr>
            <a:cxnSpLocks/>
          </p:cNvCxnSpPr>
          <p:nvPr/>
        </p:nvCxnSpPr>
        <p:spPr>
          <a:xfrm>
            <a:off x="9698174" y="2758370"/>
            <a:ext cx="0" cy="2735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4D4730C6-DB8A-4C42-99DD-96257C5F873C}"/>
              </a:ext>
            </a:extLst>
          </p:cNvPr>
          <p:cNvCxnSpPr>
            <a:cxnSpLocks/>
          </p:cNvCxnSpPr>
          <p:nvPr/>
        </p:nvCxnSpPr>
        <p:spPr>
          <a:xfrm>
            <a:off x="3196790" y="3095892"/>
            <a:ext cx="0" cy="2735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2E7C4F9E-75BB-44E9-8848-934DBDD22B90}"/>
              </a:ext>
            </a:extLst>
          </p:cNvPr>
          <p:cNvCxnSpPr>
            <a:cxnSpLocks/>
          </p:cNvCxnSpPr>
          <p:nvPr/>
        </p:nvCxnSpPr>
        <p:spPr>
          <a:xfrm>
            <a:off x="8756342" y="3520146"/>
            <a:ext cx="0" cy="2735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0071733E-FFEF-4274-BF6D-63CFC27AEDE1}"/>
              </a:ext>
            </a:extLst>
          </p:cNvPr>
          <p:cNvCxnSpPr>
            <a:cxnSpLocks/>
          </p:cNvCxnSpPr>
          <p:nvPr/>
        </p:nvCxnSpPr>
        <p:spPr>
          <a:xfrm>
            <a:off x="1715462" y="3830236"/>
            <a:ext cx="0" cy="2735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A70E8169-C1D7-4AAB-88AA-AC8FC9101CDC}"/>
              </a:ext>
            </a:extLst>
          </p:cNvPr>
          <p:cNvCxnSpPr>
            <a:cxnSpLocks/>
          </p:cNvCxnSpPr>
          <p:nvPr/>
        </p:nvCxnSpPr>
        <p:spPr>
          <a:xfrm>
            <a:off x="7939478" y="4209218"/>
            <a:ext cx="0" cy="2735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7235F83C-7D32-4AE1-80E1-0CD813A5D247}"/>
              </a:ext>
            </a:extLst>
          </p:cNvPr>
          <p:cNvCxnSpPr>
            <a:cxnSpLocks/>
          </p:cNvCxnSpPr>
          <p:nvPr/>
        </p:nvCxnSpPr>
        <p:spPr>
          <a:xfrm>
            <a:off x="2200094" y="4565834"/>
            <a:ext cx="0" cy="27351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9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1350FC-78A7-4185-A344-C246E00E3B3D}"/>
              </a:ext>
            </a:extLst>
          </p:cNvPr>
          <p:cNvSpPr/>
          <p:nvPr/>
        </p:nvSpPr>
        <p:spPr>
          <a:xfrm>
            <a:off x="1374648" y="206294"/>
            <a:ext cx="9442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знаки препинания в предложениях: укажите цифры, на месте которых в предложениях должны стоять запятые.</a:t>
            </a:r>
            <a:endParaRPr lang="ru-RU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137070A-A76F-4048-B9F2-8AA37E7E5329}"/>
              </a:ext>
            </a:extLst>
          </p:cNvPr>
          <p:cNvSpPr/>
          <p:nvPr/>
        </p:nvSpPr>
        <p:spPr>
          <a:xfrm>
            <a:off x="832104" y="1137875"/>
            <a:ext cx="109362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Сладок предрассветный сон (1) и голова валится на подушку (2) глаза слипаются (3) но Яшка переборол себя (4) спотыкаясь (5) цепляясь за лавки (6) и стулья (7) стал бродить по избе (8) разыскивая (9) старые штаны (10) и рубаху.</a:t>
            </a:r>
          </a:p>
          <a:p>
            <a:pPr marL="342900" indent="-342900">
              <a:buAutoNum type="arabicParenR"/>
            </a:pPr>
            <a:endParaRPr lang="ru-RU" sz="24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Подсыпав червям свежей земли (1) он побежал вниз по тропинке (2) перевалился через плетень (3) и задами пробрался к сараю (4) где на сеновале спал его новый приятель -- Володя.</a:t>
            </a:r>
          </a:p>
          <a:p>
            <a:endParaRPr lang="ru-RU" sz="24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Володя зашевелился на сене (1) долго возился (2) и шуршал там (3) наконец неловко слез (4) наступая на </a:t>
            </a:r>
            <a:r>
              <a:rPr lang="ru-RU" sz="2400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незавязанные</a:t>
            </a:r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шнурки.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0153EE-28FB-4F99-8D8F-024B37DB020A}"/>
              </a:ext>
            </a:extLst>
          </p:cNvPr>
          <p:cNvSpPr/>
          <p:nvPr/>
        </p:nvSpPr>
        <p:spPr>
          <a:xfrm>
            <a:off x="4858796" y="2476238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1234578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95BE60D-7D1F-401D-AB44-BE5B777E3FD9}"/>
              </a:ext>
            </a:extLst>
          </p:cNvPr>
          <p:cNvSpPr/>
          <p:nvPr/>
        </p:nvSpPr>
        <p:spPr>
          <a:xfrm>
            <a:off x="6495684" y="430503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DFE1693-6477-4020-8A57-05A3F9263F98}"/>
              </a:ext>
            </a:extLst>
          </p:cNvPr>
          <p:cNvSpPr/>
          <p:nvPr/>
        </p:nvSpPr>
        <p:spPr>
          <a:xfrm>
            <a:off x="8955420" y="572012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</a:t>
            </a:r>
          </a:p>
        </p:txBody>
      </p:sp>
    </p:spTree>
    <p:extLst>
      <p:ext uri="{BB962C8B-B14F-4D97-AF65-F5344CB8AC3E}">
        <p14:creationId xmlns:p14="http://schemas.microsoft.com/office/powerpoint/2010/main" val="171265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F2FB85-D1D7-4981-9446-91F5CF48993E}"/>
              </a:ext>
            </a:extLst>
          </p:cNvPr>
          <p:cNvSpPr/>
          <p:nvPr/>
        </p:nvSpPr>
        <p:spPr>
          <a:xfrm>
            <a:off x="844296" y="742432"/>
            <a:ext cx="105034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Володя наконец справился с ботинками (1) и (2) подрагивая от обиды ноздрями (3) глядя прямо перед собой невидящим взглядом (4) вышел из сарая.</a:t>
            </a:r>
          </a:p>
          <a:p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24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Они шли по деревне (1) и туман отступал перед ними (2) открывая всё новые (3) и новые дома (4) и сараи (5) и школу (6) и длинные ряды молочно-белых построек фермы...</a:t>
            </a:r>
          </a:p>
          <a:p>
            <a:endParaRPr lang="ru-RU" sz="24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Вода (1) переливаясь через край бадьи (2) плескала ему на босые ноги (3) он поджимал их (4) но всё пил (5) и пил (6) изредка отрываясь (7) и шумно дыша.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32A0119-0CA9-428A-BF50-E4BFED37336F}"/>
              </a:ext>
            </a:extLst>
          </p:cNvPr>
          <p:cNvSpPr/>
          <p:nvPr/>
        </p:nvSpPr>
        <p:spPr>
          <a:xfrm>
            <a:off x="4932060" y="169899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234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B1FA100-76AC-462E-9B4A-BA0A49FFC8C9}"/>
              </a:ext>
            </a:extLst>
          </p:cNvPr>
          <p:cNvSpPr/>
          <p:nvPr/>
        </p:nvSpPr>
        <p:spPr>
          <a:xfrm>
            <a:off x="5490706" y="3584669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12456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064E4F-1DC1-400A-91B7-8B9D15530136}"/>
              </a:ext>
            </a:extLst>
          </p:cNvPr>
          <p:cNvSpPr/>
          <p:nvPr/>
        </p:nvSpPr>
        <p:spPr>
          <a:xfrm>
            <a:off x="6853162" y="5512968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12346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351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усский язык 7 класс (Урок№25 - Деепричастие как часть речи.)">
            <a:hlinkClick r:id="" action="ppaction://media"/>
            <a:extLst>
              <a:ext uri="{FF2B5EF4-FFF2-40B4-BE49-F238E27FC236}">
                <a16:creationId xmlns:a16="http://schemas.microsoft.com/office/drawing/2014/main" id="{B2FCC0D0-092F-4270-8B67-4CF5B75C404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64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FFA7D0B-CCA0-460F-B4A5-143B46FDF41D}"/>
              </a:ext>
            </a:extLst>
          </p:cNvPr>
          <p:cNvSpPr/>
          <p:nvPr/>
        </p:nvSpPr>
        <p:spPr>
          <a:xfrm>
            <a:off x="651310" y="44926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hlinkClick r:id="rId5"/>
              </a:rPr>
              <a:t>Русский язык 7 класс (Урок№25 - Деепричастие как часть речи.) (youtube.com)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1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интаксический разбор предложения с деепричастием. 7 класс. Parsing a sentence with a gerund">
            <a:hlinkClick r:id="" action="ppaction://media"/>
            <a:extLst>
              <a:ext uri="{FF2B5EF4-FFF2-40B4-BE49-F238E27FC236}">
                <a16:creationId xmlns:a16="http://schemas.microsoft.com/office/drawing/2014/main" id="{EEC86C02-171D-4979-8B2B-74C0CADA3D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4623659-F7AC-4E10-AFDA-947E873B03F3}"/>
              </a:ext>
            </a:extLst>
          </p:cNvPr>
          <p:cNvSpPr/>
          <p:nvPr/>
        </p:nvSpPr>
        <p:spPr>
          <a:xfrm>
            <a:off x="487680" y="5455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hlinkClick r:id="rId5"/>
              </a:rPr>
              <a:t>Синтаксический разбор предложения с деепричастием. 7 класс. </a:t>
            </a:r>
            <a:r>
              <a:rPr lang="en-US" dirty="0">
                <a:hlinkClick r:id="rId5"/>
              </a:rPr>
              <a:t>Parsing a sentence with a gerund (youtube.com)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95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усский язык 7 класс (Урок№26 - Деепричастный оборот. Запятые при деепричастном обороте.)">
            <a:hlinkClick r:id="" action="ppaction://media"/>
            <a:extLst>
              <a:ext uri="{FF2B5EF4-FFF2-40B4-BE49-F238E27FC236}">
                <a16:creationId xmlns:a16="http://schemas.microsoft.com/office/drawing/2014/main" id="{2DA92E38-E2C1-4301-864B-CCB20EE4CD9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92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F1CF120-5C93-4D8E-8CCE-3B722163FF8F}"/>
              </a:ext>
            </a:extLst>
          </p:cNvPr>
          <p:cNvSpPr/>
          <p:nvPr/>
        </p:nvSpPr>
        <p:spPr>
          <a:xfrm>
            <a:off x="497306" y="52626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hlinkClick r:id="rId5"/>
              </a:rPr>
              <a:t>Русский язык 7 класс (Урок№26 - Деепричастный оборот. Запятые при деепричастном обороте.) (youtube.com)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073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ranicy-uchebnikov.ru/wp-content/uploads/2023/11/%D1%8F-97-%E2%80%94-%D0%BA%D0%BE%D0%BF%D0%B8%D1%8F-1.jpg">
            <a:extLst>
              <a:ext uri="{FF2B5EF4-FFF2-40B4-BE49-F238E27FC236}">
                <a16:creationId xmlns:a16="http://schemas.microsoft.com/office/drawing/2014/main" id="{5231E88F-F107-4038-ABBA-C768BB1DC4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3"/>
          <a:stretch/>
        </p:blipFill>
        <p:spPr bwMode="auto">
          <a:xfrm>
            <a:off x="10285381" y="659511"/>
            <a:ext cx="1667446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72B922B-0FCC-44D3-8361-61C6445488E6}"/>
              </a:ext>
            </a:extLst>
          </p:cNvPr>
          <p:cNvSpPr/>
          <p:nvPr/>
        </p:nvSpPr>
        <p:spPr>
          <a:xfrm>
            <a:off x="1517904" y="269391"/>
            <a:ext cx="960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rgbClr val="80008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ПОВТОРИМ ПОРЯДОК СИНТАКСИЧЕСКОГО АНАЛИЗА ПРЕДЛОЖЕНИЯ.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7975BB5-541A-4B59-81BE-821FC0DCD200}"/>
              </a:ext>
            </a:extLst>
          </p:cNvPr>
          <p:cNvSpPr/>
          <p:nvPr/>
        </p:nvSpPr>
        <p:spPr>
          <a:xfrm>
            <a:off x="975360" y="1421535"/>
            <a:ext cx="99364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.Вид предложения </a:t>
            </a: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цели высказывания 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(повествовательное, вопросительное или побудительное.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.Вид предложения </a:t>
            </a: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эмоциональной окраске 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(восклицательное или невосклицательное). 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.Вид предложения </a:t>
            </a: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грамматических основ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(простое или сложное).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4.Грамматическая основа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(главные члены предложения), указать, </a:t>
            </a: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выражены главные члены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.Вид предложения </a:t>
            </a: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наличию второстепенных членов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(распространённое или нераспространённое).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6.Второстепенные члены предложения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(если есть).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7.Осложнённое или неосложнённое. Вид осложнения: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члены (если есть);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(если есть);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причастный оборот (если есть);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деепричастный оборот (если есть).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293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579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9CAADD7-C655-443F-B012-61E1064AFCC1}"/>
              </a:ext>
            </a:extLst>
          </p:cNvPr>
          <p:cNvSpPr/>
          <p:nvPr/>
        </p:nvSpPr>
        <p:spPr>
          <a:xfrm>
            <a:off x="624840" y="636955"/>
            <a:ext cx="11271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Громовая туча, сверкая молниями , спешила на северо-восток</a:t>
            </a:r>
            <a:r>
              <a:rPr lang="ru-RU" sz="3200" b="1" i="1" baseline="30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2FC3DB0-1D7A-4CAC-A4A4-1245A92D8CCF}"/>
              </a:ext>
            </a:extLst>
          </p:cNvPr>
          <p:cNvSpPr/>
          <p:nvPr/>
        </p:nvSpPr>
        <p:spPr>
          <a:xfrm>
            <a:off x="585216" y="2071020"/>
            <a:ext cx="110215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цели высказывания 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</a:t>
            </a:r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повествовательное, так как в нём содержится сообщение о чём-либо.</a:t>
            </a:r>
            <a:endParaRPr lang="ru-RU" sz="2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интонации – невосклицательное 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(нет интонации восклицания).</a:t>
            </a:r>
          </a:p>
          <a:p>
            <a:pPr fontAlgn="base"/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грамматических основ– простое 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(одна грамматическая основа:</a:t>
            </a:r>
            <a:r>
              <a:rPr lang="ru-RU" sz="2000" baseline="30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сущ. 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туча  </a:t>
            </a:r>
            <a:r>
              <a:rPr lang="ru-RU" sz="2000" baseline="30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 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спешила.</a:t>
            </a:r>
          </a:p>
          <a:p>
            <a:pPr fontAlgn="base"/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наличию главных членов (или по строению грамматической основы) – двусоставное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(есть и подлежащее, и сказуемое).</a:t>
            </a:r>
          </a:p>
          <a:p>
            <a:pPr fontAlgn="base"/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наличию второстепенных членов – распространённое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(есть второстепенные члены:</a:t>
            </a:r>
          </a:p>
          <a:p>
            <a:pPr fontAlgn="base"/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туча (какая?) – </a:t>
            </a:r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грозовая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(определение, выраженное именем прилагательным);</a:t>
            </a:r>
          </a:p>
          <a:p>
            <a:pPr fontAlgn="base"/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спешила (куда?) – </a:t>
            </a:r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северо-восток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(обстоятельство, выраженное именем существительным);</a:t>
            </a:r>
          </a:p>
          <a:p>
            <a:pPr fontAlgn="base"/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спешила (как?) – с</a:t>
            </a:r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веркая молниями (обстоятельство, выраженное деепричастным оборотом).</a:t>
            </a:r>
            <a:endParaRPr lang="ru-RU" sz="2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Осложнено деепричастным оборотом.</a:t>
            </a:r>
            <a:endParaRPr lang="ru-RU" sz="2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Полное</a:t>
            </a:r>
            <a:r>
              <a:rPr lang="ru-RU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не пропущен ни один член предложения</a:t>
            </a:r>
            <a:endParaRPr lang="ru-RU" sz="2000" b="0" i="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CCAB877B-A6C9-4A69-96DB-53BC76DF1609}"/>
              </a:ext>
            </a:extLst>
          </p:cNvPr>
          <p:cNvGrpSpPr/>
          <p:nvPr/>
        </p:nvGrpSpPr>
        <p:grpSpPr>
          <a:xfrm>
            <a:off x="3484431" y="1221730"/>
            <a:ext cx="3080961" cy="85862"/>
            <a:chOff x="7576949" y="4173478"/>
            <a:chExt cx="4239515" cy="104376"/>
          </a:xfrm>
        </p:grpSpPr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E6D3F4C8-0A0F-48DD-ABAB-9BCA5A17ED66}"/>
                </a:ext>
              </a:extLst>
            </p:cNvPr>
            <p:cNvGrpSpPr/>
            <p:nvPr/>
          </p:nvGrpSpPr>
          <p:grpSpPr>
            <a:xfrm>
              <a:off x="7576949" y="4173478"/>
              <a:ext cx="3764417" cy="104376"/>
              <a:chOff x="6187736" y="4864216"/>
              <a:chExt cx="2760955" cy="91488"/>
            </a:xfrm>
          </p:grpSpPr>
          <p:pic>
            <p:nvPicPr>
              <p:cNvPr id="7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559C2842-82DB-48C6-976A-C217FAC4AB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736" y="486421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CFA8974C-9AB0-4A36-AB4A-26D88518122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95243" y="486914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AC1F263B-1D57-4C18-9AC4-9D56A33C07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2750" y="487407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99FD2130-2C16-40A9-B6AC-D129FFD14A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0257" y="4883935"/>
                <a:ext cx="730927" cy="668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24D65A9B-D726-42F3-A8D6-62586C13C2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17764" y="488393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14" descr="https://www.i2clipart.com/cliparts/4/c/d/b/clipart-ftpen-style-dashdot-512x512-4cdb.png">
              <a:extLst>
                <a:ext uri="{FF2B5EF4-FFF2-40B4-BE49-F238E27FC236}">
                  <a16:creationId xmlns:a16="http://schemas.microsoft.com/office/drawing/2014/main" id="{CA64496B-16C1-422A-AD5A-88C9F4B347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85537" y="4196907"/>
              <a:ext cx="730927" cy="71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D1C3A608-0C36-4348-BFB1-9B5661EA61D6}"/>
              </a:ext>
            </a:extLst>
          </p:cNvPr>
          <p:cNvGrpSpPr/>
          <p:nvPr/>
        </p:nvGrpSpPr>
        <p:grpSpPr>
          <a:xfrm>
            <a:off x="8391706" y="1230984"/>
            <a:ext cx="3074870" cy="76608"/>
            <a:chOff x="7576949" y="4173478"/>
            <a:chExt cx="4239515" cy="104376"/>
          </a:xfrm>
        </p:grpSpPr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14FEF405-EF22-41DF-93B1-54B202A478D5}"/>
                </a:ext>
              </a:extLst>
            </p:cNvPr>
            <p:cNvGrpSpPr/>
            <p:nvPr/>
          </p:nvGrpSpPr>
          <p:grpSpPr>
            <a:xfrm>
              <a:off x="7576949" y="4173478"/>
              <a:ext cx="3764417" cy="104376"/>
              <a:chOff x="6187736" y="4864216"/>
              <a:chExt cx="2760955" cy="91488"/>
            </a:xfrm>
          </p:grpSpPr>
          <p:pic>
            <p:nvPicPr>
              <p:cNvPr id="15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19516D10-DB15-430F-8A13-F6BA4C146AE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736" y="486421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9FFA494A-383F-46D1-AF53-9DECB804D7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95243" y="486914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CE4512A3-CC0D-4120-A636-60729E145B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2750" y="487407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2A146E83-7998-470D-9872-A7170770CD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0257" y="4883935"/>
                <a:ext cx="730927" cy="668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A2AE653C-BB54-4F4B-A15B-09E8BC0076E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17764" y="488393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4" name="Picture 14" descr="https://www.i2clipart.com/cliparts/4/c/d/b/clipart-ftpen-style-dashdot-512x512-4cdb.png">
              <a:extLst>
                <a:ext uri="{FF2B5EF4-FFF2-40B4-BE49-F238E27FC236}">
                  <a16:creationId xmlns:a16="http://schemas.microsoft.com/office/drawing/2014/main" id="{88140370-5222-48E9-AACA-95DF41C690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85537" y="4196907"/>
              <a:ext cx="730927" cy="71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2" descr="https://vpn2020.aif.ru/images/tild3562-6131-4636-b163-353435636134__9__1.png">
            <a:extLst>
              <a:ext uri="{FF2B5EF4-FFF2-40B4-BE49-F238E27FC236}">
                <a16:creationId xmlns:a16="http://schemas.microsoft.com/office/drawing/2014/main" id="{347B1DB0-8169-471C-8604-9E10534553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44"/>
          <a:stretch/>
        </p:blipFill>
        <p:spPr bwMode="auto">
          <a:xfrm>
            <a:off x="590467" y="945573"/>
            <a:ext cx="1728111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нак ''минус'' 20">
            <a:extLst>
              <a:ext uri="{FF2B5EF4-FFF2-40B4-BE49-F238E27FC236}">
                <a16:creationId xmlns:a16="http://schemas.microsoft.com/office/drawing/2014/main" id="{40A8602B-EF3B-475B-8F34-D5F6EDAFBA64}"/>
              </a:ext>
            </a:extLst>
          </p:cNvPr>
          <p:cNvSpPr/>
          <p:nvPr/>
        </p:nvSpPr>
        <p:spPr>
          <a:xfrm>
            <a:off x="2275762" y="1163967"/>
            <a:ext cx="1128605" cy="182880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 21">
            <a:extLst>
              <a:ext uri="{FF2B5EF4-FFF2-40B4-BE49-F238E27FC236}">
                <a16:creationId xmlns:a16="http://schemas.microsoft.com/office/drawing/2014/main" id="{AA687B95-4F50-42A7-8ED2-619FACFD0C0A}"/>
              </a:ext>
            </a:extLst>
          </p:cNvPr>
          <p:cNvSpPr/>
          <p:nvPr/>
        </p:nvSpPr>
        <p:spPr>
          <a:xfrm>
            <a:off x="6504435" y="902917"/>
            <a:ext cx="2072819" cy="680831"/>
          </a:xfrm>
          <a:prstGeom prst="mathEqual">
            <a:avLst>
              <a:gd name="adj1" fmla="val 3374"/>
              <a:gd name="adj2" fmla="val 14446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190D273-0287-479C-BA62-2CD111304DB8}"/>
              </a:ext>
            </a:extLst>
          </p:cNvPr>
          <p:cNvSpPr/>
          <p:nvPr/>
        </p:nvSpPr>
        <p:spPr>
          <a:xfrm>
            <a:off x="2605149" y="511838"/>
            <a:ext cx="617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Montserrat Alternates"/>
              </a:rPr>
              <a:t>сущ.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934F129-1C19-42D8-8DEB-8EC32BDFF0F5}"/>
              </a:ext>
            </a:extLst>
          </p:cNvPr>
          <p:cNvSpPr/>
          <p:nvPr/>
        </p:nvSpPr>
        <p:spPr>
          <a:xfrm>
            <a:off x="3693820" y="522565"/>
            <a:ext cx="1075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Montserrat Alternates"/>
              </a:rPr>
              <a:t>дееприч</a:t>
            </a:r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Montserrat Alternates"/>
              </a:rPr>
              <a:t>.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EEC0C08-9E8B-4140-B3D3-14D05B946864}"/>
              </a:ext>
            </a:extLst>
          </p:cNvPr>
          <p:cNvSpPr/>
          <p:nvPr/>
        </p:nvSpPr>
        <p:spPr>
          <a:xfrm>
            <a:off x="8196163" y="531819"/>
            <a:ext cx="986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Montserrat Alternates"/>
              </a:rPr>
              <a:t>предлог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3A6D591-716E-456A-810E-937CC7AE8C5D}"/>
              </a:ext>
            </a:extLst>
          </p:cNvPr>
          <p:cNvSpPr/>
          <p:nvPr/>
        </p:nvSpPr>
        <p:spPr>
          <a:xfrm>
            <a:off x="5408523" y="537946"/>
            <a:ext cx="617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Montserrat Alternates"/>
              </a:rPr>
              <a:t>сущ.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8CA527F-645B-40F0-BC56-A5EE5D764BA1}"/>
              </a:ext>
            </a:extLst>
          </p:cNvPr>
          <p:cNvSpPr/>
          <p:nvPr/>
        </p:nvSpPr>
        <p:spPr>
          <a:xfrm>
            <a:off x="9778515" y="519550"/>
            <a:ext cx="617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Montserrat Alternates"/>
              </a:rPr>
              <a:t>сущ.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F108A1B-6934-4C56-8418-4C1E8435303E}"/>
              </a:ext>
            </a:extLst>
          </p:cNvPr>
          <p:cNvSpPr/>
          <p:nvPr/>
        </p:nvSpPr>
        <p:spPr>
          <a:xfrm>
            <a:off x="6714309" y="625027"/>
            <a:ext cx="795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Montserrat Alternates"/>
              </a:rPr>
              <a:t>глагол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sp>
        <p:nvSpPr>
          <p:cNvPr id="29" name="Стрелка: изогнутая вниз 28">
            <a:extLst>
              <a:ext uri="{FF2B5EF4-FFF2-40B4-BE49-F238E27FC236}">
                <a16:creationId xmlns:a16="http://schemas.microsoft.com/office/drawing/2014/main" id="{7F710A2E-6DCF-44A8-B70B-E6BE2E48A9C5}"/>
              </a:ext>
            </a:extLst>
          </p:cNvPr>
          <p:cNvSpPr/>
          <p:nvPr/>
        </p:nvSpPr>
        <p:spPr>
          <a:xfrm flipH="1">
            <a:off x="878597" y="439374"/>
            <a:ext cx="1709366" cy="35661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BF7F92EC-83EA-4B09-8D6E-BD7BD9E5A5ED}"/>
              </a:ext>
            </a:extLst>
          </p:cNvPr>
          <p:cNvSpPr/>
          <p:nvPr/>
        </p:nvSpPr>
        <p:spPr>
          <a:xfrm>
            <a:off x="1308725" y="139554"/>
            <a:ext cx="815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какая?</a:t>
            </a:r>
          </a:p>
        </p:txBody>
      </p:sp>
      <p:sp>
        <p:nvSpPr>
          <p:cNvPr id="31" name="Стрелка: изогнутая вниз 30">
            <a:extLst>
              <a:ext uri="{FF2B5EF4-FFF2-40B4-BE49-F238E27FC236}">
                <a16:creationId xmlns:a16="http://schemas.microsoft.com/office/drawing/2014/main" id="{4FA38BC8-8F2F-44A8-940D-C02F3B4157C2}"/>
              </a:ext>
            </a:extLst>
          </p:cNvPr>
          <p:cNvSpPr/>
          <p:nvPr/>
        </p:nvSpPr>
        <p:spPr>
          <a:xfrm>
            <a:off x="7500363" y="406702"/>
            <a:ext cx="3382912" cy="43221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60397A7-E790-4C7F-9601-7863C945D6B6}"/>
              </a:ext>
            </a:extLst>
          </p:cNvPr>
          <p:cNvSpPr/>
          <p:nvPr/>
        </p:nvSpPr>
        <p:spPr>
          <a:xfrm>
            <a:off x="8691308" y="54059"/>
            <a:ext cx="716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куда?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sp>
        <p:nvSpPr>
          <p:cNvPr id="33" name="Стрелка: изогнутая вниз 32">
            <a:extLst>
              <a:ext uri="{FF2B5EF4-FFF2-40B4-BE49-F238E27FC236}">
                <a16:creationId xmlns:a16="http://schemas.microsoft.com/office/drawing/2014/main" id="{324F0D0D-443D-46A8-8D9A-4649E13AC2AC}"/>
              </a:ext>
            </a:extLst>
          </p:cNvPr>
          <p:cNvSpPr/>
          <p:nvPr/>
        </p:nvSpPr>
        <p:spPr>
          <a:xfrm flipH="1">
            <a:off x="4691638" y="409143"/>
            <a:ext cx="2549515" cy="35661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AA65C059-C767-468E-BF4B-D0912C97718E}"/>
              </a:ext>
            </a:extLst>
          </p:cNvPr>
          <p:cNvSpPr/>
          <p:nvPr/>
        </p:nvSpPr>
        <p:spPr>
          <a:xfrm>
            <a:off x="5728805" y="98339"/>
            <a:ext cx="610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260D8127-0A01-416D-B0C8-9D610F2803E5}"/>
              </a:ext>
            </a:extLst>
          </p:cNvPr>
          <p:cNvCxnSpPr>
            <a:cxnSpLocks/>
          </p:cNvCxnSpPr>
          <p:nvPr/>
        </p:nvCxnSpPr>
        <p:spPr>
          <a:xfrm>
            <a:off x="3479364" y="693552"/>
            <a:ext cx="3938" cy="48852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35379A70-A1BF-4464-A749-8452B30A7D2B}"/>
              </a:ext>
            </a:extLst>
          </p:cNvPr>
          <p:cNvCxnSpPr>
            <a:cxnSpLocks/>
          </p:cNvCxnSpPr>
          <p:nvPr/>
        </p:nvCxnSpPr>
        <p:spPr>
          <a:xfrm>
            <a:off x="6658510" y="693552"/>
            <a:ext cx="3938" cy="48852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850866D8-D56E-4155-9EED-63BD932DF9AD}"/>
              </a:ext>
            </a:extLst>
          </p:cNvPr>
          <p:cNvSpPr/>
          <p:nvPr/>
        </p:nvSpPr>
        <p:spPr>
          <a:xfrm>
            <a:off x="1011172" y="1531876"/>
            <a:ext cx="10029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</a:t>
            </a:r>
            <a:r>
              <a:rPr lang="ru-RU" sz="2000" i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000" i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невосклиц</a:t>
            </a:r>
            <a:r>
              <a:rPr lang="ru-RU" sz="2000" i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простое, двусоставное, осложнено </a:t>
            </a:r>
            <a:r>
              <a:rPr lang="ru-RU" sz="2000" i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</a:t>
            </a:r>
            <a:r>
              <a:rPr lang="ru-RU" sz="2000" i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оборотом, полное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60DA16CD-4F32-431E-8B5C-AD8AE1EE9964}"/>
              </a:ext>
            </a:extLst>
          </p:cNvPr>
          <p:cNvSpPr/>
          <p:nvPr/>
        </p:nvSpPr>
        <p:spPr>
          <a:xfrm>
            <a:off x="1152073" y="541048"/>
            <a:ext cx="906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Montserrat Alternates"/>
              </a:rPr>
              <a:t>прилаг</a:t>
            </a:r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Montserrat Alternates"/>
              </a:rPr>
              <a:t>.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3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41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DFB4EB1-1F3F-43A6-9B97-20C1DBB43026}"/>
              </a:ext>
            </a:extLst>
          </p:cNvPr>
          <p:cNvSpPr/>
          <p:nvPr/>
        </p:nvSpPr>
        <p:spPr>
          <a:xfrm>
            <a:off x="899160" y="1277035"/>
            <a:ext cx="10027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(1) поднимаясь всё выше (2) заглянуло (3) и в этот мрачный омут.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28C352-768A-4F3D-A178-591D728ADCA5}"/>
              </a:ext>
            </a:extLst>
          </p:cNvPr>
          <p:cNvSpPr/>
          <p:nvPr/>
        </p:nvSpPr>
        <p:spPr>
          <a:xfrm>
            <a:off x="2173784" y="473702"/>
            <a:ext cx="7714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СИНТАКСИЧЕСКОГО АНАЛИЗА ПРЕДЛОЖЕНИЯ</a:t>
            </a:r>
            <a:endParaRPr lang="ru-RU" sz="24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D15DCF4-629D-4C7F-8726-7F69407709CD}"/>
              </a:ext>
            </a:extLst>
          </p:cNvPr>
          <p:cNvSpPr/>
          <p:nvPr/>
        </p:nvSpPr>
        <p:spPr>
          <a:xfrm>
            <a:off x="980426" y="2563291"/>
            <a:ext cx="10458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Солнце,  поднимаясь всё выше ,  заглянуло и в этот мрачный омут.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89D74B2-02C1-485F-BD08-81C8A2FF073D}"/>
              </a:ext>
            </a:extLst>
          </p:cNvPr>
          <p:cNvSpPr/>
          <p:nvPr/>
        </p:nvSpPr>
        <p:spPr>
          <a:xfrm>
            <a:off x="980426" y="3429000"/>
            <a:ext cx="10029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</a:t>
            </a:r>
            <a:r>
              <a:rPr lang="ru-RU" sz="2400" i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400" i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невосклиц</a:t>
            </a:r>
            <a:r>
              <a:rPr lang="ru-RU" sz="2400" i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простое, двусоставное, осложнено </a:t>
            </a:r>
            <a:r>
              <a:rPr lang="ru-RU" sz="2400" i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</a:t>
            </a:r>
            <a:r>
              <a:rPr lang="ru-RU" sz="2400" i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оборотом, полное.</a:t>
            </a:r>
          </a:p>
        </p:txBody>
      </p:sp>
      <p:sp>
        <p:nvSpPr>
          <p:cNvPr id="7" name="Знак ''минус'' 6">
            <a:extLst>
              <a:ext uri="{FF2B5EF4-FFF2-40B4-BE49-F238E27FC236}">
                <a16:creationId xmlns:a16="http://schemas.microsoft.com/office/drawing/2014/main" id="{E532F923-7DF2-4B52-A0EB-DCB2B25FCC9F}"/>
              </a:ext>
            </a:extLst>
          </p:cNvPr>
          <p:cNvSpPr/>
          <p:nvPr/>
        </p:nvSpPr>
        <p:spPr>
          <a:xfrm>
            <a:off x="899160" y="3057927"/>
            <a:ext cx="1521773" cy="160761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 7">
            <a:extLst>
              <a:ext uri="{FF2B5EF4-FFF2-40B4-BE49-F238E27FC236}">
                <a16:creationId xmlns:a16="http://schemas.microsoft.com/office/drawing/2014/main" id="{D241ABD0-BFFC-471B-A82E-7AC5DBEFED03}"/>
              </a:ext>
            </a:extLst>
          </p:cNvPr>
          <p:cNvSpPr/>
          <p:nvPr/>
        </p:nvSpPr>
        <p:spPr>
          <a:xfrm>
            <a:off x="5807114" y="2779181"/>
            <a:ext cx="2072819" cy="680831"/>
          </a:xfrm>
          <a:prstGeom prst="mathEqual">
            <a:avLst>
              <a:gd name="adj1" fmla="val 3374"/>
              <a:gd name="adj2" fmla="val 14446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E281131-814D-49F3-939A-EA8960193B92}"/>
              </a:ext>
            </a:extLst>
          </p:cNvPr>
          <p:cNvGrpSpPr/>
          <p:nvPr/>
        </p:nvGrpSpPr>
        <p:grpSpPr>
          <a:xfrm>
            <a:off x="2420933" y="3107841"/>
            <a:ext cx="3359918" cy="65016"/>
            <a:chOff x="7576949" y="4173478"/>
            <a:chExt cx="4239515" cy="104376"/>
          </a:xfrm>
        </p:grpSpPr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80735F77-222A-45EF-8B10-F1079E6121F2}"/>
                </a:ext>
              </a:extLst>
            </p:cNvPr>
            <p:cNvGrpSpPr/>
            <p:nvPr/>
          </p:nvGrpSpPr>
          <p:grpSpPr>
            <a:xfrm>
              <a:off x="7576949" y="4173478"/>
              <a:ext cx="3764417" cy="104376"/>
              <a:chOff x="6187736" y="4864216"/>
              <a:chExt cx="2760955" cy="91488"/>
            </a:xfrm>
          </p:grpSpPr>
          <p:pic>
            <p:nvPicPr>
              <p:cNvPr id="14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F4F77367-C168-4053-985B-417ECAB108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736" y="486421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1A84DE53-8585-498B-A50B-C8D6862A0CC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95243" y="486914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D8B7BF9E-150E-495D-8364-36B6E606C10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2750" y="487407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A1BE7974-6A7B-499A-A87E-C9A589F54FE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0257" y="4883935"/>
                <a:ext cx="730927" cy="668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14" descr="https://www.i2clipart.com/cliparts/4/c/d/b/clipart-ftpen-style-dashdot-512x512-4cdb.png">
                <a:extLst>
                  <a:ext uri="{FF2B5EF4-FFF2-40B4-BE49-F238E27FC236}">
                    <a16:creationId xmlns:a16="http://schemas.microsoft.com/office/drawing/2014/main" id="{BA32A45D-B522-4A4E-B8AC-F9CC1D2B7F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17764" y="4883936"/>
                <a:ext cx="730927" cy="71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" name="Picture 14" descr="https://www.i2clipart.com/cliparts/4/c/d/b/clipart-ftpen-style-dashdot-512x512-4cdb.png">
              <a:extLst>
                <a:ext uri="{FF2B5EF4-FFF2-40B4-BE49-F238E27FC236}">
                  <a16:creationId xmlns:a16="http://schemas.microsoft.com/office/drawing/2014/main" id="{1AE9F8EF-F9B5-437E-9F0C-3539BCF32E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85537" y="4196907"/>
              <a:ext cx="730927" cy="71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0A8C6E1D-EBA5-465D-9D48-96D010A4DD1A}"/>
              </a:ext>
            </a:extLst>
          </p:cNvPr>
          <p:cNvCxnSpPr>
            <a:cxnSpLocks/>
          </p:cNvCxnSpPr>
          <p:nvPr/>
        </p:nvCxnSpPr>
        <p:spPr>
          <a:xfrm>
            <a:off x="2415866" y="2579663"/>
            <a:ext cx="3938" cy="48852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2219CDF2-5310-4FAA-B815-45DA2875B698}"/>
              </a:ext>
            </a:extLst>
          </p:cNvPr>
          <p:cNvCxnSpPr>
            <a:cxnSpLocks/>
          </p:cNvCxnSpPr>
          <p:nvPr/>
        </p:nvCxnSpPr>
        <p:spPr>
          <a:xfrm>
            <a:off x="5787036" y="2579663"/>
            <a:ext cx="3938" cy="48852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4" descr="https://dic.academic.ru/pictures/wiki/files/49/110px-Querstrich_unterbrochen.svg.png">
            <a:extLst>
              <a:ext uri="{FF2B5EF4-FFF2-40B4-BE49-F238E27FC236}">
                <a16:creationId xmlns:a16="http://schemas.microsoft.com/office/drawing/2014/main" id="{98A09B74-84D5-45BA-A004-0046AE93F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13" r="37331" b="13643"/>
          <a:stretch/>
        </p:blipFill>
        <p:spPr bwMode="auto">
          <a:xfrm rot="5400000">
            <a:off x="10653884" y="2601879"/>
            <a:ext cx="255195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dic.academic.ru/pictures/wiki/files/49/110px-Querstrich_unterbrochen.svg.png">
            <a:extLst>
              <a:ext uri="{FF2B5EF4-FFF2-40B4-BE49-F238E27FC236}">
                <a16:creationId xmlns:a16="http://schemas.microsoft.com/office/drawing/2014/main" id="{FC1DC102-8A7E-4D2E-9333-C265BC237F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13" r="43584" b="69237"/>
          <a:stretch/>
        </p:blipFill>
        <p:spPr bwMode="auto">
          <a:xfrm rot="5400000">
            <a:off x="7948591" y="2858873"/>
            <a:ext cx="189672" cy="34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vpn2020.aif.ru/images/tild3562-6131-4636-b163-353435636134__9__1.png">
            <a:extLst>
              <a:ext uri="{FF2B5EF4-FFF2-40B4-BE49-F238E27FC236}">
                <a16:creationId xmlns:a16="http://schemas.microsoft.com/office/drawing/2014/main" id="{F4AFAA3E-51AA-4E3D-96EA-F548D44FFD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" r="64357"/>
          <a:stretch/>
        </p:blipFill>
        <p:spPr bwMode="auto">
          <a:xfrm>
            <a:off x="8888075" y="2775216"/>
            <a:ext cx="1383789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vpn2020.aif.ru/images/tild3562-6131-4636-b163-353435636134__9__1.png">
            <a:extLst>
              <a:ext uri="{FF2B5EF4-FFF2-40B4-BE49-F238E27FC236}">
                <a16:creationId xmlns:a16="http://schemas.microsoft.com/office/drawing/2014/main" id="{20F8D1B4-5883-4F5B-8D01-B6E2B3A3DD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5" r="74347"/>
          <a:stretch/>
        </p:blipFill>
        <p:spPr bwMode="auto">
          <a:xfrm>
            <a:off x="8242329" y="2767423"/>
            <a:ext cx="57618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трелка: изогнутая вниз 25">
            <a:extLst>
              <a:ext uri="{FF2B5EF4-FFF2-40B4-BE49-F238E27FC236}">
                <a16:creationId xmlns:a16="http://schemas.microsoft.com/office/drawing/2014/main" id="{4138E2C9-C97D-492A-9673-1D5BD1CE3FCA}"/>
              </a:ext>
            </a:extLst>
          </p:cNvPr>
          <p:cNvSpPr/>
          <p:nvPr/>
        </p:nvSpPr>
        <p:spPr>
          <a:xfrm flipH="1">
            <a:off x="9217714" y="2332425"/>
            <a:ext cx="1709366" cy="35661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2647223-F8D7-403B-AD45-F2B40D736274}"/>
              </a:ext>
            </a:extLst>
          </p:cNvPr>
          <p:cNvSpPr/>
          <p:nvPr/>
        </p:nvSpPr>
        <p:spPr>
          <a:xfrm>
            <a:off x="9647842" y="2032605"/>
            <a:ext cx="837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</p:txBody>
      </p:sp>
      <p:sp>
        <p:nvSpPr>
          <p:cNvPr id="28" name="Стрелка: изогнутая вниз 27">
            <a:extLst>
              <a:ext uri="{FF2B5EF4-FFF2-40B4-BE49-F238E27FC236}">
                <a16:creationId xmlns:a16="http://schemas.microsoft.com/office/drawing/2014/main" id="{0FA89418-E262-442A-964C-95ABF4EEE7BB}"/>
              </a:ext>
            </a:extLst>
          </p:cNvPr>
          <p:cNvSpPr/>
          <p:nvPr/>
        </p:nvSpPr>
        <p:spPr>
          <a:xfrm flipH="1">
            <a:off x="8316017" y="2476946"/>
            <a:ext cx="2341075" cy="35661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98BFD5F4-1215-484F-9741-5D6B243C0375}"/>
              </a:ext>
            </a:extLst>
          </p:cNvPr>
          <p:cNvSpPr/>
          <p:nvPr/>
        </p:nvSpPr>
        <p:spPr>
          <a:xfrm>
            <a:off x="8410641" y="2161388"/>
            <a:ext cx="837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3FFD0CF-8E95-4CA8-91C8-386882D66178}"/>
              </a:ext>
            </a:extLst>
          </p:cNvPr>
          <p:cNvSpPr/>
          <p:nvPr/>
        </p:nvSpPr>
        <p:spPr>
          <a:xfrm>
            <a:off x="4307535" y="4162197"/>
            <a:ext cx="30684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-, /_._._/, =] </a:t>
            </a:r>
          </a:p>
        </p:txBody>
      </p:sp>
      <p:sp>
        <p:nvSpPr>
          <p:cNvPr id="31" name="Стрелка: изогнутая вниз 30">
            <a:extLst>
              <a:ext uri="{FF2B5EF4-FFF2-40B4-BE49-F238E27FC236}">
                <a16:creationId xmlns:a16="http://schemas.microsoft.com/office/drawing/2014/main" id="{9D536063-2357-43DA-B56D-D5CC73EC977F}"/>
              </a:ext>
            </a:extLst>
          </p:cNvPr>
          <p:cNvSpPr/>
          <p:nvPr/>
        </p:nvSpPr>
        <p:spPr>
          <a:xfrm>
            <a:off x="6755802" y="2235428"/>
            <a:ext cx="4031314" cy="43221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696B37A2-D9C5-4D53-8F25-1125FE763EC2}"/>
              </a:ext>
            </a:extLst>
          </p:cNvPr>
          <p:cNvSpPr/>
          <p:nvPr/>
        </p:nvSpPr>
        <p:spPr>
          <a:xfrm>
            <a:off x="7946747" y="1882785"/>
            <a:ext cx="716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куда?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sp>
        <p:nvSpPr>
          <p:cNvPr id="33" name="Стрелка: изогнутая вниз 32">
            <a:extLst>
              <a:ext uri="{FF2B5EF4-FFF2-40B4-BE49-F238E27FC236}">
                <a16:creationId xmlns:a16="http://schemas.microsoft.com/office/drawing/2014/main" id="{D48D72BD-7BCF-4952-A00B-FD4CD1547C3E}"/>
              </a:ext>
            </a:extLst>
          </p:cNvPr>
          <p:cNvSpPr/>
          <p:nvPr/>
        </p:nvSpPr>
        <p:spPr>
          <a:xfrm flipH="1">
            <a:off x="3802750" y="2337723"/>
            <a:ext cx="2549515" cy="35661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DF02AB7D-1ED9-4EDF-A1C9-798F42E9B135}"/>
              </a:ext>
            </a:extLst>
          </p:cNvPr>
          <p:cNvSpPr/>
          <p:nvPr/>
        </p:nvSpPr>
        <p:spPr>
          <a:xfrm>
            <a:off x="4839917" y="2026919"/>
            <a:ext cx="610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E48312"/>
                  </a:solidFill>
                </a:ln>
                <a:solidFill>
                  <a:srgbClr val="E483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endParaRPr lang="ru-RU" dirty="0">
              <a:ln>
                <a:solidFill>
                  <a:srgbClr val="E48312"/>
                </a:solidFill>
              </a:ln>
              <a:solidFill>
                <a:srgbClr val="E48312"/>
              </a:solidFill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BAA8F417-F54D-44EE-89AD-E98966908CCB}"/>
              </a:ext>
            </a:extLst>
          </p:cNvPr>
          <p:cNvSpPr/>
          <p:nvPr/>
        </p:nvSpPr>
        <p:spPr>
          <a:xfrm>
            <a:off x="1279805" y="2359891"/>
            <a:ext cx="617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сущ.</a:t>
            </a:r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703CE5DC-2AAD-401D-86DC-E3586F08F386}"/>
              </a:ext>
            </a:extLst>
          </p:cNvPr>
          <p:cNvSpPr/>
          <p:nvPr/>
        </p:nvSpPr>
        <p:spPr>
          <a:xfrm>
            <a:off x="10914634" y="2440086"/>
            <a:ext cx="617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сущ.</a:t>
            </a:r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82A7623A-C6C8-4174-AD07-29EB7AE5B98D}"/>
              </a:ext>
            </a:extLst>
          </p:cNvPr>
          <p:cNvSpPr/>
          <p:nvPr/>
        </p:nvSpPr>
        <p:spPr>
          <a:xfrm>
            <a:off x="2686694" y="2406179"/>
            <a:ext cx="1075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дееприч</a:t>
            </a:r>
            <a:r>
              <a: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.</a:t>
            </a:r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89195B6A-3E98-4C82-BA2C-85B3743BB002}"/>
              </a:ext>
            </a:extLst>
          </p:cNvPr>
          <p:cNvSpPr/>
          <p:nvPr/>
        </p:nvSpPr>
        <p:spPr>
          <a:xfrm>
            <a:off x="4944389" y="2385925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нар.</a:t>
            </a:r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B04D03E-3F62-4532-A38C-F3C4090400A1}"/>
              </a:ext>
            </a:extLst>
          </p:cNvPr>
          <p:cNvSpPr/>
          <p:nvPr/>
        </p:nvSpPr>
        <p:spPr>
          <a:xfrm>
            <a:off x="6804726" y="2464230"/>
            <a:ext cx="795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глагол</a:t>
            </a:r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E7EF2171-7704-4AE6-B368-6C08C3FB4D05}"/>
              </a:ext>
            </a:extLst>
          </p:cNvPr>
          <p:cNvSpPr/>
          <p:nvPr/>
        </p:nvSpPr>
        <p:spPr>
          <a:xfrm>
            <a:off x="9490164" y="2458975"/>
            <a:ext cx="726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прил.</a:t>
            </a:r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4934BA21-7A83-49C0-BFCA-D6BCC4D33986}"/>
              </a:ext>
            </a:extLst>
          </p:cNvPr>
          <p:cNvSpPr/>
          <p:nvPr/>
        </p:nvSpPr>
        <p:spPr>
          <a:xfrm>
            <a:off x="8086331" y="2351178"/>
            <a:ext cx="691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мест.</a:t>
            </a:r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278C5B88-BE70-40DA-9C12-663CD241CFD1}"/>
              </a:ext>
            </a:extLst>
          </p:cNvPr>
          <p:cNvSpPr/>
          <p:nvPr/>
        </p:nvSpPr>
        <p:spPr>
          <a:xfrm>
            <a:off x="7609976" y="2457852"/>
            <a:ext cx="282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с</a:t>
            </a:r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5164D82E-FF87-4371-8AD1-67FADFE7F153}"/>
              </a:ext>
            </a:extLst>
          </p:cNvPr>
          <p:cNvSpPr/>
          <p:nvPr/>
        </p:nvSpPr>
        <p:spPr>
          <a:xfrm>
            <a:off x="7805413" y="2482983"/>
            <a:ext cx="4844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Montserrat Alternates"/>
              </a:rPr>
              <a:t>пр.</a:t>
            </a:r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07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26" grpId="0" animBg="1"/>
      <p:bldP spid="27" grpId="0"/>
      <p:bldP spid="28" grpId="0" animBg="1"/>
      <p:bldP spid="29" grpId="0"/>
      <p:bldP spid="30" grpId="0"/>
      <p:bldP spid="31" grpId="0" animBg="1"/>
      <p:bldP spid="32" grpId="0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1929FE0-C173-4BB3-B656-B65021D832A3}"/>
              </a:ext>
            </a:extLst>
          </p:cNvPr>
          <p:cNvSpPr/>
          <p:nvPr/>
        </p:nvSpPr>
        <p:spPr>
          <a:xfrm>
            <a:off x="1008888" y="306431"/>
            <a:ext cx="10174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Вставьте пропущенные буквы. Соотнесите схемы и предложения, расставьте знаки препинания, выполняя графическую работу.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4B8DDF0-901A-4EB3-84D2-78C57D6FF4CB}"/>
              </a:ext>
            </a:extLst>
          </p:cNvPr>
          <p:cNvSpPr/>
          <p:nvPr/>
        </p:nvSpPr>
        <p:spPr>
          <a:xfrm>
            <a:off x="1008888" y="1286179"/>
            <a:ext cx="3910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-, /_._._/ и /_._._/, =] </a:t>
            </a:r>
          </a:p>
          <a:p>
            <a:pPr marL="342900" indent="-342900">
              <a:buAutoNum type="arabicPeriod"/>
            </a:pPr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- =, /_._._/, и, /_._._/, =] </a:t>
            </a:r>
          </a:p>
          <a:p>
            <a:r>
              <a:rPr lang="ru-RU" sz="24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[ - = и, /_._._/, =]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FFEE40-E534-419F-AF2A-D61478A4E580}"/>
              </a:ext>
            </a:extLst>
          </p:cNvPr>
          <p:cNvSpPr/>
          <p:nvPr/>
        </p:nvSpPr>
        <p:spPr>
          <a:xfrm>
            <a:off x="1008888" y="2639498"/>
            <a:ext cx="10448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из нас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вляя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себя на месте другого человека и страдая вместе с ним учится доброте.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Мы можем понять друг друга говоря на языке добра и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…мая чужую боль стать человечнее. 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н)о добрый человек защитит слабого и не задумываясь о выгоде для себя поможет ему.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D108FC-97A4-4673-8FAB-BDA24F7AF6C3}"/>
              </a:ext>
            </a:extLst>
          </p:cNvPr>
          <p:cNvSpPr/>
          <p:nvPr/>
        </p:nvSpPr>
        <p:spPr>
          <a:xfrm>
            <a:off x="1794583" y="510081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– 1</a:t>
            </a:r>
            <a:endParaRPr lang="ru-RU" sz="4400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3A1B1E0-D4A9-42B8-A1D8-A5616A050294}"/>
              </a:ext>
            </a:extLst>
          </p:cNvPr>
          <p:cNvSpPr/>
          <p:nvPr/>
        </p:nvSpPr>
        <p:spPr>
          <a:xfrm>
            <a:off x="4262882" y="510081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3</a:t>
            </a:r>
            <a:endParaRPr lang="ru-RU" sz="4400" b="1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DBECA2-67D7-4195-9430-C774CB9BA2CE}"/>
              </a:ext>
            </a:extLst>
          </p:cNvPr>
          <p:cNvSpPr/>
          <p:nvPr/>
        </p:nvSpPr>
        <p:spPr>
          <a:xfrm>
            <a:off x="7231634" y="5089015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– 2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03049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172</TotalTime>
  <Words>622</Words>
  <Application>Microsoft Office PowerPoint</Application>
  <PresentationFormat>Широкоэкранный</PresentationFormat>
  <Paragraphs>99</Paragraphs>
  <Slides>12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Montserrat Alternates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Дёмина</dc:creator>
  <cp:lastModifiedBy>Марина Дёмина</cp:lastModifiedBy>
  <cp:revision>16</cp:revision>
  <dcterms:created xsi:type="dcterms:W3CDTF">2024-01-08T11:55:22Z</dcterms:created>
  <dcterms:modified xsi:type="dcterms:W3CDTF">2024-01-08T14:47:42Z</dcterms:modified>
</cp:coreProperties>
</file>