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401" r:id="rId3"/>
    <p:sldId id="346" r:id="rId4"/>
    <p:sldId id="388" r:id="rId5"/>
    <p:sldId id="404" r:id="rId6"/>
    <p:sldId id="326" r:id="rId7"/>
    <p:sldId id="348" r:id="rId8"/>
    <p:sldId id="350" r:id="rId9"/>
    <p:sldId id="336" r:id="rId10"/>
    <p:sldId id="366" r:id="rId11"/>
    <p:sldId id="349" r:id="rId12"/>
    <p:sldId id="353" r:id="rId13"/>
    <p:sldId id="384" r:id="rId14"/>
    <p:sldId id="402" r:id="rId15"/>
    <p:sldId id="403" r:id="rId16"/>
    <p:sldId id="362" r:id="rId17"/>
    <p:sldId id="398" r:id="rId18"/>
    <p:sldId id="345" r:id="rId19"/>
    <p:sldId id="364" r:id="rId20"/>
    <p:sldId id="293" r:id="rId21"/>
    <p:sldId id="405" r:id="rId22"/>
    <p:sldId id="407" r:id="rId23"/>
    <p:sldId id="331" r:id="rId24"/>
    <p:sldId id="332" r:id="rId25"/>
    <p:sldId id="316" r:id="rId26"/>
    <p:sldId id="343" r:id="rId27"/>
    <p:sldId id="304" r:id="rId28"/>
    <p:sldId id="339" r:id="rId29"/>
    <p:sldId id="277" r:id="rId30"/>
    <p:sldId id="356" r:id="rId31"/>
    <p:sldId id="320" r:id="rId32"/>
    <p:sldId id="406" r:id="rId33"/>
    <p:sldId id="321" r:id="rId34"/>
    <p:sldId id="315" r:id="rId35"/>
    <p:sldId id="397" r:id="rId36"/>
    <p:sldId id="383" r:id="rId37"/>
    <p:sldId id="390" r:id="rId38"/>
    <p:sldId id="391" r:id="rId39"/>
    <p:sldId id="392" r:id="rId40"/>
  </p:sldIdLst>
  <p:sldSz cx="9144000" cy="6858000" type="screen4x3"/>
  <p:notesSz cx="6858000" cy="9144000"/>
  <p:custDataLst>
    <p:tags r:id="rId43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FFFF"/>
    <a:srgbClr val="99FF99"/>
    <a:srgbClr val="FF9933"/>
    <a:srgbClr val="FFFF66"/>
    <a:srgbClr val="99CC00"/>
    <a:srgbClr val="FFFF99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6" autoAdjust="0"/>
    <p:restoredTop sz="94660"/>
  </p:normalViewPr>
  <p:slideViewPr>
    <p:cSldViewPr>
      <p:cViewPr>
        <p:scale>
          <a:sx n="75" d="100"/>
          <a:sy n="75" d="100"/>
        </p:scale>
        <p:origin x="-4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85E9D64-7BFA-4167-A489-C57DB46147D6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69AB0FE-27D5-446D-A9B2-8BF96F0CB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71E0056-A608-4010-9615-BB23516AF8E8}" type="datetimeFigureOut">
              <a:rPr lang="ru-RU"/>
              <a:pPr>
                <a:defRPr/>
              </a:pPr>
              <a:t>08.01.2024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C26BBA3-817F-4B3F-A0BE-667AA3D46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E83C13-6293-4CF3-9C0A-D594068B270D}" type="slidenum">
              <a:rPr lang="ru-RU" smtClean="0">
                <a:cs typeface="Arial" charset="0"/>
              </a:rPr>
              <a:pPr/>
              <a:t>1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700DA1-476B-4D9B-84F9-0A02D29B6AAD}" type="slidenum">
              <a:rPr lang="ru-RU" smtClean="0">
                <a:cs typeface="Arial" charset="0"/>
              </a:rPr>
              <a:pPr/>
              <a:t>8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3EEC86-E899-4D89-B301-65D195F3358A}" type="slidenum">
              <a:rPr lang="ru-RU" smtClean="0">
                <a:cs typeface="Arial" charset="0"/>
              </a:rPr>
              <a:pPr/>
              <a:t>9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37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B19575-54B0-4CEB-8E11-1E3995349FB2}" type="slidenum">
              <a:rPr lang="ru-RU" smtClean="0">
                <a:cs typeface="Arial" charset="0"/>
              </a:rPr>
              <a:pPr/>
              <a:t>35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5F627-9892-4EC6-B645-41550A4BF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07ECD-B240-4FA4-9C88-754713879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ECF69-B5FC-4C0B-9FC1-79F5DC399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C5C08-5315-4ACE-8B06-8E2C3A1AC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9876C-14E7-4B81-9EC5-8286A7327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0423A-5EC6-4DF8-9A74-01804E817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AEF33-9C3D-48E4-8B67-1A3CFD026E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49A29-5D08-4405-8A0A-C9448E104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2E4D2-DC1A-4E89-B663-48FA931CA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35A4CD-C8D3-492B-B3B5-60B54684D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625C6-B306-4AD8-9045-EE1F29625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Мой университет - </a:t>
            </a:r>
            <a:r>
              <a:rPr lang="en-GB"/>
              <a:t>www.edu-reforma.ru </a:t>
            </a: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C27FEF9E-68D6-4A27-A191-DDB67C062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3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&#1056;rilozhenie2.SW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8.jpeg"/><Relationship Id="rId4" Type="http://schemas.openxmlformats.org/officeDocument/2006/relationships/image" Target="../media/image8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8.png"/><Relationship Id="rId7" Type="http://schemas.openxmlformats.org/officeDocument/2006/relationships/image" Target="../media/image98.png"/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9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s.caltech.edu/~atomic/snowcrystals/photos/w031230a113.jpg" TargetMode="External"/><Relationship Id="rId13" Type="http://schemas.openxmlformats.org/officeDocument/2006/relationships/hyperlink" Target="http://img32.imageshack.us/img32/4876/95403718.jpg" TargetMode="External"/><Relationship Id="rId18" Type="http://schemas.openxmlformats.org/officeDocument/2006/relationships/hyperlink" Target="http://www.newsprom.ru/photo/114889323136348.jpg" TargetMode="External"/><Relationship Id="rId3" Type="http://schemas.openxmlformats.org/officeDocument/2006/relationships/hyperlink" Target="http://www.newart.ru/pic/g215.jpg" TargetMode="External"/><Relationship Id="rId7" Type="http://schemas.openxmlformats.org/officeDocument/2006/relationships/hyperlink" Target="http://www.its.caltech.edu/~atomic/snowcrystals/photos/w031224a130.jpg" TargetMode="External"/><Relationship Id="rId12" Type="http://schemas.openxmlformats.org/officeDocument/2006/relationships/hyperlink" Target="http://art-apple.ru/albums/userpics/10001/preview~4.jpg" TargetMode="External"/><Relationship Id="rId17" Type="http://schemas.openxmlformats.org/officeDocument/2006/relationships/hyperlink" Target="http://www.hilalplaza.com/images/Seed.jpg" TargetMode="External"/><Relationship Id="rId2" Type="http://schemas.openxmlformats.org/officeDocument/2006/relationships/hyperlink" Target="http://infoteka.intergu.ru/query/about.asp?id=31285&amp;r=548517798524833478030090" TargetMode="External"/><Relationship Id="rId16" Type="http://schemas.openxmlformats.org/officeDocument/2006/relationships/hyperlink" Target="http://rbcu.ru/upload/medialibrary/35c/cone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ts.caltech.edu/~atomic/snowcrystals/photos/w041219b064.jpg" TargetMode="External"/><Relationship Id="rId11" Type="http://schemas.openxmlformats.org/officeDocument/2006/relationships/hyperlink" Target="http://www.its.caltech.edu/~atomic/snowcrystals/photos/w031230b033.jpg" TargetMode="External"/><Relationship Id="rId5" Type="http://schemas.openxmlformats.org/officeDocument/2006/relationships/hyperlink" Target="http://www.its.caltech.edu/~atomic/snowcrystals/photos/w031223d046.jpg" TargetMode="External"/><Relationship Id="rId15" Type="http://schemas.openxmlformats.org/officeDocument/2006/relationships/hyperlink" Target="http://rbcu.ru/upload/medialibrary/a5c/acers.jpg" TargetMode="External"/><Relationship Id="rId10" Type="http://schemas.openxmlformats.org/officeDocument/2006/relationships/hyperlink" Target="http://www.its.caltech.edu/~atomic/snowcrystals/photos/w050118a087.jpg" TargetMode="External"/><Relationship Id="rId4" Type="http://schemas.openxmlformats.org/officeDocument/2006/relationships/hyperlink" Target="http://www.its.caltech.edu/~atomic/snowcrystals/photos/w041219b055.jpg" TargetMode="External"/><Relationship Id="rId9" Type="http://schemas.openxmlformats.org/officeDocument/2006/relationships/hyperlink" Target="http://www.its.caltech.edu/~atomic/snowcrystals/photos/w050118b056.jpg" TargetMode="External"/><Relationship Id="rId14" Type="http://schemas.openxmlformats.org/officeDocument/2006/relationships/hyperlink" Target="http://rbcu.ru/upload/medialibrary/f60/ryabina_1.jpg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loranimal.ru/gallery/big/668.jpg" TargetMode="External"/><Relationship Id="rId13" Type="http://schemas.openxmlformats.org/officeDocument/2006/relationships/hyperlink" Target="http://img-fotki.yandex.ru/get/14/meot.2/0_716b_b50825cc_L" TargetMode="External"/><Relationship Id="rId18" Type="http://schemas.openxmlformats.org/officeDocument/2006/relationships/hyperlink" Target="http://4.bp.blogspot.com/_aC-ky5-xwvM/SxTTOaIMJpI/AAAAAAAAADE/D3sxbhe0OCM/s1600/&#1079;&#1080;&#1084;&#1072;.jpg" TargetMode="External"/><Relationship Id="rId3" Type="http://schemas.openxmlformats.org/officeDocument/2006/relationships/hyperlink" Target="http://rbcu.ru/upload/medialibrary/94b/nuthatch__.jpg" TargetMode="External"/><Relationship Id="rId21" Type="http://schemas.openxmlformats.org/officeDocument/2006/relationships/hyperlink" Target="http://www.rodniki.bel.ru/derevo/img/picea_abies1_3.jpg" TargetMode="External"/><Relationship Id="rId7" Type="http://schemas.openxmlformats.org/officeDocument/2006/relationships/hyperlink" Target="http://www.floranimal.ru/gallery/big/1611.jpg" TargetMode="External"/><Relationship Id="rId12" Type="http://schemas.openxmlformats.org/officeDocument/2006/relationships/hyperlink" Target="http://www.floranimal.ru/gallery/big/2991.jpg" TargetMode="External"/><Relationship Id="rId17" Type="http://schemas.openxmlformats.org/officeDocument/2006/relationships/hyperlink" Target="http://www.klopp.ru/uploads/posts/thumbs/1169193064_32.jpg" TargetMode="External"/><Relationship Id="rId25" Type="http://schemas.openxmlformats.org/officeDocument/2006/relationships/hyperlink" Target="http://photos.day.az/images/20100106/_DSC6484.JPG" TargetMode="External"/><Relationship Id="rId2" Type="http://schemas.openxmlformats.org/officeDocument/2006/relationships/hyperlink" Target="http://rbcu.ru/upload/medialibrary/005/jay__.jpg" TargetMode="External"/><Relationship Id="rId16" Type="http://schemas.openxmlformats.org/officeDocument/2006/relationships/hyperlink" Target="http://img-2.photosight.ru/4c1/3066485_large.jpg" TargetMode="External"/><Relationship Id="rId20" Type="http://schemas.openxmlformats.org/officeDocument/2006/relationships/hyperlink" Target="http://a20001.rimg.info/icon/1723124000b721d931f738713631643a478b98895c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bcu.ru/upload/medialibrary/aa4/bullfinch__.jpg" TargetMode="External"/><Relationship Id="rId11" Type="http://schemas.openxmlformats.org/officeDocument/2006/relationships/hyperlink" Target="http://www.floranimal.ru/gallery/big/1675.jpg" TargetMode="External"/><Relationship Id="rId24" Type="http://schemas.openxmlformats.org/officeDocument/2006/relationships/hyperlink" Target="http://s57.radikal.ru/i158/0912/5f/396296387593.jpg" TargetMode="External"/><Relationship Id="rId5" Type="http://schemas.openxmlformats.org/officeDocument/2006/relationships/hyperlink" Target="http://rbcu.ru/upload/medialibrary/1c1/gs_woodpecker__.jpg" TargetMode="External"/><Relationship Id="rId15" Type="http://schemas.openxmlformats.org/officeDocument/2006/relationships/hyperlink" Target="http://www.floranimal.ru/pages/animal/l/71.jpg" TargetMode="External"/><Relationship Id="rId23" Type="http://schemas.openxmlformats.org/officeDocument/2006/relationships/hyperlink" Target="http://14.mchs.gov.ru/upload/iblock/f35/04.jpg" TargetMode="External"/><Relationship Id="rId10" Type="http://schemas.openxmlformats.org/officeDocument/2006/relationships/hyperlink" Target="http://bms.24open.ru/images/32fd45939c22f8b4a018e1681e584d15" TargetMode="External"/><Relationship Id="rId19" Type="http://schemas.openxmlformats.org/officeDocument/2006/relationships/hyperlink" Target="http://img.sunhome.ru/UsersGallery/wallpapers/32/11201336.jpg" TargetMode="External"/><Relationship Id="rId4" Type="http://schemas.openxmlformats.org/officeDocument/2006/relationships/hyperlink" Target="http://rbcu.ru/upload/medialibrary/95d/crossbill__.jpg" TargetMode="External"/><Relationship Id="rId9" Type="http://schemas.openxmlformats.org/officeDocument/2006/relationships/hyperlink" Target="http://www.floranimal.ru/gallery/big/3216.jpg" TargetMode="External"/><Relationship Id="rId14" Type="http://schemas.openxmlformats.org/officeDocument/2006/relationships/hyperlink" Target="http://picsdesktop.net/Wild/1400x1050/PicsDesktop.net_446.jpg" TargetMode="External"/><Relationship Id="rId22" Type="http://schemas.openxmlformats.org/officeDocument/2006/relationships/hyperlink" Target="http://aeterna.ru/images/0804/img42205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740db7ea-8b8c-11db-b606-0800200c9a66/index.htm" TargetMode="External"/><Relationship Id="rId2" Type="http://schemas.openxmlformats.org/officeDocument/2006/relationships/hyperlink" Target="http://files.school-collection.edu.ru/dlrstore/8688bf5f-4c66-4d59-8551-%20%20f8f75ce913fc/%5bEST5_01-%20%20%2001%5d_%5bTI_05%5d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13.xml"/><Relationship Id="rId3" Type="http://schemas.openxmlformats.org/officeDocument/2006/relationships/slide" Target="slide9.xml"/><Relationship Id="rId7" Type="http://schemas.openxmlformats.org/officeDocument/2006/relationships/image" Target="../media/image7.png"/><Relationship Id="rId12" Type="http://schemas.openxmlformats.org/officeDocument/2006/relationships/image" Target="../media/image25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image" Target="../media/image10.png"/><Relationship Id="rId5" Type="http://schemas.openxmlformats.org/officeDocument/2006/relationships/slide" Target="slide11.xml"/><Relationship Id="rId10" Type="http://schemas.openxmlformats.org/officeDocument/2006/relationships/image" Target="../media/image24.png"/><Relationship Id="rId4" Type="http://schemas.openxmlformats.org/officeDocument/2006/relationships/slide" Target="slide10.xml"/><Relationship Id="rId9" Type="http://schemas.openxmlformats.org/officeDocument/2006/relationships/image" Target="../media/image9.png"/><Relationship Id="rId1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времена год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500313"/>
            <a:ext cx="2500313" cy="250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3" name="WordArt 11"/>
          <p:cNvSpPr>
            <a:spLocks noChangeArrowheads="1" noChangeShapeType="1" noTextEdit="1"/>
          </p:cNvSpPr>
          <p:nvPr/>
        </p:nvSpPr>
        <p:spPr bwMode="auto">
          <a:xfrm>
            <a:off x="1785938" y="107156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Урок окружающего мира</a:t>
            </a:r>
          </a:p>
          <a:p>
            <a:pPr algn="ctr"/>
            <a:r>
              <a:rPr lang="ru-RU" sz="3600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во 2 классе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J0336789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692150"/>
            <a:ext cx="351155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4" descr="снежинк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4941888"/>
            <a:ext cx="1851025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5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2924175"/>
            <a:ext cx="3762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4221163"/>
            <a:ext cx="3762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7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2924175"/>
            <a:ext cx="3762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8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5157788"/>
            <a:ext cx="3762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3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2138" y="4868863"/>
            <a:ext cx="3762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57188"/>
            <a:ext cx="4968875" cy="372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1267" name="Picture 8" descr="151080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2928938"/>
            <a:ext cx="5402262" cy="365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9699" name="Picture 9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404813"/>
            <a:ext cx="6905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0" descr="снежин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6550" y="2060575"/>
            <a:ext cx="3762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1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1700213"/>
            <a:ext cx="6905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2" descr="снежинки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4797425"/>
            <a:ext cx="1619250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Зима в миниатюре &lt; Зима &lt; Ovod &lt; природа&#10;Вот так выглядит наша природа, если к ней присмотреться.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3" y="298450"/>
            <a:ext cx="8435975" cy="62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снежинк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4951413"/>
            <a:ext cx="17780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WordArt 8"/>
          <p:cNvSpPr>
            <a:spLocks noChangeArrowheads="1" noChangeShapeType="1" noTextEdit="1"/>
          </p:cNvSpPr>
          <p:nvPr/>
        </p:nvSpPr>
        <p:spPr bwMode="auto">
          <a:xfrm>
            <a:off x="2339975" y="1341438"/>
            <a:ext cx="4679950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Разгадайте </a:t>
            </a:r>
          </a:p>
          <a:p>
            <a:pPr algn="ctr"/>
            <a:r>
              <a:rPr lang="ru-RU" sz="3600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кроссворд</a:t>
            </a:r>
          </a:p>
        </p:txBody>
      </p:sp>
      <p:pic>
        <p:nvPicPr>
          <p:cNvPr id="31747" name="Picture 4" descr="C:\Documents and Settings\Наталья\Мои документы\Мои рисунки\мальч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4286250"/>
            <a:ext cx="20780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Обои зима снег природ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8" y="280988"/>
            <a:ext cx="8648700" cy="638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4"/>
          <p:cNvSpPr>
            <a:spLocks noChangeArrowheads="1"/>
          </p:cNvSpPr>
          <p:nvPr/>
        </p:nvSpPr>
        <p:spPr bwMode="auto">
          <a:xfrm>
            <a:off x="4286250" y="4294188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625" name="Rectangle 5"/>
          <p:cNvSpPr>
            <a:spLocks noChangeArrowheads="1"/>
          </p:cNvSpPr>
          <p:nvPr/>
        </p:nvSpPr>
        <p:spPr bwMode="auto">
          <a:xfrm>
            <a:off x="3852863" y="4294188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М</a:t>
            </a:r>
          </a:p>
        </p:txBody>
      </p:sp>
      <p:sp>
        <p:nvSpPr>
          <p:cNvPr id="23626" name="Rectangle 6"/>
          <p:cNvSpPr>
            <a:spLocks noChangeArrowheads="1"/>
          </p:cNvSpPr>
          <p:nvPr/>
        </p:nvSpPr>
        <p:spPr bwMode="auto">
          <a:xfrm>
            <a:off x="3421063" y="4294188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И</a:t>
            </a:r>
          </a:p>
        </p:txBody>
      </p:sp>
      <p:sp>
        <p:nvSpPr>
          <p:cNvPr id="23627" name="Rectangle 7"/>
          <p:cNvSpPr>
            <a:spLocks noChangeArrowheads="1"/>
          </p:cNvSpPr>
          <p:nvPr/>
        </p:nvSpPr>
        <p:spPr bwMode="auto">
          <a:xfrm>
            <a:off x="2989263" y="4294188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З</a:t>
            </a:r>
          </a:p>
        </p:txBody>
      </p:sp>
      <p:sp>
        <p:nvSpPr>
          <p:cNvPr id="23614" name="Rectangle 11"/>
          <p:cNvSpPr>
            <a:spLocks noChangeArrowheads="1"/>
          </p:cNvSpPr>
          <p:nvPr/>
        </p:nvSpPr>
        <p:spPr bwMode="auto">
          <a:xfrm>
            <a:off x="4284663" y="4294188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А</a:t>
            </a:r>
          </a:p>
        </p:txBody>
      </p:sp>
      <p:sp>
        <p:nvSpPr>
          <p:cNvPr id="23615" name="Rectangle 12"/>
          <p:cNvSpPr>
            <a:spLocks noChangeArrowheads="1"/>
          </p:cNvSpPr>
          <p:nvPr/>
        </p:nvSpPr>
        <p:spPr bwMode="auto">
          <a:xfrm>
            <a:off x="4284663" y="38608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Ц</a:t>
            </a:r>
          </a:p>
        </p:txBody>
      </p:sp>
      <p:sp>
        <p:nvSpPr>
          <p:cNvPr id="32775" name="Rectangle 13"/>
          <p:cNvSpPr>
            <a:spLocks noChangeArrowheads="1"/>
          </p:cNvSpPr>
          <p:nvPr/>
        </p:nvSpPr>
        <p:spPr bwMode="auto">
          <a:xfrm>
            <a:off x="4284663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617" name="Rectangle 14"/>
          <p:cNvSpPr>
            <a:spLocks noChangeArrowheads="1"/>
          </p:cNvSpPr>
          <p:nvPr/>
        </p:nvSpPr>
        <p:spPr bwMode="auto">
          <a:xfrm>
            <a:off x="4284663" y="29972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Д</a:t>
            </a:r>
          </a:p>
        </p:txBody>
      </p:sp>
      <p:sp>
        <p:nvSpPr>
          <p:cNvPr id="32777" name="Rectangle 15"/>
          <p:cNvSpPr>
            <a:spLocks noChangeArrowheads="1"/>
          </p:cNvSpPr>
          <p:nvPr/>
        </p:nvSpPr>
        <p:spPr bwMode="auto">
          <a:xfrm>
            <a:off x="4284663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619" name="Rectangle 16"/>
          <p:cNvSpPr>
            <a:spLocks noChangeArrowheads="1"/>
          </p:cNvSpPr>
          <p:nvPr/>
        </p:nvSpPr>
        <p:spPr bwMode="auto">
          <a:xfrm>
            <a:off x="4284663" y="21336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Л</a:t>
            </a:r>
          </a:p>
        </p:txBody>
      </p:sp>
      <p:sp>
        <p:nvSpPr>
          <p:cNvPr id="23620" name="Rectangle 17"/>
          <p:cNvSpPr>
            <a:spLocks noChangeArrowheads="1"/>
          </p:cNvSpPr>
          <p:nvPr/>
        </p:nvSpPr>
        <p:spPr bwMode="auto">
          <a:xfrm>
            <a:off x="4284663" y="4048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Г</a:t>
            </a:r>
          </a:p>
        </p:txBody>
      </p:sp>
      <p:sp>
        <p:nvSpPr>
          <p:cNvPr id="23621" name="Rectangle 18"/>
          <p:cNvSpPr>
            <a:spLocks noChangeArrowheads="1"/>
          </p:cNvSpPr>
          <p:nvPr/>
        </p:nvSpPr>
        <p:spPr bwMode="auto">
          <a:xfrm>
            <a:off x="4284663" y="17018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О</a:t>
            </a:r>
          </a:p>
        </p:txBody>
      </p:sp>
      <p:sp>
        <p:nvSpPr>
          <p:cNvPr id="23622" name="Rectangle 19"/>
          <p:cNvSpPr>
            <a:spLocks noChangeArrowheads="1"/>
          </p:cNvSpPr>
          <p:nvPr/>
        </p:nvSpPr>
        <p:spPr bwMode="auto">
          <a:xfrm>
            <a:off x="4284663" y="12684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Л</a:t>
            </a:r>
          </a:p>
        </p:txBody>
      </p:sp>
      <p:sp>
        <p:nvSpPr>
          <p:cNvPr id="32782" name="Rectangle 20"/>
          <p:cNvSpPr>
            <a:spLocks noChangeArrowheads="1"/>
          </p:cNvSpPr>
          <p:nvPr/>
        </p:nvSpPr>
        <p:spPr bwMode="auto">
          <a:xfrm>
            <a:off x="4284663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606" name="Rectangle 22"/>
          <p:cNvSpPr>
            <a:spLocks noChangeArrowheads="1"/>
          </p:cNvSpPr>
          <p:nvPr/>
        </p:nvSpPr>
        <p:spPr bwMode="auto">
          <a:xfrm>
            <a:off x="7308850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Ь</a:t>
            </a:r>
          </a:p>
        </p:txBody>
      </p:sp>
      <p:sp>
        <p:nvSpPr>
          <p:cNvPr id="23607" name="Rectangle 23"/>
          <p:cNvSpPr>
            <a:spLocks noChangeArrowheads="1"/>
          </p:cNvSpPr>
          <p:nvPr/>
        </p:nvSpPr>
        <p:spPr bwMode="auto">
          <a:xfrm>
            <a:off x="6877050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З</a:t>
            </a:r>
          </a:p>
        </p:txBody>
      </p:sp>
      <p:sp>
        <p:nvSpPr>
          <p:cNvPr id="32785" name="Rectangle 24"/>
          <p:cNvSpPr>
            <a:spLocks noChangeArrowheads="1"/>
          </p:cNvSpPr>
          <p:nvPr/>
        </p:nvSpPr>
        <p:spPr bwMode="auto">
          <a:xfrm>
            <a:off x="6443663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609" name="Rectangle 25"/>
          <p:cNvSpPr>
            <a:spLocks noChangeArrowheads="1"/>
          </p:cNvSpPr>
          <p:nvPr/>
        </p:nvSpPr>
        <p:spPr bwMode="auto">
          <a:xfrm>
            <a:off x="6011863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Р</a:t>
            </a:r>
          </a:p>
        </p:txBody>
      </p:sp>
      <p:sp>
        <p:nvSpPr>
          <p:cNvPr id="23610" name="Rectangle 26"/>
          <p:cNvSpPr>
            <a:spLocks noChangeArrowheads="1"/>
          </p:cNvSpPr>
          <p:nvPr/>
        </p:nvSpPr>
        <p:spPr bwMode="auto">
          <a:xfrm>
            <a:off x="5580063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О</a:t>
            </a:r>
          </a:p>
        </p:txBody>
      </p:sp>
      <p:sp>
        <p:nvSpPr>
          <p:cNvPr id="32788" name="Rectangle 27"/>
          <p:cNvSpPr>
            <a:spLocks noChangeArrowheads="1"/>
          </p:cNvSpPr>
          <p:nvPr/>
        </p:nvSpPr>
        <p:spPr bwMode="auto">
          <a:xfrm>
            <a:off x="5148263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612" name="Rectangle 28"/>
          <p:cNvSpPr>
            <a:spLocks noChangeArrowheads="1"/>
          </p:cNvSpPr>
          <p:nvPr/>
        </p:nvSpPr>
        <p:spPr bwMode="auto">
          <a:xfrm>
            <a:off x="4716463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З</a:t>
            </a:r>
          </a:p>
        </p:txBody>
      </p:sp>
      <p:sp>
        <p:nvSpPr>
          <p:cNvPr id="23613" name="Rectangle 29"/>
          <p:cNvSpPr>
            <a:spLocks noChangeArrowheads="1"/>
          </p:cNvSpPr>
          <p:nvPr/>
        </p:nvSpPr>
        <p:spPr bwMode="auto">
          <a:xfrm>
            <a:off x="4284663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И</a:t>
            </a:r>
          </a:p>
        </p:txBody>
      </p:sp>
      <p:sp>
        <p:nvSpPr>
          <p:cNvPr id="23598" name="Rectangle 32"/>
          <p:cNvSpPr>
            <a:spLocks noChangeArrowheads="1"/>
          </p:cNvSpPr>
          <p:nvPr/>
        </p:nvSpPr>
        <p:spPr bwMode="auto">
          <a:xfrm>
            <a:off x="5581650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Д</a:t>
            </a:r>
          </a:p>
        </p:txBody>
      </p:sp>
      <p:sp>
        <p:nvSpPr>
          <p:cNvPr id="23599" name="Rectangle 33"/>
          <p:cNvSpPr>
            <a:spLocks noChangeArrowheads="1"/>
          </p:cNvSpPr>
          <p:nvPr/>
        </p:nvSpPr>
        <p:spPr bwMode="auto">
          <a:xfrm>
            <a:off x="5149850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А</a:t>
            </a:r>
          </a:p>
        </p:txBody>
      </p:sp>
      <p:sp>
        <p:nvSpPr>
          <p:cNvPr id="23600" name="Rectangle 34"/>
          <p:cNvSpPr>
            <a:spLocks noChangeArrowheads="1"/>
          </p:cNvSpPr>
          <p:nvPr/>
        </p:nvSpPr>
        <p:spPr bwMode="auto">
          <a:xfrm>
            <a:off x="4716463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П</a:t>
            </a:r>
          </a:p>
        </p:txBody>
      </p:sp>
      <p:sp>
        <p:nvSpPr>
          <p:cNvPr id="23601" name="Rectangle 35"/>
          <p:cNvSpPr>
            <a:spLocks noChangeArrowheads="1"/>
          </p:cNvSpPr>
          <p:nvPr/>
        </p:nvSpPr>
        <p:spPr bwMode="auto">
          <a:xfrm>
            <a:off x="4284663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О</a:t>
            </a:r>
          </a:p>
        </p:txBody>
      </p:sp>
      <p:sp>
        <p:nvSpPr>
          <p:cNvPr id="23602" name="Rectangle 36"/>
          <p:cNvSpPr>
            <a:spLocks noChangeArrowheads="1"/>
          </p:cNvSpPr>
          <p:nvPr/>
        </p:nvSpPr>
        <p:spPr bwMode="auto">
          <a:xfrm>
            <a:off x="3852863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Г</a:t>
            </a:r>
          </a:p>
        </p:txBody>
      </p:sp>
      <p:sp>
        <p:nvSpPr>
          <p:cNvPr id="23603" name="Rectangle 37"/>
          <p:cNvSpPr>
            <a:spLocks noChangeArrowheads="1"/>
          </p:cNvSpPr>
          <p:nvPr/>
        </p:nvSpPr>
        <p:spPr bwMode="auto">
          <a:xfrm>
            <a:off x="3421063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Е</a:t>
            </a:r>
          </a:p>
        </p:txBody>
      </p:sp>
      <p:sp>
        <p:nvSpPr>
          <p:cNvPr id="23604" name="Rectangle 38"/>
          <p:cNvSpPr>
            <a:spLocks noChangeArrowheads="1"/>
          </p:cNvSpPr>
          <p:nvPr/>
        </p:nvSpPr>
        <p:spPr bwMode="auto">
          <a:xfrm>
            <a:off x="2989263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Н</a:t>
            </a:r>
          </a:p>
        </p:txBody>
      </p:sp>
      <p:sp>
        <p:nvSpPr>
          <p:cNvPr id="23605" name="Rectangle 39"/>
          <p:cNvSpPr>
            <a:spLocks noChangeArrowheads="1"/>
          </p:cNvSpPr>
          <p:nvPr/>
        </p:nvSpPr>
        <p:spPr bwMode="auto">
          <a:xfrm>
            <a:off x="2557463" y="836613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С</a:t>
            </a:r>
          </a:p>
        </p:txBody>
      </p:sp>
      <p:sp>
        <p:nvSpPr>
          <p:cNvPr id="23590" name="Rectangle 41"/>
          <p:cNvSpPr>
            <a:spLocks noChangeArrowheads="1"/>
          </p:cNvSpPr>
          <p:nvPr/>
        </p:nvSpPr>
        <p:spPr bwMode="auto">
          <a:xfrm>
            <a:off x="5148263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Ь</a:t>
            </a:r>
          </a:p>
        </p:txBody>
      </p:sp>
      <p:sp>
        <p:nvSpPr>
          <p:cNvPr id="23591" name="Rectangle 42"/>
          <p:cNvSpPr>
            <a:spLocks noChangeArrowheads="1"/>
          </p:cNvSpPr>
          <p:nvPr/>
        </p:nvSpPr>
        <p:spPr bwMode="auto">
          <a:xfrm>
            <a:off x="4716463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Л</a:t>
            </a:r>
          </a:p>
        </p:txBody>
      </p:sp>
      <p:sp>
        <p:nvSpPr>
          <p:cNvPr id="23592" name="Rectangle 43"/>
          <p:cNvSpPr>
            <a:spLocks noChangeArrowheads="1"/>
          </p:cNvSpPr>
          <p:nvPr/>
        </p:nvSpPr>
        <p:spPr bwMode="auto">
          <a:xfrm>
            <a:off x="4283075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Е</a:t>
            </a:r>
          </a:p>
        </p:txBody>
      </p:sp>
      <p:sp>
        <p:nvSpPr>
          <p:cNvPr id="23593" name="Rectangle 44"/>
          <p:cNvSpPr>
            <a:spLocks noChangeArrowheads="1"/>
          </p:cNvSpPr>
          <p:nvPr/>
        </p:nvSpPr>
        <p:spPr bwMode="auto">
          <a:xfrm>
            <a:off x="3851275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П</a:t>
            </a:r>
          </a:p>
        </p:txBody>
      </p:sp>
      <p:sp>
        <p:nvSpPr>
          <p:cNvPr id="32803" name="Rectangle 45"/>
          <p:cNvSpPr>
            <a:spLocks noChangeArrowheads="1"/>
          </p:cNvSpPr>
          <p:nvPr/>
        </p:nvSpPr>
        <p:spPr bwMode="auto">
          <a:xfrm>
            <a:off x="3419475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95" name="Rectangle 46"/>
          <p:cNvSpPr>
            <a:spLocks noChangeArrowheads="1"/>
          </p:cNvSpPr>
          <p:nvPr/>
        </p:nvSpPr>
        <p:spPr bwMode="auto">
          <a:xfrm>
            <a:off x="2987675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Т</a:t>
            </a:r>
          </a:p>
        </p:txBody>
      </p:sp>
      <p:sp>
        <p:nvSpPr>
          <p:cNvPr id="23596" name="Rectangle 47"/>
          <p:cNvSpPr>
            <a:spLocks noChangeArrowheads="1"/>
          </p:cNvSpPr>
          <p:nvPr/>
        </p:nvSpPr>
        <p:spPr bwMode="auto">
          <a:xfrm>
            <a:off x="2555875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Т</a:t>
            </a:r>
          </a:p>
        </p:txBody>
      </p:sp>
      <p:sp>
        <p:nvSpPr>
          <p:cNvPr id="23597" name="Rectangle 48"/>
          <p:cNvSpPr>
            <a:spLocks noChangeArrowheads="1"/>
          </p:cNvSpPr>
          <p:nvPr/>
        </p:nvSpPr>
        <p:spPr bwMode="auto">
          <a:xfrm>
            <a:off x="2124075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О</a:t>
            </a:r>
          </a:p>
        </p:txBody>
      </p:sp>
      <p:sp>
        <p:nvSpPr>
          <p:cNvPr id="23586" name="Rectangle 50"/>
          <p:cNvSpPr>
            <a:spLocks noChangeArrowheads="1"/>
          </p:cNvSpPr>
          <p:nvPr/>
        </p:nvSpPr>
        <p:spPr bwMode="auto">
          <a:xfrm>
            <a:off x="3421063" y="29972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Г</a:t>
            </a:r>
          </a:p>
        </p:txBody>
      </p:sp>
      <p:sp>
        <p:nvSpPr>
          <p:cNvPr id="23587" name="Rectangle 51"/>
          <p:cNvSpPr>
            <a:spLocks noChangeArrowheads="1"/>
          </p:cNvSpPr>
          <p:nvPr/>
        </p:nvSpPr>
        <p:spPr bwMode="auto">
          <a:xfrm>
            <a:off x="3421063" y="2565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Е</a:t>
            </a:r>
          </a:p>
        </p:txBody>
      </p:sp>
      <p:sp>
        <p:nvSpPr>
          <p:cNvPr id="23588" name="Rectangle 52"/>
          <p:cNvSpPr>
            <a:spLocks noChangeArrowheads="1"/>
          </p:cNvSpPr>
          <p:nvPr/>
        </p:nvSpPr>
        <p:spPr bwMode="auto">
          <a:xfrm>
            <a:off x="3421063" y="21336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Н</a:t>
            </a:r>
          </a:p>
        </p:txBody>
      </p:sp>
      <p:sp>
        <p:nvSpPr>
          <p:cNvPr id="23589" name="Rectangle 53"/>
          <p:cNvSpPr>
            <a:spLocks noChangeArrowheads="1"/>
          </p:cNvSpPr>
          <p:nvPr/>
        </p:nvSpPr>
        <p:spPr bwMode="auto">
          <a:xfrm>
            <a:off x="3421063" y="17018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С</a:t>
            </a:r>
          </a:p>
        </p:txBody>
      </p:sp>
      <p:sp>
        <p:nvSpPr>
          <p:cNvPr id="23578" name="Rectangle 55"/>
          <p:cNvSpPr>
            <a:spLocks noChangeArrowheads="1"/>
          </p:cNvSpPr>
          <p:nvPr/>
        </p:nvSpPr>
        <p:spPr bwMode="auto">
          <a:xfrm>
            <a:off x="6445250" y="4724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З</a:t>
            </a:r>
          </a:p>
        </p:txBody>
      </p:sp>
      <p:sp>
        <p:nvSpPr>
          <p:cNvPr id="23579" name="Rectangle 56"/>
          <p:cNvSpPr>
            <a:spLocks noChangeArrowheads="1"/>
          </p:cNvSpPr>
          <p:nvPr/>
        </p:nvSpPr>
        <p:spPr bwMode="auto">
          <a:xfrm>
            <a:off x="6445250" y="42926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О</a:t>
            </a:r>
          </a:p>
        </p:txBody>
      </p:sp>
      <p:sp>
        <p:nvSpPr>
          <p:cNvPr id="23580" name="Rectangle 57"/>
          <p:cNvSpPr>
            <a:spLocks noChangeArrowheads="1"/>
          </p:cNvSpPr>
          <p:nvPr/>
        </p:nvSpPr>
        <p:spPr bwMode="auto">
          <a:xfrm>
            <a:off x="6445250" y="38608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Р</a:t>
            </a:r>
          </a:p>
        </p:txBody>
      </p:sp>
      <p:sp>
        <p:nvSpPr>
          <p:cNvPr id="23581" name="Rectangle 58"/>
          <p:cNvSpPr>
            <a:spLocks noChangeArrowheads="1"/>
          </p:cNvSpPr>
          <p:nvPr/>
        </p:nvSpPr>
        <p:spPr bwMode="auto">
          <a:xfrm>
            <a:off x="6445250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О</a:t>
            </a:r>
          </a:p>
        </p:txBody>
      </p:sp>
      <p:sp>
        <p:nvSpPr>
          <p:cNvPr id="23582" name="Rectangle 59"/>
          <p:cNvSpPr>
            <a:spLocks noChangeArrowheads="1"/>
          </p:cNvSpPr>
          <p:nvPr/>
        </p:nvSpPr>
        <p:spPr bwMode="auto">
          <a:xfrm>
            <a:off x="6445250" y="29972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</a:t>
            </a:r>
          </a:p>
        </p:txBody>
      </p:sp>
      <p:sp>
        <p:nvSpPr>
          <p:cNvPr id="23568" name="Rectangle 61"/>
          <p:cNvSpPr>
            <a:spLocks noChangeArrowheads="1"/>
          </p:cNvSpPr>
          <p:nvPr/>
        </p:nvSpPr>
        <p:spPr bwMode="auto">
          <a:xfrm>
            <a:off x="5149850" y="5589588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Ь</a:t>
            </a:r>
          </a:p>
        </p:txBody>
      </p:sp>
      <p:sp>
        <p:nvSpPr>
          <p:cNvPr id="23569" name="Rectangle 62"/>
          <p:cNvSpPr>
            <a:spLocks noChangeArrowheads="1"/>
          </p:cNvSpPr>
          <p:nvPr/>
        </p:nvSpPr>
        <p:spPr bwMode="auto">
          <a:xfrm>
            <a:off x="5149850" y="5157788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Л</a:t>
            </a:r>
          </a:p>
        </p:txBody>
      </p:sp>
      <p:sp>
        <p:nvSpPr>
          <p:cNvPr id="23570" name="Rectangle 63"/>
          <p:cNvSpPr>
            <a:spLocks noChangeArrowheads="1"/>
          </p:cNvSpPr>
          <p:nvPr/>
        </p:nvSpPr>
        <p:spPr bwMode="auto">
          <a:xfrm>
            <a:off x="5149850" y="47244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Е</a:t>
            </a:r>
          </a:p>
        </p:txBody>
      </p:sp>
      <p:sp>
        <p:nvSpPr>
          <p:cNvPr id="23571" name="Rectangle 64"/>
          <p:cNvSpPr>
            <a:spLocks noChangeArrowheads="1"/>
          </p:cNvSpPr>
          <p:nvPr/>
        </p:nvSpPr>
        <p:spPr bwMode="auto">
          <a:xfrm>
            <a:off x="5149850" y="42926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Т</a:t>
            </a:r>
          </a:p>
        </p:txBody>
      </p:sp>
      <p:sp>
        <p:nvSpPr>
          <p:cNvPr id="23572" name="Rectangle 65"/>
          <p:cNvSpPr>
            <a:spLocks noChangeArrowheads="1"/>
          </p:cNvSpPr>
          <p:nvPr/>
        </p:nvSpPr>
        <p:spPr bwMode="auto">
          <a:xfrm>
            <a:off x="5149850" y="38608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Е</a:t>
            </a:r>
          </a:p>
        </p:txBody>
      </p:sp>
      <p:sp>
        <p:nvSpPr>
          <p:cNvPr id="23573" name="Rectangle 66"/>
          <p:cNvSpPr>
            <a:spLocks noChangeArrowheads="1"/>
          </p:cNvSpPr>
          <p:nvPr/>
        </p:nvSpPr>
        <p:spPr bwMode="auto">
          <a:xfrm>
            <a:off x="5149850" y="3429000"/>
            <a:ext cx="43180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+mj-lt"/>
                <a:cs typeface="+mn-cs"/>
              </a:rPr>
              <a:t>М</a:t>
            </a:r>
          </a:p>
        </p:txBody>
      </p:sp>
      <p:sp>
        <p:nvSpPr>
          <p:cNvPr id="32822" name="Text Box 67"/>
          <p:cNvSpPr txBox="1">
            <a:spLocks noChangeArrowheads="1"/>
          </p:cNvSpPr>
          <p:nvPr/>
        </p:nvSpPr>
        <p:spPr bwMode="auto">
          <a:xfrm>
            <a:off x="4356100" y="0"/>
            <a:ext cx="288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1</a:t>
            </a:r>
            <a:endParaRPr lang="ru-RU" sz="1800">
              <a:latin typeface="Arial" charset="0"/>
            </a:endParaRPr>
          </a:p>
        </p:txBody>
      </p:sp>
      <p:sp>
        <p:nvSpPr>
          <p:cNvPr id="32823" name="Text Box 68"/>
          <p:cNvSpPr txBox="1">
            <a:spLocks noChangeArrowheads="1"/>
          </p:cNvSpPr>
          <p:nvPr/>
        </p:nvSpPr>
        <p:spPr bwMode="auto">
          <a:xfrm>
            <a:off x="2124075" y="836613"/>
            <a:ext cx="287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2</a:t>
            </a:r>
            <a:endParaRPr lang="ru-RU" sz="1800">
              <a:latin typeface="Arial" charset="0"/>
            </a:endParaRPr>
          </a:p>
        </p:txBody>
      </p:sp>
      <p:sp>
        <p:nvSpPr>
          <p:cNvPr id="32824" name="Text Box 69"/>
          <p:cNvSpPr txBox="1">
            <a:spLocks noChangeArrowheads="1"/>
          </p:cNvSpPr>
          <p:nvPr/>
        </p:nvSpPr>
        <p:spPr bwMode="auto">
          <a:xfrm>
            <a:off x="3419475" y="1341438"/>
            <a:ext cx="431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3</a:t>
            </a:r>
            <a:endParaRPr lang="ru-RU" sz="1800">
              <a:latin typeface="Arial" charset="0"/>
            </a:endParaRPr>
          </a:p>
        </p:txBody>
      </p:sp>
      <p:sp>
        <p:nvSpPr>
          <p:cNvPr id="32825" name="Text Box 70"/>
          <p:cNvSpPr txBox="1">
            <a:spLocks noChangeArrowheads="1"/>
          </p:cNvSpPr>
          <p:nvPr/>
        </p:nvSpPr>
        <p:spPr bwMode="auto">
          <a:xfrm>
            <a:off x="1692275" y="2636838"/>
            <a:ext cx="288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4</a:t>
            </a:r>
            <a:endParaRPr lang="ru-RU" sz="1800">
              <a:latin typeface="Arial" charset="0"/>
            </a:endParaRPr>
          </a:p>
        </p:txBody>
      </p:sp>
      <p:sp>
        <p:nvSpPr>
          <p:cNvPr id="32826" name="Text Box 71"/>
          <p:cNvSpPr txBox="1">
            <a:spLocks noChangeArrowheads="1"/>
          </p:cNvSpPr>
          <p:nvPr/>
        </p:nvSpPr>
        <p:spPr bwMode="auto">
          <a:xfrm>
            <a:off x="6516688" y="2636838"/>
            <a:ext cx="360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5</a:t>
            </a:r>
            <a:endParaRPr lang="ru-RU" sz="1800">
              <a:latin typeface="Arial" charset="0"/>
            </a:endParaRPr>
          </a:p>
        </p:txBody>
      </p:sp>
      <p:sp>
        <p:nvSpPr>
          <p:cNvPr id="32827" name="Text Box 72"/>
          <p:cNvSpPr txBox="1">
            <a:spLocks noChangeArrowheads="1"/>
          </p:cNvSpPr>
          <p:nvPr/>
        </p:nvSpPr>
        <p:spPr bwMode="auto">
          <a:xfrm>
            <a:off x="3924300" y="3500438"/>
            <a:ext cx="360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6</a:t>
            </a:r>
            <a:endParaRPr lang="ru-RU" sz="1800">
              <a:latin typeface="Arial" charset="0"/>
            </a:endParaRPr>
          </a:p>
        </p:txBody>
      </p:sp>
      <p:sp>
        <p:nvSpPr>
          <p:cNvPr id="32828" name="Text Box 73"/>
          <p:cNvSpPr txBox="1">
            <a:spLocks noChangeArrowheads="1"/>
          </p:cNvSpPr>
          <p:nvPr/>
        </p:nvSpPr>
        <p:spPr bwMode="auto">
          <a:xfrm>
            <a:off x="5219700" y="3068638"/>
            <a:ext cx="288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7</a:t>
            </a:r>
            <a:endParaRPr lang="ru-RU" sz="1800">
              <a:latin typeface="Arial" charset="0"/>
            </a:endParaRPr>
          </a:p>
        </p:txBody>
      </p:sp>
      <p:sp>
        <p:nvSpPr>
          <p:cNvPr id="32829" name="Text Box 74"/>
          <p:cNvSpPr txBox="1">
            <a:spLocks noChangeArrowheads="1"/>
          </p:cNvSpPr>
          <p:nvPr/>
        </p:nvSpPr>
        <p:spPr bwMode="auto">
          <a:xfrm>
            <a:off x="2627313" y="4292600"/>
            <a:ext cx="287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8</a:t>
            </a:r>
            <a:endParaRPr lang="ru-RU" sz="1800">
              <a:latin typeface="Arial" charset="0"/>
            </a:endParaRPr>
          </a:p>
        </p:txBody>
      </p:sp>
      <p:pic>
        <p:nvPicPr>
          <p:cNvPr id="32830" name="Picture 75" descr="снежинк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4951413"/>
            <a:ext cx="17780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witch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492375"/>
            <a:ext cx="1314450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475038" y="8472488"/>
            <a:ext cx="914400" cy="7191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</a:rPr>
              <a:t>№ 1</a:t>
            </a:r>
          </a:p>
        </p:txBody>
      </p:sp>
      <p:pic>
        <p:nvPicPr>
          <p:cNvPr id="24" name="Picture 5" descr="C:\Documents and Settings\Наталья\Мои документы\Мои рисунки\снежжна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377825"/>
            <a:ext cx="122555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kern="1200" dirty="0" smtClean="0">
                <a:solidFill>
                  <a:srgbClr val="0066FF"/>
                </a:solidFill>
                <a:ea typeface="+mn-ea"/>
                <a:cs typeface="+mn-cs"/>
              </a:rPr>
              <a:t>Гимнастика для глаз</a:t>
            </a:r>
            <a:r>
              <a:rPr lang="ru-RU" b="1" dirty="0" smtClean="0">
                <a:solidFill>
                  <a:srgbClr val="000099"/>
                </a:solidFill>
              </a:rPr>
              <a:t/>
            </a:r>
            <a:br>
              <a:rPr lang="ru-RU" b="1" dirty="0" smtClean="0">
                <a:solidFill>
                  <a:srgbClr val="000099"/>
                </a:solidFill>
              </a:rPr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3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L 0.81909 0.009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" y="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42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00347 0.8074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4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579 -0.38912 C 0.61545 -0.38912 0.81909 -0.20208 0.81909 0.0301 C 0.81909 0.26204 0.61545 0.4507 0.36579 0.4507 C 0.11649 0.4507 -0.08646 0.26204 -0.08646 0.0301 C -0.08646 -0.20208 0.11649 -0.38912 0.36579 -0.38912 Z " pathEditMode="relative" rAng="0" ptsTypes="fffff">
                                      <p:cBhvr>
                                        <p:cTn id="2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4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0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27 0.00602 C -0.09427 0.22107 0.00347 0.39769 0.12291 0.39769 C 0.26354 0.39769 0.31441 0.20185 0.33593 0.08403 L 0.35816 -0.07199 C 0.37986 -0.18981 0.4342 -0.38518 0.59305 -0.38518 C 0.69479 -0.38518 0.81128 -0.20926 0.81128 0.00602 C 0.81128 0.22107 0.69479 0.39769 0.59305 0.39769 C 0.4342 0.39769 0.37986 0.20185 0.35816 0.08403 L 0.33593 -0.07199 C 0.31441 -0.18981 0.26354 -0.38518 0.12291 -0.38518 C 0.00347 -0.38518 -0.09427 -0.20926 -0.09427 0.00602 Z " pathEditMode="relative" rAng="0" ptsTypes="ffFffffFfff">
                                      <p:cBhvr>
                                        <p:cTn id="3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Rectangle 4"/>
          <p:cNvGrpSpPr>
            <a:grpSpLocks/>
          </p:cNvGrpSpPr>
          <p:nvPr/>
        </p:nvGrpSpPr>
        <p:grpSpPr bwMode="auto">
          <a:xfrm>
            <a:off x="3432175" y="1017588"/>
            <a:ext cx="2492375" cy="1055687"/>
            <a:chOff x="2162" y="641"/>
            <a:chExt cx="1570" cy="665"/>
          </a:xfrm>
        </p:grpSpPr>
        <p:pic>
          <p:nvPicPr>
            <p:cNvPr id="34838" name="Rectangle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62" y="641"/>
              <a:ext cx="1570" cy="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8" name="Text Box 3"/>
            <p:cNvSpPr txBox="1">
              <a:spLocks noChangeArrowheads="1"/>
            </p:cNvSpPr>
            <p:nvPr/>
          </p:nvSpPr>
          <p:spPr bwMode="auto">
            <a:xfrm>
              <a:off x="2200" y="663"/>
              <a:ext cx="1496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Растения</a:t>
              </a:r>
            </a:p>
          </p:txBody>
        </p:sp>
      </p:grpSp>
      <p:grpSp>
        <p:nvGrpSpPr>
          <p:cNvPr id="3" name="Rectangle 5"/>
          <p:cNvGrpSpPr>
            <a:grpSpLocks/>
          </p:cNvGrpSpPr>
          <p:nvPr/>
        </p:nvGrpSpPr>
        <p:grpSpPr bwMode="auto">
          <a:xfrm>
            <a:off x="908050" y="3176588"/>
            <a:ext cx="1993900" cy="841375"/>
            <a:chOff x="572" y="2001"/>
            <a:chExt cx="1256" cy="530"/>
          </a:xfrm>
        </p:grpSpPr>
        <p:pic>
          <p:nvPicPr>
            <p:cNvPr id="34836" name="Rectangle 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2" y="2001"/>
              <a:ext cx="1256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6" name="Text Box 6"/>
            <p:cNvSpPr txBox="1">
              <a:spLocks noChangeArrowheads="1"/>
            </p:cNvSpPr>
            <p:nvPr/>
          </p:nvSpPr>
          <p:spPr bwMode="auto">
            <a:xfrm>
              <a:off x="612" y="2024"/>
              <a:ext cx="1180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Деревья</a:t>
              </a:r>
            </a:p>
          </p:txBody>
        </p:sp>
      </p:grpSp>
      <p:grpSp>
        <p:nvGrpSpPr>
          <p:cNvPr id="4" name="Rectangle 8"/>
          <p:cNvGrpSpPr>
            <a:grpSpLocks/>
          </p:cNvGrpSpPr>
          <p:nvPr/>
        </p:nvGrpSpPr>
        <p:grpSpPr bwMode="auto">
          <a:xfrm>
            <a:off x="3408363" y="3176588"/>
            <a:ext cx="2474912" cy="841375"/>
            <a:chOff x="2147" y="2001"/>
            <a:chExt cx="1559" cy="530"/>
          </a:xfrm>
        </p:grpSpPr>
        <p:pic>
          <p:nvPicPr>
            <p:cNvPr id="34834" name="Rectangle 8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47" y="2001"/>
              <a:ext cx="1559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4" name="Text Box 9"/>
            <p:cNvSpPr txBox="1">
              <a:spLocks noChangeArrowheads="1"/>
            </p:cNvSpPr>
            <p:nvPr/>
          </p:nvSpPr>
          <p:spPr bwMode="auto">
            <a:xfrm>
              <a:off x="2290" y="2024"/>
              <a:ext cx="1270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Кустарники</a:t>
              </a:r>
            </a:p>
          </p:txBody>
        </p:sp>
      </p:grpSp>
      <p:grpSp>
        <p:nvGrpSpPr>
          <p:cNvPr id="5" name="Rectangle 9"/>
          <p:cNvGrpSpPr>
            <a:grpSpLocks/>
          </p:cNvGrpSpPr>
          <p:nvPr/>
        </p:nvGrpSpPr>
        <p:grpSpPr bwMode="auto">
          <a:xfrm>
            <a:off x="6308725" y="3176588"/>
            <a:ext cx="1993900" cy="841375"/>
            <a:chOff x="3974" y="2001"/>
            <a:chExt cx="1256" cy="530"/>
          </a:xfrm>
        </p:grpSpPr>
        <p:pic>
          <p:nvPicPr>
            <p:cNvPr id="34832" name="Rectangle 9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74" y="2001"/>
              <a:ext cx="1256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2" name="Text Box 12"/>
            <p:cNvSpPr txBox="1">
              <a:spLocks noChangeArrowheads="1"/>
            </p:cNvSpPr>
            <p:nvPr/>
          </p:nvSpPr>
          <p:spPr bwMode="auto">
            <a:xfrm>
              <a:off x="4014" y="2024"/>
              <a:ext cx="1180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Травы</a:t>
              </a:r>
            </a:p>
          </p:txBody>
        </p:sp>
      </p:grpSp>
      <p:grpSp>
        <p:nvGrpSpPr>
          <p:cNvPr id="6" name="Oval 10"/>
          <p:cNvGrpSpPr>
            <a:grpSpLocks/>
          </p:cNvGrpSpPr>
          <p:nvPr/>
        </p:nvGrpSpPr>
        <p:grpSpPr bwMode="auto">
          <a:xfrm>
            <a:off x="122238" y="5035550"/>
            <a:ext cx="2200275" cy="1200150"/>
            <a:chOff x="77" y="3172"/>
            <a:chExt cx="1386" cy="756"/>
          </a:xfrm>
        </p:grpSpPr>
        <p:pic>
          <p:nvPicPr>
            <p:cNvPr id="34830" name="Oval 10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" y="3172"/>
              <a:ext cx="1386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0" name="Text Box 15"/>
            <p:cNvSpPr txBox="1">
              <a:spLocks noChangeArrowheads="1"/>
            </p:cNvSpPr>
            <p:nvPr/>
          </p:nvSpPr>
          <p:spPr bwMode="auto">
            <a:xfrm>
              <a:off x="384" y="3295"/>
              <a:ext cx="771" cy="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000" dirty="0">
                  <a:latin typeface="+mj-lt"/>
                  <a:cs typeface="+mn-cs"/>
                </a:rPr>
                <a:t>Лиственные</a:t>
              </a:r>
            </a:p>
          </p:txBody>
        </p:sp>
      </p:grpSp>
      <p:grpSp>
        <p:nvGrpSpPr>
          <p:cNvPr id="7" name="Oval 11"/>
          <p:cNvGrpSpPr>
            <a:grpSpLocks/>
          </p:cNvGrpSpPr>
          <p:nvPr/>
        </p:nvGrpSpPr>
        <p:grpSpPr bwMode="auto">
          <a:xfrm>
            <a:off x="2225675" y="5035550"/>
            <a:ext cx="1912938" cy="1200150"/>
            <a:chOff x="1402" y="3172"/>
            <a:chExt cx="1205" cy="756"/>
          </a:xfrm>
        </p:grpSpPr>
        <p:pic>
          <p:nvPicPr>
            <p:cNvPr id="34828" name="Oval 11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402" y="3172"/>
              <a:ext cx="1205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8" name="Text Box 18"/>
            <p:cNvSpPr txBox="1">
              <a:spLocks noChangeArrowheads="1"/>
            </p:cNvSpPr>
            <p:nvPr/>
          </p:nvSpPr>
          <p:spPr bwMode="auto">
            <a:xfrm>
              <a:off x="1606" y="3295"/>
              <a:ext cx="802" cy="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000" dirty="0">
                  <a:latin typeface="+mj-lt"/>
                  <a:cs typeface="+mn-cs"/>
                </a:rPr>
                <a:t>Хвойные</a:t>
              </a:r>
            </a:p>
          </p:txBody>
        </p:sp>
      </p:grpSp>
      <p:sp>
        <p:nvSpPr>
          <p:cNvPr id="34823" name="Line 12"/>
          <p:cNvSpPr>
            <a:spLocks noChangeShapeType="1"/>
          </p:cNvSpPr>
          <p:nvPr/>
        </p:nvSpPr>
        <p:spPr bwMode="auto">
          <a:xfrm flipH="1">
            <a:off x="2411413" y="1989138"/>
            <a:ext cx="1800225" cy="1223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4" name="Line 13"/>
          <p:cNvSpPr>
            <a:spLocks noChangeShapeType="1"/>
          </p:cNvSpPr>
          <p:nvPr/>
        </p:nvSpPr>
        <p:spPr bwMode="auto">
          <a:xfrm>
            <a:off x="4716463" y="1989138"/>
            <a:ext cx="0" cy="1223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5" name="Line 14"/>
          <p:cNvSpPr>
            <a:spLocks noChangeShapeType="1"/>
          </p:cNvSpPr>
          <p:nvPr/>
        </p:nvSpPr>
        <p:spPr bwMode="auto">
          <a:xfrm>
            <a:off x="5292725" y="1989138"/>
            <a:ext cx="1800225" cy="1223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6383" name="Line 15"/>
          <p:cNvSpPr>
            <a:spLocks noChangeShapeType="1"/>
          </p:cNvSpPr>
          <p:nvPr/>
        </p:nvSpPr>
        <p:spPr bwMode="auto">
          <a:xfrm flipH="1">
            <a:off x="1116013" y="3933825"/>
            <a:ext cx="792162" cy="1150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6384" name="Line 16"/>
          <p:cNvSpPr>
            <a:spLocks noChangeShapeType="1"/>
          </p:cNvSpPr>
          <p:nvPr/>
        </p:nvSpPr>
        <p:spPr bwMode="auto">
          <a:xfrm>
            <a:off x="2051050" y="3933825"/>
            <a:ext cx="936625" cy="1150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6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6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83" grpId="0" animBg="1"/>
      <p:bldP spid="18638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 descr="http://www.rodniki.bel.ru/derevo/img/picea_abies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1213" y="357188"/>
            <a:ext cx="4237037" cy="624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35842" name="Picture 4" descr="C:\Documents and Settings\Наталья\Мои документы\Мои рисунки\дер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57188"/>
            <a:ext cx="4406900" cy="634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" y="1620838"/>
            <a:ext cx="2481262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2638" y="1620838"/>
            <a:ext cx="2535237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32513" y="1620838"/>
            <a:ext cx="2451100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7"/>
          <p:cNvSpPr txBox="1">
            <a:spLocks noChangeArrowheads="1"/>
          </p:cNvSpPr>
          <p:nvPr/>
        </p:nvSpPr>
        <p:spPr bwMode="auto">
          <a:xfrm>
            <a:off x="900113" y="5516563"/>
            <a:ext cx="2232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6600"/>
                </a:solidFill>
              </a:rPr>
              <a:t>пшеница</a:t>
            </a:r>
          </a:p>
        </p:txBody>
      </p:sp>
      <p:sp>
        <p:nvSpPr>
          <p:cNvPr id="36869" name="Text Box 9"/>
          <p:cNvSpPr txBox="1">
            <a:spLocks noChangeArrowheads="1"/>
          </p:cNvSpPr>
          <p:nvPr/>
        </p:nvSpPr>
        <p:spPr bwMode="auto">
          <a:xfrm>
            <a:off x="3779838" y="5516563"/>
            <a:ext cx="215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6600"/>
                </a:solidFill>
              </a:rPr>
              <a:t>клюква</a:t>
            </a:r>
          </a:p>
        </p:txBody>
      </p:sp>
      <p:sp>
        <p:nvSpPr>
          <p:cNvPr id="36870" name="Text Box 10"/>
          <p:cNvSpPr txBox="1">
            <a:spLocks noChangeArrowheads="1"/>
          </p:cNvSpPr>
          <p:nvPr/>
        </p:nvSpPr>
        <p:spPr bwMode="auto">
          <a:xfrm>
            <a:off x="6372225" y="5516563"/>
            <a:ext cx="2303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6600"/>
                </a:solidFill>
              </a:rPr>
              <a:t>земляника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Rectangle 2"/>
          <p:cNvGrpSpPr>
            <a:grpSpLocks/>
          </p:cNvGrpSpPr>
          <p:nvPr/>
        </p:nvGrpSpPr>
        <p:grpSpPr bwMode="auto">
          <a:xfrm>
            <a:off x="3432175" y="1017588"/>
            <a:ext cx="2492375" cy="1055687"/>
            <a:chOff x="2162" y="641"/>
            <a:chExt cx="1570" cy="665"/>
          </a:xfrm>
        </p:grpSpPr>
        <p:pic>
          <p:nvPicPr>
            <p:cNvPr id="37907" name="Rectangle 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62" y="641"/>
              <a:ext cx="1570" cy="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01" name="Text Box 3"/>
            <p:cNvSpPr txBox="1">
              <a:spLocks noChangeArrowheads="1"/>
            </p:cNvSpPr>
            <p:nvPr/>
          </p:nvSpPr>
          <p:spPr bwMode="auto">
            <a:xfrm>
              <a:off x="2200" y="663"/>
              <a:ext cx="1496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Животные</a:t>
              </a:r>
            </a:p>
          </p:txBody>
        </p:sp>
      </p:grpSp>
      <p:grpSp>
        <p:nvGrpSpPr>
          <p:cNvPr id="3" name="Rectangle 3"/>
          <p:cNvGrpSpPr>
            <a:grpSpLocks/>
          </p:cNvGrpSpPr>
          <p:nvPr/>
        </p:nvGrpSpPr>
        <p:grpSpPr bwMode="auto">
          <a:xfrm>
            <a:off x="579438" y="3249613"/>
            <a:ext cx="1992312" cy="841375"/>
            <a:chOff x="365" y="2047"/>
            <a:chExt cx="1255" cy="530"/>
          </a:xfrm>
        </p:grpSpPr>
        <p:pic>
          <p:nvPicPr>
            <p:cNvPr id="37905" name="Rectangle 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5" y="2047"/>
              <a:ext cx="1255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9" name="Text Box 6"/>
            <p:cNvSpPr txBox="1">
              <a:spLocks noChangeArrowheads="1"/>
            </p:cNvSpPr>
            <p:nvPr/>
          </p:nvSpPr>
          <p:spPr bwMode="auto">
            <a:xfrm>
              <a:off x="405" y="2070"/>
              <a:ext cx="1180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Звери</a:t>
              </a:r>
            </a:p>
          </p:txBody>
        </p:sp>
      </p:grpSp>
      <p:grpSp>
        <p:nvGrpSpPr>
          <p:cNvPr id="4" name="Rectangle 4"/>
          <p:cNvGrpSpPr>
            <a:grpSpLocks/>
          </p:cNvGrpSpPr>
          <p:nvPr/>
        </p:nvGrpSpPr>
        <p:grpSpPr bwMode="auto">
          <a:xfrm>
            <a:off x="1987550" y="4327525"/>
            <a:ext cx="2133600" cy="841375"/>
            <a:chOff x="1252" y="2726"/>
            <a:chExt cx="1344" cy="530"/>
          </a:xfrm>
        </p:grpSpPr>
        <p:pic>
          <p:nvPicPr>
            <p:cNvPr id="37903" name="Rectangle 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52" y="2726"/>
              <a:ext cx="1344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7" name="Text Box 9"/>
            <p:cNvSpPr txBox="1">
              <a:spLocks noChangeArrowheads="1"/>
            </p:cNvSpPr>
            <p:nvPr/>
          </p:nvSpPr>
          <p:spPr bwMode="auto">
            <a:xfrm>
              <a:off x="1292" y="2750"/>
              <a:ext cx="1270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Птицы</a:t>
              </a:r>
            </a:p>
          </p:txBody>
        </p:sp>
      </p:grpSp>
      <p:grpSp>
        <p:nvGrpSpPr>
          <p:cNvPr id="5" name="Rectangle 5"/>
          <p:cNvGrpSpPr>
            <a:grpSpLocks/>
          </p:cNvGrpSpPr>
          <p:nvPr/>
        </p:nvGrpSpPr>
        <p:grpSpPr bwMode="auto">
          <a:xfrm>
            <a:off x="4943475" y="4327525"/>
            <a:ext cx="1987550" cy="841375"/>
            <a:chOff x="3114" y="2726"/>
            <a:chExt cx="1252" cy="530"/>
          </a:xfrm>
        </p:grpSpPr>
        <p:pic>
          <p:nvPicPr>
            <p:cNvPr id="37901" name="Rectangle 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14" y="2726"/>
              <a:ext cx="1252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5" name="Text Box 12"/>
            <p:cNvSpPr txBox="1">
              <a:spLocks noChangeArrowheads="1"/>
            </p:cNvSpPr>
            <p:nvPr/>
          </p:nvSpPr>
          <p:spPr bwMode="auto">
            <a:xfrm>
              <a:off x="3152" y="2750"/>
              <a:ext cx="1180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Рыбы</a:t>
              </a:r>
            </a:p>
          </p:txBody>
        </p:sp>
      </p:grpSp>
      <p:sp>
        <p:nvSpPr>
          <p:cNvPr id="37893" name="Line 8"/>
          <p:cNvSpPr>
            <a:spLocks noChangeShapeType="1"/>
          </p:cNvSpPr>
          <p:nvPr/>
        </p:nvSpPr>
        <p:spPr bwMode="auto">
          <a:xfrm flipH="1">
            <a:off x="2268538" y="1989138"/>
            <a:ext cx="1871662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894" name="Line 9"/>
          <p:cNvSpPr>
            <a:spLocks noChangeShapeType="1"/>
          </p:cNvSpPr>
          <p:nvPr/>
        </p:nvSpPr>
        <p:spPr bwMode="auto">
          <a:xfrm flipH="1">
            <a:off x="3203575" y="1989138"/>
            <a:ext cx="1368425" cy="2376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895" name="Line 10"/>
          <p:cNvSpPr>
            <a:spLocks noChangeShapeType="1"/>
          </p:cNvSpPr>
          <p:nvPr/>
        </p:nvSpPr>
        <p:spPr bwMode="auto">
          <a:xfrm>
            <a:off x="5364163" y="1989138"/>
            <a:ext cx="1728787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Rectangle 13"/>
          <p:cNvGrpSpPr>
            <a:grpSpLocks/>
          </p:cNvGrpSpPr>
          <p:nvPr/>
        </p:nvGrpSpPr>
        <p:grpSpPr bwMode="auto">
          <a:xfrm>
            <a:off x="6540500" y="3322638"/>
            <a:ext cx="2359025" cy="841375"/>
            <a:chOff x="4120" y="2093"/>
            <a:chExt cx="1486" cy="530"/>
          </a:xfrm>
        </p:grpSpPr>
        <p:pic>
          <p:nvPicPr>
            <p:cNvPr id="37899" name="Rectangle 1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120" y="2093"/>
              <a:ext cx="1486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3" name="Text Box 18"/>
            <p:cNvSpPr txBox="1">
              <a:spLocks noChangeArrowheads="1"/>
            </p:cNvSpPr>
            <p:nvPr/>
          </p:nvSpPr>
          <p:spPr bwMode="auto">
            <a:xfrm>
              <a:off x="4275" y="2115"/>
              <a:ext cx="1180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j-lt"/>
                  <a:cs typeface="+mn-cs"/>
                </a:rPr>
                <a:t>Насекомые</a:t>
              </a:r>
            </a:p>
          </p:txBody>
        </p:sp>
      </p:grpSp>
      <p:sp>
        <p:nvSpPr>
          <p:cNvPr id="37897" name="Line 14"/>
          <p:cNvSpPr>
            <a:spLocks noChangeShapeType="1"/>
          </p:cNvSpPr>
          <p:nvPr/>
        </p:nvSpPr>
        <p:spPr bwMode="auto">
          <a:xfrm>
            <a:off x="4932363" y="1989138"/>
            <a:ext cx="1079500" cy="2376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7898" name="Picture 15" descr="снежинки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5825" y="5084763"/>
            <a:ext cx="163512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0" name="Picture 3" descr="Обои на тему зи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2" name="WordArt 4"/>
          <p:cNvSpPr>
            <a:spLocks noChangeArrowheads="1" noChangeShapeType="1" noTextEdit="1"/>
          </p:cNvSpPr>
          <p:nvPr/>
        </p:nvSpPr>
        <p:spPr bwMode="auto">
          <a:xfrm>
            <a:off x="1763713" y="1412875"/>
            <a:ext cx="583247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 гости к зиме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25" y="2214563"/>
            <a:ext cx="4286250" cy="2714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</a:t>
            </a:r>
            <a:r>
              <a:rPr lang="ru-RU" sz="2400" b="1" smtClean="0">
                <a:solidFill>
                  <a:srgbClr val="993300"/>
                </a:solidFill>
              </a:rPr>
              <a:t>Хожу в пушистой шубе,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Живу в густом лесу,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В дупле на старом дубе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Орешки я грызу.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                         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                  (Белка)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</a:t>
            </a:r>
          </a:p>
        </p:txBody>
      </p:sp>
      <p:pic>
        <p:nvPicPr>
          <p:cNvPr id="4" name="Picture 5" descr="16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857250"/>
            <a:ext cx="3929063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8915" name="Picture 4" descr="снежинк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780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14813" y="1714500"/>
            <a:ext cx="4500562" cy="30003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</a:t>
            </a:r>
            <a:r>
              <a:rPr lang="ru-RU" sz="2400" b="1" smtClean="0">
                <a:solidFill>
                  <a:srgbClr val="993300"/>
                </a:solidFill>
              </a:rPr>
              <a:t>Хозяин лесной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Просыпается весной,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А зимой под вьюжный вой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Спит в избушке снеговой.                                         </a:t>
            </a:r>
          </a:p>
          <a:p>
            <a:pPr algn="r" eaLnBrk="1" hangingPunct="1">
              <a:buFontTx/>
              <a:buNone/>
            </a:pPr>
            <a:endParaRPr lang="ru-RU" sz="2400" b="1" smtClean="0">
              <a:solidFill>
                <a:srgbClr val="993300"/>
              </a:solidFill>
            </a:endParaRPr>
          </a:p>
          <a:p>
            <a:pPr algn="r"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(Медведь) </a:t>
            </a:r>
          </a:p>
          <a:p>
            <a:pPr algn="r"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                                   </a:t>
            </a:r>
          </a:p>
          <a:p>
            <a:pPr eaLnBrk="1" hangingPunct="1">
              <a:buFontTx/>
              <a:buNone/>
            </a:pPr>
            <a:endParaRPr lang="ru-RU" sz="2400" b="1" smtClean="0">
              <a:solidFill>
                <a:srgbClr val="993300"/>
              </a:solidFill>
            </a:endParaRP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</a:t>
            </a:r>
          </a:p>
        </p:txBody>
      </p:sp>
      <p:pic>
        <p:nvPicPr>
          <p:cNvPr id="5" name="Picture 5" descr="66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784225"/>
            <a:ext cx="371475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39939" name="Picture 4" descr="снежинк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7780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 descr="снежинк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80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32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43125"/>
            <a:ext cx="59118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9063" y="357188"/>
            <a:ext cx="4857750" cy="2857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За деревьями, кустами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Промелькнуло быстро пламя.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Промелькнуло, пробежало -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Нет ни дыма, ни пожара.</a:t>
            </a:r>
          </a:p>
          <a:p>
            <a:pPr algn="r" eaLnBrk="1" hangingPunct="1">
              <a:buFontTx/>
              <a:buNone/>
            </a:pPr>
            <a:endParaRPr lang="ru-RU" sz="2400" b="1" smtClean="0">
              <a:solidFill>
                <a:srgbClr val="993300"/>
              </a:solidFill>
            </a:endParaRPr>
          </a:p>
          <a:p>
            <a:pPr algn="r"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(Лиса)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75" y="500063"/>
            <a:ext cx="5357813" cy="27860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              </a:t>
            </a:r>
            <a:r>
              <a:rPr lang="ru-RU" sz="2400" b="1" smtClean="0">
                <a:solidFill>
                  <a:srgbClr val="993300"/>
                </a:solidFill>
              </a:rPr>
              <a:t>У косого нет берлоги,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Не нужна ему нора.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От врагов спасают ноги,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А от голода - кора. </a:t>
            </a:r>
          </a:p>
          <a:p>
            <a:pPr eaLnBrk="1" hangingPunct="1">
              <a:buFontTx/>
              <a:buNone/>
            </a:pPr>
            <a:endParaRPr lang="ru-RU" sz="2400" b="1" smtClean="0">
              <a:solidFill>
                <a:srgbClr val="993300"/>
              </a:solidFill>
            </a:endParaRP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993300"/>
                </a:solidFill>
              </a:rPr>
              <a:t>                                               (Заяц)</a:t>
            </a:r>
          </a:p>
        </p:txBody>
      </p:sp>
      <p:pic>
        <p:nvPicPr>
          <p:cNvPr id="60418" name="Picture 4" descr="снежинк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780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Documents and Settings\Наталья\Мои документы\Мои рисунки\зй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357438"/>
            <a:ext cx="5786438" cy="4154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476250"/>
            <a:ext cx="3548062" cy="565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8838" y="476250"/>
            <a:ext cx="3536950" cy="565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 Box 6"/>
          <p:cNvSpPr txBox="1">
            <a:spLocks noChangeArrowheads="1"/>
          </p:cNvSpPr>
          <p:nvPr/>
        </p:nvSpPr>
        <p:spPr bwMode="auto">
          <a:xfrm>
            <a:off x="1214438" y="5500688"/>
            <a:ext cx="3240087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0">
                <a:latin typeface="Arial" charset="0"/>
              </a:rPr>
              <a:t>Заяц - беляк</a:t>
            </a:r>
          </a:p>
        </p:txBody>
      </p:sp>
      <p:sp>
        <p:nvSpPr>
          <p:cNvPr id="61444" name="Text Box 7"/>
          <p:cNvSpPr txBox="1">
            <a:spLocks noChangeArrowheads="1"/>
          </p:cNvSpPr>
          <p:nvPr/>
        </p:nvSpPr>
        <p:spPr bwMode="auto">
          <a:xfrm>
            <a:off x="4857750" y="5500688"/>
            <a:ext cx="3071813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0">
                <a:latin typeface="Arial" charset="0"/>
              </a:rPr>
              <a:t>Заяц - русак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http://natuurbeleving.scene24.net/media/Wezel_Mustela-nival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57188"/>
            <a:ext cx="45720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2466" name="Picture 5" descr="C:\Documents and Settings\Наталья\Мои документы\Мои рисунки\лас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3071813"/>
            <a:ext cx="493395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Documents and Settings\Наталья\Мои документы\Мои рисунки\мыш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57188"/>
            <a:ext cx="8577263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428625"/>
            <a:ext cx="4976813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44035" name="Picture 6" descr="29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071813"/>
            <a:ext cx="5008563" cy="340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9" name="Picture 3" descr="C:\Documents and Settings\Наталья\Мои документы\Мои рисунки\каба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428625"/>
            <a:ext cx="8501062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Наталья\Мои документы\Мои рисунки\вооол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400" y="428625"/>
            <a:ext cx="83312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4563" y="176213"/>
            <a:ext cx="4097337" cy="647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5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642938" y="500063"/>
            <a:ext cx="1584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6"/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/>
          <a:stretch>
            <a:fillRect/>
          </a:stretch>
        </p:blipFill>
        <p:spPr bwMode="auto">
          <a:xfrm>
            <a:off x="571500" y="1714500"/>
            <a:ext cx="1584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8"/>
          <p:cNvPicPr>
            <a:picLocks noChangeAspect="1" noChangeArrowheads="1"/>
          </p:cNvPicPr>
          <p:nvPr/>
        </p:nvPicPr>
        <p:blipFill>
          <a:blip r:embed="rId5">
            <a:lum bright="12000"/>
          </a:blip>
          <a:srcRect/>
          <a:stretch>
            <a:fillRect/>
          </a:stretch>
        </p:blipFill>
        <p:spPr bwMode="auto">
          <a:xfrm>
            <a:off x="571500" y="2857500"/>
            <a:ext cx="15843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9"/>
          <p:cNvPicPr>
            <a:picLocks noChangeAspect="1" noChangeArrowheads="1"/>
          </p:cNvPicPr>
          <p:nvPr/>
        </p:nvPicPr>
        <p:blipFill>
          <a:blip r:embed="rId6">
            <a:lum bright="6000"/>
          </a:blip>
          <a:srcRect/>
          <a:stretch>
            <a:fillRect/>
          </a:stretch>
        </p:blipFill>
        <p:spPr bwMode="auto">
          <a:xfrm>
            <a:off x="642938" y="4214813"/>
            <a:ext cx="15843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10"/>
          <p:cNvPicPr>
            <a:picLocks noChangeAspect="1" noChangeArrowheads="1"/>
          </p:cNvPicPr>
          <p:nvPr/>
        </p:nvPicPr>
        <p:blipFill>
          <a:blip r:embed="rId7">
            <a:lum bright="6000"/>
          </a:blip>
          <a:srcRect/>
          <a:stretch>
            <a:fillRect/>
          </a:stretch>
        </p:blipFill>
        <p:spPr bwMode="auto">
          <a:xfrm>
            <a:off x="684213" y="5445125"/>
            <a:ext cx="1584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9" name="Line 11"/>
          <p:cNvSpPr>
            <a:spLocks noChangeShapeType="1"/>
          </p:cNvSpPr>
          <p:nvPr/>
        </p:nvSpPr>
        <p:spPr bwMode="auto">
          <a:xfrm>
            <a:off x="2214563" y="928688"/>
            <a:ext cx="2933700" cy="530860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0540" name="Line 12"/>
          <p:cNvSpPr>
            <a:spLocks noChangeShapeType="1"/>
          </p:cNvSpPr>
          <p:nvPr/>
        </p:nvSpPr>
        <p:spPr bwMode="auto">
          <a:xfrm>
            <a:off x="2286000" y="2071688"/>
            <a:ext cx="2862263" cy="287020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0541" name="Line 13"/>
          <p:cNvSpPr>
            <a:spLocks noChangeShapeType="1"/>
          </p:cNvSpPr>
          <p:nvPr/>
        </p:nvSpPr>
        <p:spPr bwMode="auto">
          <a:xfrm>
            <a:off x="2214563" y="3214688"/>
            <a:ext cx="4878387" cy="719137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0542" name="Line 14"/>
          <p:cNvSpPr>
            <a:spLocks noChangeShapeType="1"/>
          </p:cNvSpPr>
          <p:nvPr/>
        </p:nvSpPr>
        <p:spPr bwMode="auto">
          <a:xfrm>
            <a:off x="2286000" y="4500563"/>
            <a:ext cx="4733925" cy="1592262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0543" name="Line 15"/>
          <p:cNvSpPr>
            <a:spLocks noChangeShapeType="1"/>
          </p:cNvSpPr>
          <p:nvPr/>
        </p:nvSpPr>
        <p:spPr bwMode="auto">
          <a:xfrm flipV="1">
            <a:off x="2339975" y="2636838"/>
            <a:ext cx="3960813" cy="3240087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4524" name="AutoShape 19"/>
          <p:cNvSpPr>
            <a:spLocks noChangeArrowheads="1"/>
          </p:cNvSpPr>
          <p:nvPr/>
        </p:nvSpPr>
        <p:spPr bwMode="auto">
          <a:xfrm>
            <a:off x="500063" y="500063"/>
            <a:ext cx="1728787" cy="8636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5" name="AutoShape 20"/>
          <p:cNvSpPr>
            <a:spLocks noChangeArrowheads="1"/>
          </p:cNvSpPr>
          <p:nvPr/>
        </p:nvSpPr>
        <p:spPr bwMode="auto">
          <a:xfrm>
            <a:off x="500063" y="2857500"/>
            <a:ext cx="1728787" cy="8636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6" name="AutoShape 21"/>
          <p:cNvSpPr>
            <a:spLocks noChangeArrowheads="1"/>
          </p:cNvSpPr>
          <p:nvPr/>
        </p:nvSpPr>
        <p:spPr bwMode="auto">
          <a:xfrm>
            <a:off x="500063" y="4143375"/>
            <a:ext cx="1728787" cy="8636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7" name="AutoShape 22"/>
          <p:cNvSpPr>
            <a:spLocks noChangeArrowheads="1"/>
          </p:cNvSpPr>
          <p:nvPr/>
        </p:nvSpPr>
        <p:spPr bwMode="auto">
          <a:xfrm>
            <a:off x="539750" y="5373688"/>
            <a:ext cx="1728788" cy="8636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528" name="AutoShape 23"/>
          <p:cNvSpPr>
            <a:spLocks noChangeArrowheads="1"/>
          </p:cNvSpPr>
          <p:nvPr/>
        </p:nvSpPr>
        <p:spPr bwMode="auto">
          <a:xfrm>
            <a:off x="500063" y="1643063"/>
            <a:ext cx="1728787" cy="8636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9" grpId="0" animBg="1"/>
      <p:bldP spid="150540" grpId="0" animBg="1"/>
      <p:bldP spid="150541" grpId="0" animBg="1"/>
      <p:bldP spid="150542" grpId="0" animBg="1"/>
      <p:bldP spid="1505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4"/>
          <p:cNvSpPr>
            <a:spLocks noGrp="1" noChangeArrowheads="1"/>
          </p:cNvSpPr>
          <p:nvPr>
            <p:ph type="title"/>
          </p:nvPr>
        </p:nvSpPr>
        <p:spPr>
          <a:xfrm>
            <a:off x="-612775" y="188913"/>
            <a:ext cx="8229600" cy="79216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0066FF"/>
                </a:solidFill>
              </a:rPr>
              <a:t>Расселите животных по домикам</a:t>
            </a:r>
          </a:p>
        </p:txBody>
      </p:sp>
      <p:sp>
        <p:nvSpPr>
          <p:cNvPr id="42004" name="Rectangle 20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341438"/>
            <a:ext cx="1882775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smtClean="0"/>
              <a:t>Медведь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Белка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Лось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Заяц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Ёж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Хомяк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Кабан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Волк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Мышь</a:t>
            </a:r>
          </a:p>
          <a:p>
            <a:pPr eaLnBrk="1" hangingPunct="1">
              <a:buFontTx/>
              <a:buNone/>
            </a:pPr>
            <a:r>
              <a:rPr lang="ru-RU" sz="2400" b="1" smtClean="0"/>
              <a:t>Барсук</a:t>
            </a:r>
          </a:p>
          <a:p>
            <a:pPr eaLnBrk="1" hangingPunct="1">
              <a:buFontTx/>
              <a:buNone/>
            </a:pPr>
            <a:endParaRPr lang="ru-RU" sz="2400" b="1" smtClean="0"/>
          </a:p>
        </p:txBody>
      </p:sp>
      <p:grpSp>
        <p:nvGrpSpPr>
          <p:cNvPr id="65539" name="Group 26"/>
          <p:cNvGrpSpPr>
            <a:grpSpLocks/>
          </p:cNvGrpSpPr>
          <p:nvPr/>
        </p:nvGrpSpPr>
        <p:grpSpPr bwMode="auto">
          <a:xfrm>
            <a:off x="6732588" y="4005263"/>
            <a:ext cx="1512887" cy="2160587"/>
            <a:chOff x="4105" y="482"/>
            <a:chExt cx="953" cy="1542"/>
          </a:xfrm>
        </p:grpSpPr>
        <p:sp>
          <p:nvSpPr>
            <p:cNvPr id="65552" name="AutoShape 24"/>
            <p:cNvSpPr>
              <a:spLocks noChangeArrowheads="1"/>
            </p:cNvSpPr>
            <p:nvPr/>
          </p:nvSpPr>
          <p:spPr bwMode="auto">
            <a:xfrm>
              <a:off x="4105" y="482"/>
              <a:ext cx="953" cy="590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53" name="Rectangle 25"/>
            <p:cNvSpPr>
              <a:spLocks noChangeArrowheads="1"/>
            </p:cNvSpPr>
            <p:nvPr/>
          </p:nvSpPr>
          <p:spPr bwMode="auto">
            <a:xfrm>
              <a:off x="4105" y="1071"/>
              <a:ext cx="953" cy="953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540" name="Group 27"/>
          <p:cNvGrpSpPr>
            <a:grpSpLocks/>
          </p:cNvGrpSpPr>
          <p:nvPr/>
        </p:nvGrpSpPr>
        <p:grpSpPr bwMode="auto">
          <a:xfrm>
            <a:off x="6732588" y="549275"/>
            <a:ext cx="1512887" cy="2160588"/>
            <a:chOff x="4105" y="482"/>
            <a:chExt cx="953" cy="1542"/>
          </a:xfrm>
        </p:grpSpPr>
        <p:sp>
          <p:nvSpPr>
            <p:cNvPr id="65550" name="AutoShape 28"/>
            <p:cNvSpPr>
              <a:spLocks noChangeArrowheads="1"/>
            </p:cNvSpPr>
            <p:nvPr/>
          </p:nvSpPr>
          <p:spPr bwMode="auto">
            <a:xfrm>
              <a:off x="4105" y="482"/>
              <a:ext cx="953" cy="590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51" name="Rectangle 29"/>
            <p:cNvSpPr>
              <a:spLocks noChangeArrowheads="1"/>
            </p:cNvSpPr>
            <p:nvPr/>
          </p:nvSpPr>
          <p:spPr bwMode="auto">
            <a:xfrm>
              <a:off x="4105" y="1071"/>
              <a:ext cx="953" cy="953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541" name="Group 30"/>
          <p:cNvGrpSpPr>
            <a:grpSpLocks/>
          </p:cNvGrpSpPr>
          <p:nvPr/>
        </p:nvGrpSpPr>
        <p:grpSpPr bwMode="auto">
          <a:xfrm>
            <a:off x="4787900" y="2276475"/>
            <a:ext cx="1512888" cy="2160588"/>
            <a:chOff x="4105" y="482"/>
            <a:chExt cx="953" cy="1542"/>
          </a:xfrm>
        </p:grpSpPr>
        <p:sp>
          <p:nvSpPr>
            <p:cNvPr id="65548" name="AutoShape 31"/>
            <p:cNvSpPr>
              <a:spLocks noChangeArrowheads="1"/>
            </p:cNvSpPr>
            <p:nvPr/>
          </p:nvSpPr>
          <p:spPr bwMode="auto">
            <a:xfrm>
              <a:off x="4105" y="482"/>
              <a:ext cx="953" cy="590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49" name="Rectangle 32"/>
            <p:cNvSpPr>
              <a:spLocks noChangeArrowheads="1"/>
            </p:cNvSpPr>
            <p:nvPr/>
          </p:nvSpPr>
          <p:spPr bwMode="auto">
            <a:xfrm>
              <a:off x="4105" y="1071"/>
              <a:ext cx="953" cy="953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6871" name="Oval 36"/>
          <p:cNvSpPr>
            <a:spLocks noChangeArrowheads="1"/>
          </p:cNvSpPr>
          <p:nvPr/>
        </p:nvSpPr>
        <p:spPr bwMode="auto">
          <a:xfrm>
            <a:off x="7308850" y="908050"/>
            <a:ext cx="431800" cy="360363"/>
          </a:xfrm>
          <a:prstGeom prst="ellipse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cs typeface="+mn-cs"/>
              </a:rPr>
              <a:t>1</a:t>
            </a:r>
          </a:p>
        </p:txBody>
      </p:sp>
      <p:sp>
        <p:nvSpPr>
          <p:cNvPr id="36872" name="Oval 37"/>
          <p:cNvSpPr>
            <a:spLocks noChangeArrowheads="1"/>
          </p:cNvSpPr>
          <p:nvPr/>
        </p:nvSpPr>
        <p:spPr bwMode="auto">
          <a:xfrm>
            <a:off x="5364163" y="2708275"/>
            <a:ext cx="431800" cy="360363"/>
          </a:xfrm>
          <a:prstGeom prst="ellipse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cs typeface="+mn-cs"/>
              </a:rPr>
              <a:t>2</a:t>
            </a:r>
          </a:p>
        </p:txBody>
      </p:sp>
      <p:sp>
        <p:nvSpPr>
          <p:cNvPr id="36873" name="Oval 38"/>
          <p:cNvSpPr>
            <a:spLocks noChangeArrowheads="1"/>
          </p:cNvSpPr>
          <p:nvPr/>
        </p:nvSpPr>
        <p:spPr bwMode="auto">
          <a:xfrm>
            <a:off x="7235825" y="4365625"/>
            <a:ext cx="431800" cy="360363"/>
          </a:xfrm>
          <a:prstGeom prst="ellipse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cs typeface="+mn-cs"/>
              </a:rPr>
              <a:t>3</a:t>
            </a:r>
          </a:p>
        </p:txBody>
      </p:sp>
      <p:sp>
        <p:nvSpPr>
          <p:cNvPr id="65545" name="Text Box 39"/>
          <p:cNvSpPr txBox="1">
            <a:spLocks noChangeArrowheads="1"/>
          </p:cNvSpPr>
          <p:nvPr/>
        </p:nvSpPr>
        <p:spPr bwMode="auto">
          <a:xfrm>
            <a:off x="6516688" y="2708275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66FF"/>
                </a:solidFill>
                <a:latin typeface="Arial" charset="0"/>
              </a:rPr>
              <a:t>Делают запасы</a:t>
            </a:r>
          </a:p>
        </p:txBody>
      </p:sp>
      <p:sp>
        <p:nvSpPr>
          <p:cNvPr id="65546" name="Text Box 41"/>
          <p:cNvSpPr txBox="1">
            <a:spLocks noChangeArrowheads="1"/>
          </p:cNvSpPr>
          <p:nvPr/>
        </p:nvSpPr>
        <p:spPr bwMode="auto">
          <a:xfrm>
            <a:off x="4284663" y="4437063"/>
            <a:ext cx="2592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0066FF"/>
                </a:solidFill>
                <a:latin typeface="Arial" charset="0"/>
              </a:rPr>
              <a:t>Впадают в спячку</a:t>
            </a:r>
          </a:p>
        </p:txBody>
      </p:sp>
      <p:sp>
        <p:nvSpPr>
          <p:cNvPr id="65547" name="Text Box 42"/>
          <p:cNvSpPr txBox="1">
            <a:spLocks noChangeArrowheads="1"/>
          </p:cNvSpPr>
          <p:nvPr/>
        </p:nvSpPr>
        <p:spPr bwMode="auto">
          <a:xfrm>
            <a:off x="5929313" y="6092825"/>
            <a:ext cx="3214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0066FF"/>
                </a:solidFill>
                <a:latin typeface="Arial" charset="0"/>
              </a:rPr>
              <a:t>Ищут корм в природе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0.4434 0.260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2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1826 L 0.6835 -0.0656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2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1412 L 0.68768 0.386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2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-0.01504 L 0.68333 0.3634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2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35838E-7 L 0.50313 0.0573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20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33526E-6 L 0.68976 -0.2580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20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-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1783 L 0.68038 0.2106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20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1875 L 0.68837 0.1981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20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51445E-7 L 0.6823 -0.3969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20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" y="-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21965E-6 L 0.47188 -0.1986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20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Line 11"/>
          <p:cNvSpPr>
            <a:spLocks noChangeShapeType="1"/>
          </p:cNvSpPr>
          <p:nvPr/>
        </p:nvSpPr>
        <p:spPr bwMode="auto">
          <a:xfrm flipH="1">
            <a:off x="2571750" y="1928813"/>
            <a:ext cx="1428750" cy="16430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34" name="Line 12"/>
          <p:cNvSpPr>
            <a:spLocks noChangeShapeType="1"/>
          </p:cNvSpPr>
          <p:nvPr/>
        </p:nvSpPr>
        <p:spPr bwMode="auto">
          <a:xfrm>
            <a:off x="4857750" y="1928813"/>
            <a:ext cx="1441450" cy="16557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8435" name="Rectangle 16"/>
          <p:cNvGrpSpPr>
            <a:grpSpLocks/>
          </p:cNvGrpSpPr>
          <p:nvPr/>
        </p:nvGrpSpPr>
        <p:grpSpPr bwMode="auto">
          <a:xfrm>
            <a:off x="2798763" y="749300"/>
            <a:ext cx="3211512" cy="1274763"/>
            <a:chOff x="1763" y="472"/>
            <a:chExt cx="2023" cy="803"/>
          </a:xfrm>
        </p:grpSpPr>
        <p:pic>
          <p:nvPicPr>
            <p:cNvPr id="18448" name="Rectangle 16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63" y="472"/>
              <a:ext cx="2023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4" name="Text Box 5"/>
            <p:cNvSpPr txBox="1">
              <a:spLocks noChangeArrowheads="1"/>
            </p:cNvSpPr>
            <p:nvPr/>
          </p:nvSpPr>
          <p:spPr bwMode="auto">
            <a:xfrm>
              <a:off x="1800" y="495"/>
              <a:ext cx="1950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n-lt"/>
                  <a:cs typeface="+mn-cs"/>
                </a:rPr>
                <a:t>Природа</a:t>
              </a:r>
            </a:p>
          </p:txBody>
        </p:sp>
      </p:grpSp>
      <p:grpSp>
        <p:nvGrpSpPr>
          <p:cNvPr id="3" name="Rectangle 17"/>
          <p:cNvGrpSpPr>
            <a:grpSpLocks/>
          </p:cNvGrpSpPr>
          <p:nvPr/>
        </p:nvGrpSpPr>
        <p:grpSpPr bwMode="auto">
          <a:xfrm>
            <a:off x="1225550" y="3608388"/>
            <a:ext cx="2779713" cy="1487487"/>
            <a:chOff x="772" y="2273"/>
            <a:chExt cx="1751" cy="937"/>
          </a:xfrm>
        </p:grpSpPr>
        <p:pic>
          <p:nvPicPr>
            <p:cNvPr id="18446" name="Rectangle 17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72" y="2273"/>
              <a:ext cx="1751" cy="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2" name="Text Box 8"/>
            <p:cNvSpPr txBox="1">
              <a:spLocks noChangeArrowheads="1"/>
            </p:cNvSpPr>
            <p:nvPr/>
          </p:nvSpPr>
          <p:spPr bwMode="auto">
            <a:xfrm>
              <a:off x="810" y="2295"/>
              <a:ext cx="1678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n-lt"/>
                  <a:cs typeface="+mn-cs"/>
                </a:rPr>
                <a:t>Неживая</a:t>
              </a:r>
            </a:p>
          </p:txBody>
        </p:sp>
      </p:grpSp>
      <p:grpSp>
        <p:nvGrpSpPr>
          <p:cNvPr id="4" name="Rectangle 18"/>
          <p:cNvGrpSpPr>
            <a:grpSpLocks/>
          </p:cNvGrpSpPr>
          <p:nvPr/>
        </p:nvGrpSpPr>
        <p:grpSpPr bwMode="auto">
          <a:xfrm>
            <a:off x="4937125" y="3608388"/>
            <a:ext cx="3073400" cy="1487487"/>
            <a:chOff x="3110" y="2273"/>
            <a:chExt cx="1936" cy="937"/>
          </a:xfrm>
        </p:grpSpPr>
        <p:pic>
          <p:nvPicPr>
            <p:cNvPr id="18444" name="Rectangle 18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110" y="2273"/>
              <a:ext cx="1936" cy="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0" name="Text Box 11"/>
            <p:cNvSpPr txBox="1">
              <a:spLocks noChangeArrowheads="1"/>
            </p:cNvSpPr>
            <p:nvPr/>
          </p:nvSpPr>
          <p:spPr bwMode="auto">
            <a:xfrm>
              <a:off x="3150" y="2295"/>
              <a:ext cx="186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b="0" dirty="0">
                  <a:latin typeface="+mn-lt"/>
                  <a:cs typeface="+mn-cs"/>
                </a:rPr>
                <a:t>Живая</a:t>
              </a:r>
            </a:p>
          </p:txBody>
        </p:sp>
      </p:grpSp>
      <p:pic>
        <p:nvPicPr>
          <p:cNvPr id="18438" name="Picture 19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88913"/>
            <a:ext cx="9398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0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5373688"/>
            <a:ext cx="9398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21" descr="снежинки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260350"/>
            <a:ext cx="1924050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22" descr="снежин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5876925"/>
            <a:ext cx="43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23" descr="снежинк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7813" y="1916113"/>
            <a:ext cx="3762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24" descr="снежинк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16913" y="5013325"/>
            <a:ext cx="3746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Большо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4500563"/>
            <a:ext cx="2714625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4" descr="Большо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341438"/>
            <a:ext cx="147161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7" descr="3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85750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8" descr="3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836613"/>
            <a:ext cx="288131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Rectangle 9"/>
          <p:cNvSpPr>
            <a:spLocks noGrp="1" noChangeArrowheads="1"/>
          </p:cNvSpPr>
          <p:nvPr>
            <p:ph type="title"/>
          </p:nvPr>
        </p:nvSpPr>
        <p:spPr>
          <a:xfrm>
            <a:off x="571500" y="214313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66FF"/>
                </a:solidFill>
              </a:rPr>
              <a:t>Зимующие птицы</a:t>
            </a:r>
          </a:p>
        </p:txBody>
      </p:sp>
      <p:pic>
        <p:nvPicPr>
          <p:cNvPr id="66566" name="Picture 10" descr="Снегир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5" y="1571625"/>
            <a:ext cx="2101850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7" name="Picture 11" descr="nuthatch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50" y="4000500"/>
            <a:ext cx="20478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2" descr="magpi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571625"/>
            <a:ext cx="23717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14" descr="rock_dov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3357563"/>
            <a:ext cx="2541587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66FF"/>
                </a:solidFill>
              </a:rPr>
              <a:t>Зимующие птицы</a:t>
            </a:r>
          </a:p>
        </p:txBody>
      </p:sp>
      <p:pic>
        <p:nvPicPr>
          <p:cNvPr id="3277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2151063"/>
            <a:ext cx="2619375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crossbil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2571750"/>
            <a:ext cx="2935288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6" descr="ryabina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04813"/>
            <a:ext cx="15906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7"/>
          <p:cNvSpPr>
            <a:spLocks noChangeArrowheads="1"/>
          </p:cNvSpPr>
          <p:nvPr/>
        </p:nvSpPr>
        <p:spPr bwMode="auto">
          <a:xfrm>
            <a:off x="539750" y="1989138"/>
            <a:ext cx="23987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2400" b="0" dirty="0">
                <a:latin typeface="+mj-lt"/>
                <a:cs typeface="+mn-cs"/>
              </a:rPr>
              <a:t>Плоды рябины</a:t>
            </a:r>
            <a:r>
              <a:rPr lang="ru-RU" sz="2400" dirty="0">
                <a:latin typeface="+mj-lt"/>
                <a:cs typeface="+mn-cs"/>
              </a:rPr>
              <a:t> </a:t>
            </a:r>
          </a:p>
        </p:txBody>
      </p:sp>
      <p:sp>
        <p:nvSpPr>
          <p:cNvPr id="41988" name="Rectangle 19"/>
          <p:cNvSpPr>
            <a:spLocks noChangeArrowheads="1"/>
          </p:cNvSpPr>
          <p:nvPr/>
        </p:nvSpPr>
        <p:spPr bwMode="auto">
          <a:xfrm>
            <a:off x="6300788" y="1916113"/>
            <a:ext cx="2428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2400" b="0" dirty="0">
                <a:latin typeface="+mj-lt"/>
                <a:cs typeface="+mn-cs"/>
              </a:rPr>
              <a:t>Семена </a:t>
            </a:r>
            <a:endParaRPr lang="en-US" sz="2400" b="0" dirty="0">
              <a:latin typeface="+mj-lt"/>
              <a:cs typeface="+mn-cs"/>
            </a:endParaRPr>
          </a:p>
          <a:p>
            <a:pPr algn="ctr">
              <a:defRPr/>
            </a:pPr>
            <a:r>
              <a:rPr lang="ru-RU" sz="2400" b="0" dirty="0">
                <a:latin typeface="+mj-lt"/>
                <a:cs typeface="+mn-cs"/>
              </a:rPr>
              <a:t>подсолнечника </a:t>
            </a:r>
          </a:p>
        </p:txBody>
      </p:sp>
      <p:pic>
        <p:nvPicPr>
          <p:cNvPr id="70660" name="Picture 21" descr="ace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2643188"/>
            <a:ext cx="16287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ctangle 22"/>
          <p:cNvSpPr>
            <a:spLocks noChangeArrowheads="1"/>
          </p:cNvSpPr>
          <p:nvPr/>
        </p:nvSpPr>
        <p:spPr bwMode="auto">
          <a:xfrm>
            <a:off x="500063" y="5500688"/>
            <a:ext cx="23542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0" dirty="0">
                <a:latin typeface="+mj-lt"/>
                <a:cs typeface="+mn-cs"/>
              </a:rPr>
              <a:t>Крылатки </a:t>
            </a:r>
            <a:endParaRPr lang="en-US" sz="2400" b="0" dirty="0">
              <a:latin typeface="+mj-lt"/>
              <a:cs typeface="+mn-cs"/>
            </a:endParaRPr>
          </a:p>
          <a:p>
            <a:pPr algn="ctr">
              <a:defRPr/>
            </a:pPr>
            <a:r>
              <a:rPr lang="ru-RU" sz="2400" b="0" dirty="0">
                <a:latin typeface="+mj-lt"/>
                <a:cs typeface="+mn-cs"/>
              </a:rPr>
              <a:t>ясеня и клена </a:t>
            </a:r>
          </a:p>
        </p:txBody>
      </p:sp>
      <p:sp>
        <p:nvSpPr>
          <p:cNvPr id="41991" name="Rectangle 27"/>
          <p:cNvSpPr>
            <a:spLocks noChangeArrowheads="1"/>
          </p:cNvSpPr>
          <p:nvPr/>
        </p:nvSpPr>
        <p:spPr bwMode="auto">
          <a:xfrm>
            <a:off x="3286125" y="4714875"/>
            <a:ext cx="23129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2400" b="0" dirty="0">
                <a:latin typeface="+mj-lt"/>
                <a:cs typeface="+mn-cs"/>
              </a:rPr>
              <a:t>Шишки,</a:t>
            </a:r>
            <a:endParaRPr lang="en-US" sz="2400" b="0" dirty="0">
              <a:latin typeface="+mj-lt"/>
              <a:cs typeface="+mn-cs"/>
            </a:endParaRPr>
          </a:p>
          <a:p>
            <a:pPr algn="ctr">
              <a:defRPr/>
            </a:pPr>
            <a:r>
              <a:rPr lang="ru-RU" sz="2400" b="0" dirty="0">
                <a:latin typeface="+mj-lt"/>
                <a:cs typeface="+mn-cs"/>
              </a:rPr>
              <a:t> желуди, орехи</a:t>
            </a:r>
          </a:p>
        </p:txBody>
      </p:sp>
      <p:pic>
        <p:nvPicPr>
          <p:cNvPr id="70663" name="Picture 29" descr="co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0" y="1000125"/>
            <a:ext cx="1784350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4" name="Picture 17" descr="http://www.hilalplaza.com/images/See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500063"/>
            <a:ext cx="1649412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5" name="Picture 27" descr="http://www.newsprom.ru/photo/11488932313634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50" y="2857500"/>
            <a:ext cx="19050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5" name="Rectangle 15"/>
          <p:cNvSpPr>
            <a:spLocks noChangeArrowheads="1"/>
          </p:cNvSpPr>
          <p:nvPr/>
        </p:nvSpPr>
        <p:spPr bwMode="auto">
          <a:xfrm>
            <a:off x="6143625" y="5429250"/>
            <a:ext cx="2286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2400" b="0" dirty="0">
                <a:latin typeface="+mj-lt"/>
                <a:cs typeface="+mn-cs"/>
              </a:rPr>
              <a:t>Пшено, просо,</a:t>
            </a:r>
          </a:p>
          <a:p>
            <a:pPr algn="ctr">
              <a:defRPr/>
            </a:pPr>
            <a:r>
              <a:rPr lang="ru-RU" sz="2400" b="0" dirty="0">
                <a:latin typeface="+mj-lt"/>
                <a:cs typeface="+mn-cs"/>
              </a:rPr>
              <a:t>овес, пшеница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071563"/>
            <a:ext cx="8429625" cy="468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Box 4"/>
          <p:cNvSpPr txBox="1">
            <a:spLocks noChangeArrowheads="1"/>
          </p:cNvSpPr>
          <p:nvPr/>
        </p:nvSpPr>
        <p:spPr bwMode="auto">
          <a:xfrm>
            <a:off x="214313" y="428625"/>
            <a:ext cx="8715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rgbClr val="0066FF"/>
                </a:solidFill>
                <a:latin typeface="+mj-lt"/>
                <a:cs typeface="+mn-cs"/>
              </a:rPr>
              <a:t>Покормите птиц зимой!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3" descr="C:\Documents and Settings\Наталья\Мои документы\Мои рисунки\зима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500063"/>
            <a:ext cx="8245475" cy="599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J028398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2286000"/>
            <a:ext cx="169862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5" name="Picture 3" descr="снежинк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4652963"/>
            <a:ext cx="17780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6" name="Picture 4" descr="снеж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88913"/>
            <a:ext cx="9398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7" name="Picture 5" descr="снежин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5876925"/>
            <a:ext cx="43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8" name="Picture 6" descr="снежин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47813" y="1916113"/>
            <a:ext cx="3762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9" name="Picture 7" descr="снежин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7763" y="1773238"/>
            <a:ext cx="5635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8" descr="снежинк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01013" y="620713"/>
            <a:ext cx="3746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001" name="Picture 9" descr="снежин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24750" y="3141663"/>
            <a:ext cx="5635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002" name="Picture 10" descr="снежинк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11413" y="3573463"/>
            <a:ext cx="43973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003" name="Picture 11" descr="снежин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4525" y="5734050"/>
            <a:ext cx="3762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Информационные ресурсы:</a:t>
            </a:r>
          </a:p>
        </p:txBody>
      </p:sp>
      <p:sp>
        <p:nvSpPr>
          <p:cNvPr id="75778" name="Содержимое 2"/>
          <p:cNvSpPr>
            <a:spLocks noGrp="1"/>
          </p:cNvSpPr>
          <p:nvPr>
            <p:ph idx="1"/>
          </p:nvPr>
        </p:nvSpPr>
        <p:spPr>
          <a:xfrm>
            <a:off x="500063" y="1214438"/>
            <a:ext cx="8186737" cy="5214937"/>
          </a:xfrm>
        </p:spPr>
        <p:txBody>
          <a:bodyPr/>
          <a:lstStyle/>
          <a:p>
            <a:pPr>
              <a:buFontTx/>
              <a:buNone/>
            </a:pPr>
            <a:r>
              <a:rPr lang="ru-RU" sz="1200" smtClean="0"/>
              <a:t>Рамка: Фоны для презентаций. Александрова Зинаида Васильевна</a:t>
            </a:r>
          </a:p>
          <a:p>
            <a:pPr>
              <a:buFontTx/>
              <a:buNone/>
            </a:pPr>
            <a:r>
              <a:rPr lang="ru-RU" sz="1200" u="sng" smtClean="0">
                <a:hlinkClick r:id="rId2"/>
              </a:rPr>
              <a:t>http://infoteka.intergu.ru/query/about.asp?id=31285&amp;r=548517798524833478030090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Времена года </a:t>
            </a:r>
            <a:r>
              <a:rPr lang="en-GB" sz="1200" smtClean="0">
                <a:hlinkClick r:id="rId3"/>
              </a:rPr>
              <a:t>http://www.newart.ru/pic/g215.jpg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Снежинки (фото)</a:t>
            </a:r>
          </a:p>
          <a:p>
            <a:pPr>
              <a:buFontTx/>
              <a:buNone/>
            </a:pPr>
            <a:r>
              <a:rPr lang="en-GB" sz="1200" smtClean="0">
                <a:hlinkClick r:id="rId4"/>
              </a:rPr>
              <a:t>http://www.its.caltech.edu/~atomic/snowcrystals/photos/w041219b055.jpg</a:t>
            </a:r>
            <a:endParaRPr lang="ru-RU" sz="1200" smtClean="0">
              <a:hlinkClick r:id="rId5"/>
            </a:endParaRPr>
          </a:p>
          <a:p>
            <a:pPr>
              <a:buFontTx/>
              <a:buNone/>
            </a:pPr>
            <a:r>
              <a:rPr lang="en-GB" sz="1200" smtClean="0">
                <a:hlinkClick r:id="rId6"/>
              </a:rPr>
              <a:t>http://www.its.caltech.edu/~atomic/snowcrystals/photos/w041219b064.jpg</a:t>
            </a:r>
            <a:endParaRPr lang="ru-RU" sz="1200" smtClean="0">
              <a:hlinkClick r:id="rId5"/>
            </a:endParaRPr>
          </a:p>
          <a:p>
            <a:pPr>
              <a:buFontTx/>
              <a:buNone/>
            </a:pPr>
            <a:r>
              <a:rPr lang="en-GB" sz="1200" smtClean="0">
                <a:hlinkClick r:id="rId7"/>
              </a:rPr>
              <a:t>http://www.its.caltech.edu/~atomic/snowcrystals/photos/w031224a130.jpg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5"/>
              </a:rPr>
              <a:t>http://www.its.caltech.edu/~atomic/snowcrystals/photos/w041219d008.jpg</a:t>
            </a:r>
            <a:endParaRPr lang="ru-RU" sz="1200" smtClean="0">
              <a:hlinkClick r:id="rId5"/>
            </a:endParaRPr>
          </a:p>
          <a:p>
            <a:pPr>
              <a:buFontTx/>
              <a:buNone/>
            </a:pPr>
            <a:r>
              <a:rPr lang="en-GB" sz="1200" smtClean="0">
                <a:hlinkClick r:id="rId8"/>
              </a:rPr>
              <a:t>http://www.its.caltech.edu/~atomic/snowcrystals/photos/w031230a113.jpg</a:t>
            </a:r>
            <a:endParaRPr lang="ru-RU" sz="1200" smtClean="0">
              <a:hlinkClick r:id="rId5"/>
            </a:endParaRPr>
          </a:p>
          <a:p>
            <a:pPr>
              <a:buFontTx/>
              <a:buNone/>
            </a:pPr>
            <a:r>
              <a:rPr lang="en-GB" sz="1200" smtClean="0">
                <a:hlinkClick r:id="rId9"/>
              </a:rPr>
              <a:t>http://www.its.caltech.edu/~atomic/snowcrystals/photos/w050118b056.jpg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5"/>
              </a:rPr>
              <a:t>http://www.its.caltech.edu/~atomic/snowcrystals/photos/w031223d046.jpg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0"/>
              </a:rPr>
              <a:t>http://www.its.caltech.edu/~atomic/snowcrystals/photos/w050118a087.jpg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1"/>
              </a:rPr>
              <a:t>http://www.its.caltech.edu/~atomic/snowcrystals/photos/w031230b033.jpg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Снежинки (картинки)</a:t>
            </a:r>
          </a:p>
          <a:p>
            <a:pPr>
              <a:buFontTx/>
              <a:buNone/>
            </a:pPr>
            <a:r>
              <a:rPr lang="en-GB" sz="1200" smtClean="0">
                <a:hlinkClick r:id="rId12"/>
              </a:rPr>
              <a:t>http://art-apple.ru/albums/userpics/10001/preview~4.jpg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3"/>
              </a:rPr>
              <a:t>http://img32.imageshack.us/img32/4876/95403718.jpg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Корм для птиц</a:t>
            </a:r>
          </a:p>
          <a:p>
            <a:pPr>
              <a:buFontTx/>
              <a:buNone/>
            </a:pPr>
            <a:r>
              <a:rPr lang="en-GB" sz="1200" smtClean="0">
                <a:hlinkClick r:id="rId14"/>
              </a:rPr>
              <a:t>http://rbcu.ru/upload/medialibrary/f60/ryabina_1.jpg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5"/>
              </a:rPr>
              <a:t>http://rbcu.ru/upload/medialibrary/a5c/acers.jpg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6"/>
              </a:rPr>
              <a:t>http://rbcu.ru/upload/medialibrary/35c/cones.jpg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7"/>
              </a:rPr>
              <a:t>http://www.hilalplaza.com/images/Seed.jpg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8"/>
              </a:rPr>
              <a:t>http://www.newsprom.ru/photo/114889323136348.jpg</a:t>
            </a:r>
            <a:endParaRPr lang="ru-RU" sz="1200" smtClean="0"/>
          </a:p>
          <a:p>
            <a:pPr>
              <a:buFontTx/>
              <a:buNone/>
            </a:pPr>
            <a:endParaRPr lang="ru-RU" sz="1200" smtClean="0"/>
          </a:p>
          <a:p>
            <a:pPr>
              <a:buFontTx/>
              <a:buNone/>
            </a:pPr>
            <a:endParaRPr lang="ru-RU" sz="1200" smtClean="0"/>
          </a:p>
          <a:p>
            <a:pPr>
              <a:buFontTx/>
              <a:buNone/>
            </a:pPr>
            <a:endParaRPr lang="ru-RU" sz="1200" smtClean="0"/>
          </a:p>
          <a:p>
            <a:endParaRPr lang="ru-RU" sz="1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Информационные ресурсы:</a:t>
            </a:r>
            <a:endParaRPr lang="ru-RU" sz="3200" smtClean="0"/>
          </a:p>
        </p:txBody>
      </p:sp>
      <p:sp>
        <p:nvSpPr>
          <p:cNvPr id="76802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286375"/>
          </a:xfrm>
        </p:spPr>
        <p:txBody>
          <a:bodyPr/>
          <a:lstStyle/>
          <a:p>
            <a:pPr>
              <a:buFontTx/>
              <a:buNone/>
            </a:pPr>
            <a:r>
              <a:rPr lang="ru-RU" sz="1200" smtClean="0"/>
              <a:t>Сойка </a:t>
            </a:r>
            <a:r>
              <a:rPr lang="en-GB" sz="1200" smtClean="0">
                <a:hlinkClick r:id="rId2"/>
              </a:rPr>
              <a:t>http://rbcu.ru/upload/medialibrary/005/jay__.jpg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Поползень </a:t>
            </a:r>
            <a:r>
              <a:rPr lang="en-GB" sz="1200" smtClean="0">
                <a:hlinkClick r:id="rId3"/>
              </a:rPr>
              <a:t>http://rbcu.ru/upload/medialibrary/94b/nuthatch__.jpg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Клесты </a:t>
            </a:r>
            <a:r>
              <a:rPr lang="en-GB" sz="1200" smtClean="0">
                <a:hlinkClick r:id="rId4"/>
              </a:rPr>
              <a:t>http://rbcu.ru/upload/medialibrary/95d/crossbill__.jpg</a:t>
            </a:r>
            <a:r>
              <a:rPr lang="ru-RU" sz="1200" smtClean="0"/>
              <a:t> </a:t>
            </a:r>
          </a:p>
          <a:p>
            <a:pPr>
              <a:buFontTx/>
              <a:buNone/>
            </a:pPr>
            <a:r>
              <a:rPr lang="ru-RU" sz="1200" smtClean="0"/>
              <a:t>Дятел </a:t>
            </a:r>
            <a:r>
              <a:rPr lang="en-GB" sz="1200" smtClean="0">
                <a:hlinkClick r:id="rId5"/>
              </a:rPr>
              <a:t>http://rbcu.ru/upload/medialibrary/1c1/gs_woodpecker__.jpg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Снегири </a:t>
            </a:r>
            <a:r>
              <a:rPr lang="en-GB" sz="1200" smtClean="0">
                <a:hlinkClick r:id="rId6"/>
              </a:rPr>
              <a:t>http://rbcu.ru/upload/medialibrary/aa4/bullfinch__.jpg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Белка </a:t>
            </a:r>
            <a:r>
              <a:rPr lang="en-GB" sz="1200" smtClean="0">
                <a:hlinkClick r:id="rId7"/>
              </a:rPr>
              <a:t>http://www.floranimal.ru/gallery/big/1611.jpg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Медведь </a:t>
            </a:r>
            <a:r>
              <a:rPr lang="en-GB" sz="1200" smtClean="0">
                <a:hlinkClick r:id="rId8"/>
              </a:rPr>
              <a:t>http://www.floranimal.ru/gallery/big/668.jpg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Лисица </a:t>
            </a:r>
            <a:r>
              <a:rPr lang="en-GB" sz="1200" smtClean="0">
                <a:hlinkClick r:id="rId9"/>
              </a:rPr>
              <a:t>http://www.floranimal.ru/gallery/big/3216.jpg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Заяц </a:t>
            </a:r>
            <a:r>
              <a:rPr lang="en-GB" sz="1200" smtClean="0">
                <a:hlinkClick r:id="rId10"/>
              </a:rPr>
              <a:t>http://bms.24open.ru/images/32fd45939c22f8b4a018e1681e584d15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Синица </a:t>
            </a:r>
            <a:r>
              <a:rPr lang="en-GB" sz="1200" smtClean="0">
                <a:hlinkClick r:id="rId11"/>
              </a:rPr>
              <a:t>http://www.floranimal.ru/gallery/big/1675.jpg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Лось </a:t>
            </a:r>
            <a:r>
              <a:rPr lang="en-GB" sz="1200" smtClean="0">
                <a:hlinkClick r:id="rId12"/>
              </a:rPr>
              <a:t>http://www.floranimal.ru/gallery/big/2991.jpg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Мышь </a:t>
            </a:r>
            <a:r>
              <a:rPr lang="en-GB" sz="1200" smtClean="0">
                <a:hlinkClick r:id="rId13"/>
              </a:rPr>
              <a:t>http://img-fotki.yandex.ru/get/14/meot.2/0_716b_b50825cc_L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Волк  </a:t>
            </a:r>
            <a:r>
              <a:rPr lang="en-GB" sz="1200" smtClean="0">
                <a:hlinkClick r:id="rId14"/>
              </a:rPr>
              <a:t>http://picsdesktop.net/Wild/1400x1050/PicsDesktop.net_446.jpg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Ласка </a:t>
            </a:r>
            <a:r>
              <a:rPr lang="en-GB" sz="1200" smtClean="0">
                <a:hlinkClick r:id="rId15"/>
              </a:rPr>
              <a:t>http://www.floranimal.ru/pages/animal/l/71.jpg</a:t>
            </a:r>
            <a:r>
              <a:rPr lang="ru-RU" sz="1200" smtClean="0"/>
              <a:t>,   </a:t>
            </a:r>
            <a:r>
              <a:rPr lang="ru-RU" sz="1200" u="sng" smtClean="0">
                <a:hlinkClick r:id="rId16"/>
              </a:rPr>
              <a:t>http://img-2.photosight.ru/4c1/3066485_large.jpg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Зима </a:t>
            </a:r>
          </a:p>
          <a:p>
            <a:pPr>
              <a:buFontTx/>
              <a:buNone/>
            </a:pPr>
            <a:r>
              <a:rPr lang="en-GB" sz="1200" smtClean="0">
                <a:hlinkClick r:id="rId17"/>
              </a:rPr>
              <a:t>http://www.klopp.ru/uploads/posts/thumbs/1169193064_32.jpg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8"/>
              </a:rPr>
              <a:t>http://4.bp.blogspot.com/_aC-ky5-xwvM/SxTTOaIMJpI/AAAAAAAAADE/D3sxbhe0OCM/s1600/</a:t>
            </a:r>
            <a:r>
              <a:rPr lang="ru-RU" sz="1200" smtClean="0">
                <a:hlinkClick r:id="rId18"/>
              </a:rPr>
              <a:t>зима.</a:t>
            </a:r>
            <a:r>
              <a:rPr lang="en-GB" sz="1200" smtClean="0">
                <a:hlinkClick r:id="rId18"/>
              </a:rPr>
              <a:t>jpg</a:t>
            </a:r>
            <a:endParaRPr lang="ru-RU" sz="1200" smtClean="0"/>
          </a:p>
          <a:p>
            <a:pPr>
              <a:buFontTx/>
              <a:buNone/>
            </a:pPr>
            <a:r>
              <a:rPr lang="en-GB" sz="1200" smtClean="0">
                <a:hlinkClick r:id="rId19"/>
              </a:rPr>
              <a:t>http://img.sunhome.ru/UsersGallery/wallpapers/32/11201336.jpg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u="sng" smtClean="0">
                <a:hlinkClick r:id="rId20"/>
              </a:rPr>
              <a:t>http://a20001.rimg.info/icon/1723124000b721d931f738713631643a478b98895c.jpg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Ель </a:t>
            </a:r>
            <a:r>
              <a:rPr lang="en-GB" sz="1200" smtClean="0">
                <a:hlinkClick r:id="rId21"/>
              </a:rPr>
              <a:t>http://www.rodniki.bel.ru/derevo/img/picea_abies1_3.jpg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Лиственное дерево зимой  </a:t>
            </a:r>
            <a:r>
              <a:rPr lang="ru-RU" sz="1200" u="sng" smtClean="0">
                <a:hlinkClick r:id="rId22"/>
              </a:rPr>
              <a:t>http://aeterna.ru/images/0804/img42205.jpg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smtClean="0"/>
              <a:t>Гололёд </a:t>
            </a:r>
            <a:r>
              <a:rPr lang="ru-RU" sz="1200" u="sng" smtClean="0">
                <a:hlinkClick r:id="rId23"/>
              </a:rPr>
              <a:t>http://14.mchs.gov.ru/upload/iblock/f35/04.jpg</a:t>
            </a:r>
            <a:r>
              <a:rPr lang="ru-RU" sz="1200" smtClean="0"/>
              <a:t> ,   </a:t>
            </a:r>
            <a:r>
              <a:rPr lang="ru-RU" sz="1200" u="sng" smtClean="0">
                <a:hlinkClick r:id="rId24"/>
              </a:rPr>
              <a:t>http://s57.radikal.ru/i158/0912/5f/396296387593.jpg</a:t>
            </a:r>
            <a:endParaRPr lang="ru-RU" sz="1200" smtClean="0"/>
          </a:p>
          <a:p>
            <a:pPr>
              <a:buFontTx/>
              <a:buNone/>
            </a:pPr>
            <a:r>
              <a:rPr lang="ru-RU" sz="1200" u="sng" smtClean="0">
                <a:hlinkClick r:id="rId25"/>
              </a:rPr>
              <a:t>http://photos.day.az/images/20100106/_DSC6484.JPG</a:t>
            </a:r>
            <a:endParaRPr lang="ru-RU" sz="1200" smtClean="0"/>
          </a:p>
          <a:p>
            <a:pPr>
              <a:buFontTx/>
              <a:buNone/>
            </a:pPr>
            <a:endParaRPr lang="ru-RU" sz="1200" smtClean="0"/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Ресурсы Единой коллекции цифровых образовательных ресурсов: </a:t>
            </a:r>
            <a:r>
              <a:rPr lang="ru-RU" sz="24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4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</a:b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5837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2911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1400" b="1" dirty="0" smtClean="0"/>
              <a:t>Зима (</a:t>
            </a:r>
            <a:r>
              <a:rPr lang="en-GB" sz="1400" b="1" dirty="0" smtClean="0"/>
              <a:t>N 139716) </a:t>
            </a:r>
            <a:r>
              <a:rPr lang="ru-RU" sz="1400" b="1" dirty="0" smtClean="0"/>
              <a:t>Иллюстрация</a:t>
            </a:r>
            <a:r>
              <a:rPr lang="ru-RU" sz="1400" dirty="0" smtClean="0"/>
              <a:t> </a:t>
            </a:r>
          </a:p>
          <a:p>
            <a:pPr>
              <a:buFontTx/>
              <a:buNone/>
              <a:defRPr/>
            </a:pPr>
            <a:r>
              <a:rPr lang="en-GB" sz="1400" dirty="0" smtClean="0">
                <a:hlinkClick r:id="rId2"/>
              </a:rPr>
              <a:t>http://files.school-collection.edu.ru/dlrstore/8688bf5f-4c66-4d59-8551-f8f75ce913fc/%5BEST5_01-   01%5D_%5BTI_05%5D.html</a:t>
            </a:r>
            <a:endParaRPr lang="en-GB" sz="1400" dirty="0" smtClean="0"/>
          </a:p>
          <a:p>
            <a:pPr>
              <a:buFontTx/>
              <a:buNone/>
              <a:defRPr/>
            </a:pPr>
            <a:r>
              <a:rPr lang="ru-RU" sz="1400" b="1" dirty="0" smtClean="0"/>
              <a:t> Кабан (</a:t>
            </a:r>
            <a:r>
              <a:rPr lang="en-GB" sz="1400" b="1" dirty="0" smtClean="0"/>
              <a:t>N 125270) </a:t>
            </a:r>
            <a:r>
              <a:rPr lang="ru-RU" sz="1400" b="1" dirty="0" smtClean="0"/>
              <a:t>Иллюстрация</a:t>
            </a:r>
            <a:r>
              <a:rPr lang="ru-RU" sz="1400" dirty="0" smtClean="0"/>
              <a:t> </a:t>
            </a:r>
          </a:p>
          <a:p>
            <a:pPr>
              <a:buFontTx/>
              <a:buNone/>
              <a:defRPr/>
            </a:pPr>
            <a:r>
              <a:rPr lang="en-GB" sz="1400" dirty="0" smtClean="0">
                <a:hlinkClick r:id="rId3"/>
              </a:rPr>
              <a:t>http://files.school-collection.edu.ru/dlrstore/740db7ea-8b8c-11db-b606-0800200c9a66/index.htm</a:t>
            </a:r>
            <a:endParaRPr lang="ru-RU" sz="1400" dirty="0" smtClean="0"/>
          </a:p>
          <a:p>
            <a:pPr marL="342900" lvl="1" indent="-342900" algn="ctr">
              <a:buFontTx/>
              <a:buNone/>
              <a:defRPr/>
            </a:pPr>
            <a:endParaRPr lang="ru-RU" sz="900" b="1" dirty="0" smtClean="0">
              <a:solidFill>
                <a:srgbClr val="0070C0"/>
              </a:solidFill>
              <a:ea typeface="+mn-ea"/>
              <a:cs typeface="+mn-cs"/>
            </a:endParaRPr>
          </a:p>
          <a:p>
            <a:pPr marL="342900" lvl="1" indent="-342900" algn="ctr">
              <a:buFontTx/>
              <a:buNone/>
              <a:defRPr/>
            </a:pPr>
            <a:r>
              <a:rPr lang="ru-RU" sz="2400" b="1" dirty="0" smtClean="0">
                <a:solidFill>
                  <a:srgbClr val="0070C0"/>
                </a:solidFill>
                <a:ea typeface="+mn-ea"/>
                <a:cs typeface="+mn-cs"/>
              </a:rPr>
              <a:t>Отсканированные изображения:</a:t>
            </a:r>
          </a:p>
          <a:p>
            <a:pPr marL="342900" lvl="1" indent="-342900">
              <a:buFontTx/>
              <a:buNone/>
              <a:defRPr/>
            </a:pPr>
            <a:r>
              <a:rPr lang="ru-RU" sz="1400" b="1" dirty="0" smtClean="0"/>
              <a:t>Пшеница, клюква, земляника под снегом </a:t>
            </a:r>
          </a:p>
          <a:p>
            <a:pPr marL="342900" lvl="1" indent="-342900">
              <a:buFontTx/>
              <a:buNone/>
              <a:defRPr/>
            </a:pPr>
            <a:r>
              <a:rPr lang="ru-RU" sz="1400" dirty="0" err="1" smtClean="0"/>
              <a:t>Клепинина</a:t>
            </a:r>
            <a:r>
              <a:rPr lang="ru-RU" sz="1400" dirty="0" smtClean="0"/>
              <a:t> З.А.Природоведение.3 </a:t>
            </a:r>
            <a:r>
              <a:rPr lang="ru-RU" sz="1400" dirty="0" err="1" smtClean="0"/>
              <a:t>кл</a:t>
            </a:r>
            <a:r>
              <a:rPr lang="ru-RU" sz="1400" dirty="0" smtClean="0"/>
              <a:t>. – М.: Просвещение,1991</a:t>
            </a:r>
          </a:p>
          <a:p>
            <a:pPr marL="342900" lvl="1" indent="-342900">
              <a:buFontTx/>
              <a:buNone/>
              <a:defRPr/>
            </a:pPr>
            <a:endParaRPr lang="ru-RU" sz="1400" dirty="0" smtClean="0"/>
          </a:p>
          <a:p>
            <a:pPr>
              <a:buFontTx/>
              <a:buNone/>
              <a:defRPr/>
            </a:pPr>
            <a:r>
              <a:rPr lang="ru-RU" sz="1400" b="1" dirty="0" smtClean="0"/>
              <a:t>Животные и их следы на снегу</a:t>
            </a:r>
          </a:p>
          <a:p>
            <a:pPr>
              <a:buFontTx/>
              <a:buNone/>
              <a:defRPr/>
            </a:pPr>
            <a:r>
              <a:rPr lang="ru-RU" sz="1400" dirty="0" smtClean="0"/>
              <a:t>Плешаков А.А. Окружающий мир. 2 класс. Учебник для общеобразовательных учреждений. –</a:t>
            </a:r>
          </a:p>
          <a:p>
            <a:pPr>
              <a:buFontTx/>
              <a:buNone/>
              <a:defRPr/>
            </a:pPr>
            <a:r>
              <a:rPr lang="ru-RU" sz="1400" dirty="0" smtClean="0"/>
              <a:t> М.: Просвещение, 2008.</a:t>
            </a:r>
          </a:p>
          <a:p>
            <a:pPr>
              <a:buFontTx/>
              <a:buNone/>
              <a:defRPr/>
            </a:pPr>
            <a:endParaRPr lang="ru-RU" sz="1400" dirty="0" smtClean="0"/>
          </a:p>
          <a:p>
            <a:pPr>
              <a:buFontTx/>
              <a:buNone/>
              <a:defRPr/>
            </a:pPr>
            <a:r>
              <a:rPr lang="ru-RU" sz="1400" b="1" dirty="0" smtClean="0"/>
              <a:t>Заяц-беляк и заяц-русак</a:t>
            </a:r>
          </a:p>
          <a:p>
            <a:pPr>
              <a:buFontTx/>
              <a:buNone/>
              <a:defRPr/>
            </a:pPr>
            <a:r>
              <a:rPr lang="ru-RU" sz="1400" dirty="0" smtClean="0"/>
              <a:t>Плешаков А.А. Атлас – определитель «От земли до неба» - М.: Просвещение</a:t>
            </a:r>
            <a:r>
              <a:rPr lang="ru-RU" sz="1400" smtClean="0"/>
              <a:t>, 2005</a:t>
            </a:r>
            <a:endParaRPr lang="ru-RU" sz="1400" dirty="0" smtClean="0"/>
          </a:p>
          <a:p>
            <a:pPr>
              <a:buFontTx/>
              <a:buNone/>
              <a:defRPr/>
            </a:pPr>
            <a:endParaRPr lang="ru-RU" sz="1400" dirty="0" smtClean="0"/>
          </a:p>
          <a:p>
            <a:pPr>
              <a:defRPr/>
            </a:pP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зи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354013"/>
            <a:ext cx="865505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x041219b0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04813"/>
            <a:ext cx="20875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47" name="Picture 9" descr="x041219b0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41700" y="404813"/>
            <a:ext cx="2201863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48" name="Picture 11" descr="x031224a1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404813"/>
            <a:ext cx="212725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49" name="Picture 13" descr="x041219d0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2500313"/>
            <a:ext cx="21526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50" name="Picture 15" descr="x031230b0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00" y="4643438"/>
            <a:ext cx="209391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51" name="Picture 17" descr="x050118b05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63" y="2500313"/>
            <a:ext cx="216058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52" name="Picture 19" descr="x031230a1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75038" y="2500313"/>
            <a:ext cx="21685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53" name="Picture 25" descr="x050118a08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00438" y="4643438"/>
            <a:ext cx="2151062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54" name="Picture 27" descr="x031223d04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75" y="4643438"/>
            <a:ext cx="2138363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3366FF"/>
                </a:solidFill>
              </a:rPr>
              <a:t>Зимние явления природы: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59113" y="1916113"/>
            <a:ext cx="316865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b="1" smtClean="0">
                <a:solidFill>
                  <a:schemeClr val="accent2"/>
                </a:solidFill>
                <a:hlinkClick r:id="rId2" action="ppaction://hlinksldjump"/>
              </a:rPr>
              <a:t>оттепель</a:t>
            </a:r>
            <a:endParaRPr lang="ru-RU" b="1" smtClean="0">
              <a:solidFill>
                <a:schemeClr val="accent2"/>
              </a:solidFill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ru-RU" b="1" smtClean="0">
                <a:solidFill>
                  <a:schemeClr val="accent2"/>
                </a:solidFill>
                <a:hlinkClick r:id="rId3" action="ppaction://hlinksldjump"/>
              </a:rPr>
              <a:t>гололедица</a:t>
            </a:r>
            <a:endParaRPr lang="ru-RU" b="1" smtClean="0">
              <a:solidFill>
                <a:schemeClr val="accent2"/>
              </a:solidFill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ru-RU" b="1" smtClean="0">
                <a:solidFill>
                  <a:schemeClr val="accent2"/>
                </a:solidFill>
                <a:hlinkClick r:id="rId4" action="ppaction://hlinksldjump"/>
              </a:rPr>
              <a:t>снегопад</a:t>
            </a:r>
            <a:endParaRPr lang="ru-RU" b="1" smtClean="0">
              <a:solidFill>
                <a:schemeClr val="accent2"/>
              </a:solidFill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ru-RU" b="1" smtClean="0">
                <a:solidFill>
                  <a:schemeClr val="accent2"/>
                </a:solidFill>
                <a:hlinkClick r:id="rId5" action="ppaction://hlinksldjump"/>
              </a:rPr>
              <a:t>метель</a:t>
            </a:r>
            <a:endParaRPr lang="ru-RU" b="1" smtClean="0">
              <a:solidFill>
                <a:schemeClr val="accent2"/>
              </a:solidFill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ru-RU" b="1" smtClean="0">
                <a:solidFill>
                  <a:schemeClr val="accent2"/>
                </a:solidFill>
                <a:hlinkClick r:id="rId6" action="ppaction://hlinksldjump"/>
              </a:rPr>
              <a:t>изморозь</a:t>
            </a:r>
            <a:endParaRPr lang="ru-RU" b="1" smtClean="0">
              <a:solidFill>
                <a:schemeClr val="accent2"/>
              </a:solidFill>
            </a:endParaRPr>
          </a:p>
          <a:p>
            <a:pPr eaLnBrk="1" hangingPunct="1">
              <a:buFontTx/>
              <a:buNone/>
            </a:pPr>
            <a:endParaRPr lang="ru-RU" b="1" smtClean="0">
              <a:solidFill>
                <a:schemeClr val="accent2"/>
              </a:solidFill>
            </a:endParaRPr>
          </a:p>
        </p:txBody>
      </p:sp>
      <p:pic>
        <p:nvPicPr>
          <p:cNvPr id="23555" name="Picture 9" descr="снежин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388" y="1341438"/>
            <a:ext cx="9398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0" descr="снежинк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03350" y="3573463"/>
            <a:ext cx="5016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1" descr="снежинк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52700" y="5445125"/>
            <a:ext cx="43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2" descr="снежинка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64388" y="1700213"/>
            <a:ext cx="8778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3" descr="снежинка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27988" y="3573463"/>
            <a:ext cx="3762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4" descr="снежин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5373688"/>
            <a:ext cx="9398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5" descr="снежинка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72225" y="4221163"/>
            <a:ext cx="3762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6" descr="снежинка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19700" y="5445125"/>
            <a:ext cx="8794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Стрелка вправо 15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715250" y="5643563"/>
            <a:ext cx="928688" cy="785812"/>
          </a:xfrm>
          <a:prstGeom prst="rightArrow">
            <a:avLst>
              <a:gd name="adj1" fmla="val 50000"/>
              <a:gd name="adj2" fmla="val 49998"/>
            </a:avLst>
          </a:prstGeom>
          <a:blipFill dpi="0" rotWithShape="1">
            <a:blip r:embed="rId14"/>
            <a:srcRect/>
            <a:stretch>
              <a:fillRect/>
            </a:stretch>
          </a:blipFill>
          <a:ln w="9525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Documents and Settings\Наталья\Мои документы\Мои рисунки\домик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406400"/>
            <a:ext cx="8286750" cy="615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39629638759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013" y="420688"/>
            <a:ext cx="4437062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8" descr="_DSC648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013" y="3638550"/>
            <a:ext cx="4346575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5" descr="C:\Documents and Settings\Наталья\Мои документы\Мои рисунки\Рпад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72013" y="428625"/>
            <a:ext cx="4000500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fe382b948377304034e9f4163aaa8daa5f058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6600F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2766</TotalTime>
  <Words>409</Words>
  <Application>Microsoft Office PowerPoint</Application>
  <PresentationFormat>Экран (4:3)</PresentationFormat>
  <Paragraphs>209</Paragraphs>
  <Slides>39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Times New Roman</vt:lpstr>
      <vt:lpstr>Arial</vt:lpstr>
      <vt:lpstr>Calibri</vt:lpstr>
      <vt:lpstr>Wingdings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Зимние явления природы: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Гимнастика для глаз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Расселите животных по домикам</vt:lpstr>
      <vt:lpstr>Зимующие птицы</vt:lpstr>
      <vt:lpstr>Зимующие птицы</vt:lpstr>
      <vt:lpstr>Слайд 32</vt:lpstr>
      <vt:lpstr>Слайд 33</vt:lpstr>
      <vt:lpstr>Слайд 34</vt:lpstr>
      <vt:lpstr>Слайд 35</vt:lpstr>
      <vt:lpstr>Слайд 36</vt:lpstr>
      <vt:lpstr>Информационные ресурсы:</vt:lpstr>
      <vt:lpstr>Информационные ресурсы:</vt:lpstr>
      <vt:lpstr> Ресурсы Единой коллекции цифровых образовательных ресурсов: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окружающего мира во 2 классе на тему: «В гости к зиме»</dc:title>
  <dc:creator>Natali</dc:creator>
  <cp:lastModifiedBy>User</cp:lastModifiedBy>
  <cp:revision>294</cp:revision>
  <dcterms:created xsi:type="dcterms:W3CDTF">2006-12-06T16:09:57Z</dcterms:created>
  <dcterms:modified xsi:type="dcterms:W3CDTF">2024-01-08T14:48:41Z</dcterms:modified>
</cp:coreProperties>
</file>