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5"/>
  </p:notesMasterIdLst>
  <p:sldIdLst>
    <p:sldId id="262" r:id="rId2"/>
    <p:sldId id="270" r:id="rId3"/>
    <p:sldId id="265" r:id="rId4"/>
    <p:sldId id="266" r:id="rId5"/>
    <p:sldId id="271" r:id="rId6"/>
    <p:sldId id="257" r:id="rId7"/>
    <p:sldId id="267" r:id="rId8"/>
    <p:sldId id="260" r:id="rId9"/>
    <p:sldId id="256" r:id="rId10"/>
    <p:sldId id="272" r:id="rId11"/>
    <p:sldId id="273" r:id="rId12"/>
    <p:sldId id="277" r:id="rId13"/>
    <p:sldId id="274" r:id="rId14"/>
    <p:sldId id="275" r:id="rId15"/>
    <p:sldId id="286" r:id="rId16"/>
    <p:sldId id="276" r:id="rId17"/>
    <p:sldId id="279" r:id="rId18"/>
    <p:sldId id="280" r:id="rId19"/>
    <p:sldId id="281" r:id="rId20"/>
    <p:sldId id="282" r:id="rId21"/>
    <p:sldId id="283" r:id="rId22"/>
    <p:sldId id="284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600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6913C-78F3-4696-B58E-C71B801C611A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255F1-408F-4946-A6A7-26B2F9EFBF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255F1-408F-4946-A6A7-26B2F9EFBFB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928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35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4407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122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58364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90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97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28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71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5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085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02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07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42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80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C209A-9582-4C3F-A0B1-FC2126329D19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85739BB-ABED-48C9-8956-B98E8C8B9F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889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upload.wikimedia.org/wikipedia/commons/a/a0/EdisonPhonograph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computerbooks.ru/books/Music/Book.AdobeAfterEffect6/Glava_01/8.gif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4.jpeg"/><Relationship Id="rId2" Type="http://schemas.openxmlformats.org/officeDocument/2006/relationships/audio" Target="file:///C:\Documents%20and%20Settings\&#1047;&#1072;&#1074;&#1091;&#1095;\&#1052;&#1086;&#1080;%20&#1076;&#1086;&#1082;&#1091;&#1084;&#1077;&#1085;&#1090;&#1099;\&#1092;&#1080;&#1079;&#1080;&#1082;&#1072;\&#1074;&#1086;&#1083;&#1085;&#1099;\&#1079;&#1074;&#1091;&#1082;&#1086;&#1074;&#1099;&#1077;\&#1074;&#1079;&#1083;&#1077;&#1090;.mp3" TargetMode="External"/><Relationship Id="rId1" Type="http://schemas.openxmlformats.org/officeDocument/2006/relationships/audio" Target="file:///C:\Documents%20and%20Settings\&#1047;&#1072;&#1074;&#1091;&#1095;\&#1052;&#1086;&#1080;%20&#1076;&#1086;&#1082;&#1091;&#1084;&#1077;&#1085;&#1090;&#1099;\&#1092;&#1080;&#1079;&#1080;&#1082;&#1072;\&#1074;&#1086;&#1083;&#1085;&#1099;\&#1079;&#1074;&#1091;&#1082;&#1086;&#1074;&#1099;&#1077;\tick-tack.mp3" TargetMode="External"/><Relationship Id="rId6" Type="http://schemas.openxmlformats.org/officeDocument/2006/relationships/image" Target="../media/image13.jpeg"/><Relationship Id="rId5" Type="http://schemas.openxmlformats.org/officeDocument/2006/relationships/hyperlink" Target="http://ru.wikipedia.org/wiki/%D0%A1%D0%BE%D0%BD_(%D0%B5%D0%B4%D0%B8%D0%BD%D0%B8%D1%86%D0%B0_%D0%B3%D1%80%D0%BE%D0%BC%D0%BA%D0%BE%D1%81%D1%82%D0%B8)" TargetMode="External"/><Relationship Id="rId4" Type="http://schemas.openxmlformats.org/officeDocument/2006/relationships/hyperlink" Target="http://ru.wikipedia.org/wiki/%D0%97%D0%B2%D1%83%D0%BA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уроку физики  по теме: </a:t>
            </a:r>
            <a:b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«Механические волны» 9 класс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14810" y="5500702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МБОУ сош№60 им. </a:t>
            </a:r>
            <a:r>
              <a:rPr lang="ru-RU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Шугаибова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И.Д.</a:t>
            </a:r>
          </a:p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физики Рамазанова Н.С.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C93511-552E-42D1-AD8B-847922C944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52" y="1412776"/>
            <a:ext cx="8534400" cy="408792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500174"/>
            <a:ext cx="87154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ru-RU" b="1" i="1" u="sng" dirty="0">
                <a:solidFill>
                  <a:schemeClr val="tx2"/>
                </a:solidFill>
                <a:latin typeface="Georgia" pitchFamily="18" charset="0"/>
              </a:rPr>
              <a:t>Звуковые волны</a:t>
            </a:r>
            <a:r>
              <a:rPr lang="ru-RU" b="1" i="1" dirty="0">
                <a:solidFill>
                  <a:schemeClr val="tx2"/>
                </a:solidFill>
                <a:latin typeface="Georgia" pitchFamily="18" charset="0"/>
              </a:rPr>
              <a:t> – упругие волны,    способные вызывать </a:t>
            </a:r>
          </a:p>
          <a:p>
            <a:pPr>
              <a:spcBef>
                <a:spcPct val="0"/>
              </a:spcBef>
              <a:defRPr/>
            </a:pPr>
            <a:r>
              <a:rPr lang="ru-RU" b="1" i="1" dirty="0">
                <a:solidFill>
                  <a:schemeClr val="tx2"/>
                </a:solidFill>
                <a:latin typeface="Georgia" pitchFamily="18" charset="0"/>
              </a:rPr>
              <a:t>слуховые ощущения.</a:t>
            </a:r>
          </a:p>
          <a:p>
            <a:pPr>
              <a:spcBef>
                <a:spcPct val="0"/>
              </a:spcBef>
              <a:defRPr/>
            </a:pPr>
            <a:r>
              <a:rPr lang="ru-RU" b="1" i="1" dirty="0">
                <a:solidFill>
                  <a:schemeClr val="tx2"/>
                </a:solidFill>
                <a:latin typeface="Georgia" pitchFamily="18" charset="0"/>
              </a:rPr>
              <a:t> Органы слуха человека способны воспринимать звуки с частотой в пределах примерно от 16 Гц до </a:t>
            </a:r>
          </a:p>
          <a:p>
            <a:pPr>
              <a:spcBef>
                <a:spcPct val="0"/>
              </a:spcBef>
              <a:defRPr/>
            </a:pPr>
            <a:r>
              <a:rPr lang="ru-RU" b="1" i="1" dirty="0">
                <a:solidFill>
                  <a:schemeClr val="tx2"/>
                </a:solidFill>
                <a:latin typeface="Georgia" pitchFamily="18" charset="0"/>
              </a:rPr>
              <a:t>   20000 Гц.</a:t>
            </a:r>
          </a:p>
          <a:p>
            <a:pPr>
              <a:spcBef>
                <a:spcPct val="0"/>
              </a:spcBef>
              <a:defRPr/>
            </a:pPr>
            <a:r>
              <a:rPr lang="ru-RU" b="1" i="1" dirty="0">
                <a:solidFill>
                  <a:schemeClr val="tx2"/>
                </a:solidFill>
                <a:latin typeface="Georgia" pitchFamily="18" charset="0"/>
              </a:rPr>
              <a:t>Любое тело, колеблющееся со звуковой частотой, является источником звука. </a:t>
            </a:r>
          </a:p>
          <a:p>
            <a:pPr>
              <a:spcBef>
                <a:spcPct val="0"/>
              </a:spcBef>
              <a:defRPr/>
            </a:pPr>
            <a:endParaRPr lang="ru-RU" b="1" i="1" dirty="0">
              <a:solidFill>
                <a:schemeClr val="tx2"/>
              </a:solidFill>
              <a:latin typeface="Georgia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ru-RU" b="1" i="1" dirty="0">
              <a:solidFill>
                <a:schemeClr val="tx2"/>
              </a:solidFill>
              <a:latin typeface="Georgia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ru-RU" b="1" i="1" dirty="0">
              <a:solidFill>
                <a:schemeClr val="tx2"/>
              </a:solidFill>
              <a:latin typeface="Georgia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ru-RU" b="1" i="1" dirty="0">
              <a:solidFill>
                <a:schemeClr val="tx2"/>
              </a:solidFill>
              <a:latin typeface="Georgia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ru-RU" b="1" i="1" dirty="0">
              <a:solidFill>
                <a:schemeClr val="tx2"/>
              </a:solidFill>
              <a:latin typeface="Georgia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ru-RU" b="1" i="1" dirty="0">
              <a:solidFill>
                <a:schemeClr val="tx2"/>
              </a:solidFill>
              <a:latin typeface="Georgia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Звуковые волны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3571876"/>
            <a:ext cx="369203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Естественные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источники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428992" y="3214686"/>
            <a:ext cx="18473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3571876"/>
            <a:ext cx="4099413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искусственные</a:t>
            </a:r>
          </a:p>
        </p:txBody>
      </p:sp>
      <p:sp>
        <p:nvSpPr>
          <p:cNvPr id="12" name="Стрелка вниз 11"/>
          <p:cNvSpPr/>
          <p:nvPr/>
        </p:nvSpPr>
        <p:spPr>
          <a:xfrm>
            <a:off x="1928794" y="4000504"/>
            <a:ext cx="45719" cy="285752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6715140" y="4000504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Файл:EdisonPhonograph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4143380"/>
            <a:ext cx="15716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lock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4714884"/>
            <a:ext cx="1071570" cy="1050138"/>
          </a:xfrm>
          <a:prstGeom prst="rect">
            <a:avLst/>
          </a:prstGeom>
        </p:spPr>
      </p:pic>
      <p:pic>
        <p:nvPicPr>
          <p:cNvPr id="16" name="Рисунок 15" descr="375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785786" y="4429132"/>
            <a:ext cx="2285984" cy="1714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7" descr="0"/>
          <p:cNvPicPr>
            <a:picLocks noChangeAspect="1" noChangeArrowheads="1"/>
          </p:cNvPicPr>
          <p:nvPr/>
        </p:nvPicPr>
        <p:blipFill>
          <a:blip r:embed="rId6">
            <a:lum contrast="12000"/>
            <a:grayscl/>
            <a:biLevel thresh="50000"/>
          </a:blip>
          <a:srcRect l="5951"/>
          <a:stretch>
            <a:fillRect/>
          </a:stretch>
        </p:blipFill>
        <p:spPr bwMode="auto">
          <a:xfrm>
            <a:off x="4286248" y="4143380"/>
            <a:ext cx="2078256" cy="1857364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Распространение звуковых волн </a:t>
            </a:r>
          </a:p>
        </p:txBody>
      </p:sp>
      <p:pic>
        <p:nvPicPr>
          <p:cNvPr id="3" name="Picture 2" descr="Картинка 5 из 426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85926"/>
            <a:ext cx="8066856" cy="4667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br>
              <a:rPr lang="ru-RU" sz="3600" b="1" i="1" u="sng" dirty="0">
                <a:ln/>
                <a:solidFill>
                  <a:schemeClr val="accent3"/>
                </a:solidFill>
                <a:latin typeface="Georgia" pitchFamily="18" charset="0"/>
              </a:rPr>
            </a:br>
            <a:br>
              <a:rPr lang="ru-RU" sz="3600" b="1" i="1" u="sng" dirty="0">
                <a:ln/>
                <a:solidFill>
                  <a:schemeClr val="accent3"/>
                </a:solidFill>
                <a:latin typeface="Georgia" pitchFamily="18" charset="0"/>
              </a:rPr>
            </a:br>
            <a:r>
              <a:rPr lang="ru-RU" sz="3100" b="1" i="1" u="sng" dirty="0">
                <a:ln/>
                <a:solidFill>
                  <a:schemeClr val="accent3"/>
                </a:solidFill>
                <a:latin typeface="Georgia" pitchFamily="18" charset="0"/>
              </a:rPr>
              <a:t>Скорость распространения звука в различных средах</a:t>
            </a:r>
            <a:br>
              <a:rPr lang="ru-RU" sz="3100" b="1" i="1" u="sng" dirty="0">
                <a:ln/>
                <a:solidFill>
                  <a:schemeClr val="accent3"/>
                </a:solidFill>
                <a:latin typeface="Georgia" pitchFamily="18" charset="0"/>
              </a:rPr>
            </a:br>
            <a:r>
              <a:rPr lang="ru-RU" sz="3200" b="1" i="1" dirty="0">
                <a:solidFill>
                  <a:srgbClr val="FF0000"/>
                </a:solidFill>
                <a:latin typeface="Georgia" pitchFamily="18" charset="0"/>
              </a:rPr>
              <a:t>                  </a:t>
            </a:r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          </a:t>
            </a:r>
            <a:br>
              <a:rPr lang="en-US" sz="3200" b="1" dirty="0">
                <a:solidFill>
                  <a:srgbClr val="FF0000"/>
                </a:solidFill>
                <a:latin typeface="Georgia" pitchFamily="18" charset="0"/>
              </a:rPr>
            </a:br>
            <a:endParaRPr lang="ru-RU" sz="3100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1196752"/>
            <a:ext cx="8358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в газах </a:t>
            </a:r>
            <a:r>
              <a:rPr lang="en-US" sz="2000" b="1" i="1" dirty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latin typeface="Georgia" pitchFamily="18" charset="0"/>
              </a:rPr>
              <a:t>                  </a:t>
            </a: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в жидкостях </a:t>
            </a:r>
            <a:r>
              <a:rPr lang="en-US" sz="2000" b="1" dirty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Georgia" pitchFamily="18" charset="0"/>
              </a:rPr>
              <a:t>              в твёрдых телах</a:t>
            </a:r>
            <a:endParaRPr lang="en-US" sz="20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8143" y="2996952"/>
            <a:ext cx="84296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Воздух -</a:t>
            </a:r>
            <a:r>
              <a:rPr lang="ru-RU" sz="2000" dirty="0">
                <a:solidFill>
                  <a:schemeClr val="tx2"/>
                </a:solidFill>
              </a:rPr>
              <a:t>                   </a:t>
            </a: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Вода обычная -          Железо -</a:t>
            </a:r>
            <a:endParaRPr lang="en-US" sz="2000" b="1" i="1" dirty="0">
              <a:solidFill>
                <a:schemeClr val="tx2"/>
              </a:solidFill>
              <a:latin typeface="Georgia" pitchFamily="18" charset="0"/>
            </a:endParaRPr>
          </a:p>
          <a:p>
            <a:pPr>
              <a:defRPr/>
            </a:pPr>
            <a:r>
              <a:rPr lang="en-US" sz="2000" b="1" i="1" dirty="0">
                <a:solidFill>
                  <a:schemeClr val="tx2"/>
                </a:solidFill>
                <a:latin typeface="Georgia" pitchFamily="18" charset="0"/>
              </a:rPr>
              <a:t>  v = 331 </a:t>
            </a: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м/с               </a:t>
            </a:r>
            <a:r>
              <a:rPr lang="en-US" sz="2000" b="1" i="1" dirty="0">
                <a:solidFill>
                  <a:schemeClr val="tx2"/>
                </a:solidFill>
                <a:latin typeface="Georgia" pitchFamily="18" charset="0"/>
              </a:rPr>
              <a:t>v = 1497 </a:t>
            </a: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м/с                </a:t>
            </a:r>
            <a:r>
              <a:rPr lang="en-US" sz="2000" b="1" i="1" dirty="0">
                <a:solidFill>
                  <a:schemeClr val="tx2"/>
                </a:solidFill>
                <a:latin typeface="Georgia" pitchFamily="18" charset="0"/>
              </a:rPr>
              <a:t>v = 5850 </a:t>
            </a: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м/с</a:t>
            </a:r>
          </a:p>
          <a:p>
            <a:pPr>
              <a:defRPr/>
            </a:pPr>
            <a:r>
              <a:rPr lang="en-US" sz="2000" b="1" i="1" dirty="0">
                <a:solidFill>
                  <a:schemeClr val="tx2"/>
                </a:solidFill>
                <a:latin typeface="Georgia" pitchFamily="18" charset="0"/>
              </a:rPr>
              <a:t> </a:t>
            </a:r>
            <a:endParaRPr lang="ru-RU" sz="2000" b="1" i="1" dirty="0">
              <a:solidFill>
                <a:schemeClr val="tx2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Водяной пар -        Ртуть -                       Медь -</a:t>
            </a:r>
          </a:p>
          <a:p>
            <a:pPr>
              <a:defRPr/>
            </a:pPr>
            <a:r>
              <a:rPr lang="en-US" sz="2000" b="1" i="1" dirty="0">
                <a:solidFill>
                  <a:schemeClr val="tx2"/>
                </a:solidFill>
                <a:latin typeface="Georgia" pitchFamily="18" charset="0"/>
              </a:rPr>
              <a:t>  v = 494 </a:t>
            </a: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м/с              </a:t>
            </a:r>
            <a:r>
              <a:rPr lang="en-US" sz="2000" b="1" i="1" dirty="0">
                <a:solidFill>
                  <a:schemeClr val="tx2"/>
                </a:solidFill>
                <a:latin typeface="Georgia" pitchFamily="18" charset="0"/>
              </a:rPr>
              <a:t>v = 1</a:t>
            </a: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451</a:t>
            </a:r>
            <a:r>
              <a:rPr lang="en-US" sz="2000" b="1" i="1" dirty="0">
                <a:solidFill>
                  <a:schemeClr val="tx2"/>
                </a:solidFill>
                <a:latin typeface="Georgia" pitchFamily="18" charset="0"/>
              </a:rPr>
              <a:t> </a:t>
            </a: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м/с                 </a:t>
            </a:r>
            <a:r>
              <a:rPr lang="en-US" sz="2000" b="1" i="1" dirty="0">
                <a:solidFill>
                  <a:schemeClr val="tx2"/>
                </a:solidFill>
                <a:latin typeface="Georgia" pitchFamily="18" charset="0"/>
              </a:rPr>
              <a:t>v = 4700 </a:t>
            </a:r>
            <a:r>
              <a:rPr lang="ru-RU" sz="2000" b="1" i="1" dirty="0">
                <a:solidFill>
                  <a:schemeClr val="tx2"/>
                </a:solidFill>
                <a:latin typeface="Georgia" pitchFamily="18" charset="0"/>
              </a:rPr>
              <a:t>м/с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28604"/>
            <a:ext cx="7416472" cy="758952"/>
          </a:xfrm>
        </p:spPr>
        <p:txBody>
          <a:bodyPr>
            <a:normAutofit fontScale="90000"/>
          </a:bodyPr>
          <a:lstStyle/>
          <a:p>
            <a:r>
              <a:rPr lang="ru-RU" dirty="0"/>
              <a:t>Характеристики звуковых волн</a:t>
            </a:r>
            <a:br>
              <a:rPr lang="ru-RU" dirty="0"/>
            </a:br>
            <a:r>
              <a:rPr lang="ru-RU" dirty="0"/>
              <a:t>Высота звука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207167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Высота звука </a:t>
            </a:r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— субъективное качество звуков, обусловленное их </a:t>
            </a:r>
            <a:r>
              <a:rPr lang="ru-RU" sz="2000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частотой,</a:t>
            </a:r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 т.е. числом колебаний в секунду. На этом основании звуки могут быть определены как низкие или высокие. В качестве единицы высоты звука выступает </a:t>
            </a:r>
            <a:r>
              <a:rPr lang="ru-RU" sz="2000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мел</a:t>
            </a:r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Колебаниям небольшой частоты соответствуют низкие звуки, колебаниям большой частоты </a:t>
            </a:r>
            <a:r>
              <a:rPr lang="ru-RU" sz="2000" dirty="0"/>
              <a:t>– высокие.</a:t>
            </a:r>
          </a:p>
        </p:txBody>
      </p:sp>
      <p:pic>
        <p:nvPicPr>
          <p:cNvPr id="4" name="Picture 7" descr="пуль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099" y="2143116"/>
            <a:ext cx="2069419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Громкость звука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09601" y="1613057"/>
            <a:ext cx="626665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Гро́мкость</a:t>
            </a:r>
            <a:r>
              <a:rPr lang="ru-RU" b="1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Century Gothic" panose="020B0502020202020204" pitchFamily="34" charset="0"/>
                <a:cs typeface="Times New Roman" panose="02020603050405020304" pitchFamily="18" charset="0"/>
              </a:rPr>
              <a:t>зву́ка</a:t>
            </a: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 — субъективное восприятие силы </a:t>
            </a: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  <a:hlinkClick r:id="rId4" tooltip="Звук"/>
              </a:rPr>
              <a:t>звука</a:t>
            </a: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 (абсолютная величина слухового ощущения). </a:t>
            </a:r>
          </a:p>
          <a:p>
            <a:r>
              <a:rPr lang="ru-RU" i="1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Громкость главным образом зависит от амплитуды колебаний в звуковой волне.</a:t>
            </a: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 Чем больше амплитуда  колебаний, тем громче звук.  </a:t>
            </a:r>
          </a:p>
          <a:p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Громкость зависит также от того, насколько чувствительно наше ухо к данному звуку. </a:t>
            </a:r>
          </a:p>
          <a:p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Единицей абсолютной шкалы громкости </a:t>
            </a:r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является </a:t>
            </a:r>
            <a:r>
              <a:rPr lang="ru-RU" sz="2000" b="1" dirty="0">
                <a:latin typeface="Century Gothic" panose="020B0502020202020204" pitchFamily="34" charset="0"/>
                <a:cs typeface="Times New Roman" panose="02020603050405020304" pitchFamily="18" charset="0"/>
                <a:hlinkClick r:id="rId5" tooltip="Сон (единица громкости)"/>
              </a:rPr>
              <a:t>сон</a:t>
            </a:r>
            <a:r>
              <a:rPr lang="ru-RU" sz="2000" dirty="0">
                <a:latin typeface="Century Gothic" panose="020B050202020202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051016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На практике громкость звука характеризуют </a:t>
            </a:r>
            <a:r>
              <a:rPr lang="ru-RU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уровнем громкости </a:t>
            </a: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измеряемым в </a:t>
            </a:r>
            <a:r>
              <a:rPr lang="ru-RU" i="1" u="sng" dirty="0">
                <a:latin typeface="Century Gothic" panose="020B0502020202020204" pitchFamily="34" charset="0"/>
                <a:cs typeface="Times New Roman" panose="02020603050405020304" pitchFamily="18" charset="0"/>
              </a:rPr>
              <a:t>фонах,</a:t>
            </a: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 или </a:t>
            </a:r>
            <a:r>
              <a:rPr lang="ru-RU" dirty="0">
                <a:solidFill>
                  <a:srgbClr val="FF00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уровнем звукового давления</a:t>
            </a:r>
            <a:r>
              <a:rPr lang="ru-RU" dirty="0">
                <a:latin typeface="Century Gothic" panose="020B0502020202020204" pitchFamily="34" charset="0"/>
                <a:cs typeface="Times New Roman" panose="02020603050405020304" pitchFamily="18" charset="0"/>
              </a:rPr>
              <a:t>, измеряемым в </a:t>
            </a:r>
            <a:r>
              <a:rPr lang="ru-RU" i="1" u="sng" dirty="0">
                <a:latin typeface="Century Gothic" panose="020B0502020202020204" pitchFamily="34" charset="0"/>
                <a:cs typeface="Times New Roman" panose="02020603050405020304" pitchFamily="18" charset="0"/>
              </a:rPr>
              <a:t>белах или децибелах</a:t>
            </a:r>
            <a:r>
              <a:rPr lang="ru-RU" sz="2000" i="1" u="sng" dirty="0">
                <a:latin typeface="Century Gothic" panose="020B0502020202020204" pitchFamily="34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5" name="Рисунок 4" descr="clock[1]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25116" y="1571613"/>
            <a:ext cx="2041085" cy="2000263"/>
          </a:xfrm>
          <a:prstGeom prst="rect">
            <a:avLst/>
          </a:prstGeom>
        </p:spPr>
      </p:pic>
      <p:pic>
        <p:nvPicPr>
          <p:cNvPr id="6" name="Рисунок 5" descr="e4307910d2827816218f456b15fd7782[1]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5145586" y="5110740"/>
            <a:ext cx="3384377" cy="1739592"/>
          </a:xfrm>
          <a:prstGeom prst="rect">
            <a:avLst/>
          </a:prstGeom>
        </p:spPr>
      </p:pic>
      <p:pic>
        <p:nvPicPr>
          <p:cNvPr id="7" name="tick-tac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8286776" y="2214554"/>
            <a:ext cx="304800" cy="304800"/>
          </a:xfrm>
          <a:prstGeom prst="rect">
            <a:avLst/>
          </a:prstGeom>
        </p:spPr>
      </p:pic>
      <p:pic>
        <p:nvPicPr>
          <p:cNvPr id="8" name="взл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5572132" y="485776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97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05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Таблица уровня звукового давления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337598"/>
              </p:ext>
            </p:extLst>
          </p:nvPr>
        </p:nvGraphicFramePr>
        <p:xfrm>
          <a:off x="323528" y="1772816"/>
          <a:ext cx="8512624" cy="497347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128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8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81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81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Звук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L, </a:t>
                      </a:r>
                      <a:r>
                        <a:rPr lang="ru-RU" sz="1600" kern="1200" dirty="0" err="1"/>
                        <a:t>Дб</a:t>
                      </a:r>
                      <a:r>
                        <a:rPr lang="ru-RU" sz="1600" kern="1200" dirty="0"/>
                        <a:t>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Звук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L, Дб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Порог слышимости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0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Уличный шум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70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Тиканье часов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10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Крик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80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Шепот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20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Пневматическое сверло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90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08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Тихая улица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30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Кузнечный цех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100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8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Приглушенный разговор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40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Клепальный молот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110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8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Разговор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50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Самолетный двигатель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120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6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Пишущая машинка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60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/>
                        <a:t>Болевой порог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kern="1200" dirty="0"/>
                        <a:t>130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974" marR="63974" marT="888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700808"/>
            <a:ext cx="5330552" cy="144016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Задачи.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95536" y="2276872"/>
            <a:ext cx="8572560" cy="288032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ru-RU" dirty="0"/>
              <a:t>1. По поверхности воды в озере волна распространяется со скоростью 6 м/с. Каковы период и частота колебаний бакена, если длина волны 3 метра.</a:t>
            </a:r>
          </a:p>
          <a:p>
            <a:pPr algn="l">
              <a:lnSpc>
                <a:spcPct val="90000"/>
              </a:lnSpc>
            </a:pPr>
            <a:endParaRPr lang="ru-RU" dirty="0"/>
          </a:p>
          <a:p>
            <a:pPr algn="l">
              <a:lnSpc>
                <a:spcPct val="90000"/>
              </a:lnSpc>
            </a:pPr>
            <a:r>
              <a:rPr lang="ru-RU" dirty="0"/>
              <a:t>2.Рыболов заметил, что за 10 с поплавок совершил на волнах 20 колебаний, а расстояние между соседними горбами 1,2 м. Какова скорость распространения волн?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7200" y="332657"/>
            <a:ext cx="8458200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5400" dirty="0"/>
              <a:t>Механические  волны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636912"/>
            <a:ext cx="7355160" cy="3016176"/>
          </a:xfrm>
        </p:spPr>
        <p:txBody>
          <a:bodyPr>
            <a:normAutofit/>
          </a:bodyPr>
          <a:lstStyle/>
          <a:p>
            <a:pPr marL="63500" eaLnBrk="1" hangingPunct="1"/>
            <a:r>
              <a:rPr lang="ru-RU" sz="2800" dirty="0"/>
              <a:t>                     Проверочный тест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 №1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500174"/>
            <a:ext cx="6000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каких направлениях совершаются колебания в продольной волне?</a:t>
            </a:r>
          </a:p>
          <a:p>
            <a:r>
              <a:rPr lang="ru-RU" sz="2800" dirty="0"/>
              <a:t>а) во всех направлениях;</a:t>
            </a:r>
          </a:p>
          <a:p>
            <a:r>
              <a:rPr lang="ru-RU" sz="2800" dirty="0"/>
              <a:t>б) только по направлению распространения волны;</a:t>
            </a:r>
          </a:p>
          <a:p>
            <a:r>
              <a:rPr lang="ru-RU" sz="2800" dirty="0"/>
              <a:t>в) только перпендикулярно распространению волны.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 №2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714488"/>
            <a:ext cx="607221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Происходит ли перенос вещества и энергии при распространении бегущей волны в упругой среде?</a:t>
            </a:r>
          </a:p>
          <a:p>
            <a:r>
              <a:rPr lang="ru-RU" sz="2800" dirty="0"/>
              <a:t>а) энергии - нет, вещества - да;</a:t>
            </a:r>
          </a:p>
          <a:p>
            <a:r>
              <a:rPr lang="ru-RU" sz="2800" dirty="0"/>
              <a:t>б) энергии и вещества  - да;</a:t>
            </a:r>
          </a:p>
          <a:p>
            <a:r>
              <a:rPr lang="ru-RU" sz="2800" dirty="0"/>
              <a:t>в) энергии – да, вещества – нет.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500042"/>
            <a:ext cx="628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Цели презентации: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071546"/>
            <a:ext cx="69294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-Более глубокое ознакомление</a:t>
            </a:r>
            <a:b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с одним из разделов механики;</a:t>
            </a:r>
            <a:b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-систематизация полученных</a:t>
            </a:r>
            <a:b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знаний; </a:t>
            </a:r>
          </a:p>
          <a:p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-создание электронной</a:t>
            </a:r>
            <a:b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версии работы для</a:t>
            </a:r>
            <a:b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использования </a:t>
            </a:r>
            <a:b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на уроках физики. </a:t>
            </a:r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 № 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64305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/>
              <a:t>В каких упругих средах могут возникать поперечные волны?</a:t>
            </a:r>
          </a:p>
          <a:p>
            <a:r>
              <a:rPr lang="ru-RU" sz="2800" dirty="0"/>
              <a:t>а) в газообразных;</a:t>
            </a:r>
          </a:p>
          <a:p>
            <a:r>
              <a:rPr lang="ru-RU" sz="2800" dirty="0"/>
              <a:t>б) в жидкости;</a:t>
            </a:r>
          </a:p>
          <a:p>
            <a:r>
              <a:rPr lang="ru-RU" sz="2800" dirty="0"/>
              <a:t>в) </a:t>
            </a:r>
            <a:r>
              <a:rPr lang="ru-RU" sz="2800" dirty="0" err="1"/>
              <a:t>в</a:t>
            </a:r>
            <a:r>
              <a:rPr lang="ru-RU" sz="2800" dirty="0"/>
              <a:t> твёрдых телах.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 № 4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643050"/>
            <a:ext cx="621509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Период колебания частиц воды равен 2с, а расстояние между соседними гребнями  волн равна 6м. Определите скорость распространения этих волн.</a:t>
            </a:r>
          </a:p>
          <a:p>
            <a:r>
              <a:rPr lang="ru-RU" sz="2800" dirty="0"/>
              <a:t>1. 3 м/с </a:t>
            </a:r>
          </a:p>
          <a:p>
            <a:r>
              <a:rPr lang="ru-RU" sz="2800" dirty="0"/>
              <a:t>2. 12 м/с</a:t>
            </a:r>
          </a:p>
          <a:p>
            <a:r>
              <a:rPr lang="ru-RU" sz="2800" dirty="0"/>
              <a:t>3. 1/3 м/с 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 № 5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71612"/>
            <a:ext cx="63579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От каких физических величин зависит скорость распространения волны?</a:t>
            </a:r>
          </a:p>
          <a:p>
            <a:r>
              <a:rPr lang="ru-RU" sz="2800" dirty="0"/>
              <a:t>а) от длины волны;</a:t>
            </a:r>
          </a:p>
          <a:p>
            <a:r>
              <a:rPr lang="ru-RU" sz="2800" dirty="0"/>
              <a:t>б) от среды, в которой распространяется волна, и её состояния;</a:t>
            </a:r>
          </a:p>
          <a:p>
            <a:r>
              <a:rPr lang="ru-RU" sz="2800" dirty="0"/>
              <a:t>в) от частоты колебаний волны.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Ответы к тесту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132856"/>
            <a:ext cx="55007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б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в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в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4. 1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09746"/>
            <a:ext cx="8534400" cy="758952"/>
          </a:xfrm>
        </p:spPr>
        <p:txBody>
          <a:bodyPr/>
          <a:lstStyle/>
          <a:p>
            <a:pPr algn="ctr"/>
            <a:r>
              <a:rPr lang="ru-RU" dirty="0"/>
              <a:t>Механические волны-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043609" y="1196752"/>
            <a:ext cx="7490792" cy="3312368"/>
          </a:xfrm>
        </p:spPr>
        <p:txBody>
          <a:bodyPr>
            <a:norm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ru-RU" sz="36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процесс  распространения механических колебаний в различных средах – в твёрдых, жидких и  газообразных</a:t>
            </a:r>
            <a:endParaRPr lang="ru-RU" sz="36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Образование волн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 воздухе, твёрдых телах и внутри жидкости волны возникают благодаря действию сил упругости.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Образование волн на поверхности воды вызывают сила тяжести и сила поверхностного натяжения.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1785918" y="4572008"/>
            <a:ext cx="7143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42910" y="5286388"/>
            <a:ext cx="3071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Упругие волны</a:t>
            </a:r>
          </a:p>
        </p:txBody>
      </p:sp>
      <p:pic>
        <p:nvPicPr>
          <p:cNvPr id="8" name="Picture 2" descr="C:\Documents and Settings\Admin\Рабочий стол\волны\Сферическая вол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3933056"/>
            <a:ext cx="4464496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928926" y="857232"/>
            <a:ext cx="3857652" cy="1214446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Волны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357554" y="2143116"/>
            <a:ext cx="214314" cy="1571636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14414" y="3929066"/>
            <a:ext cx="3286148" cy="142876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Продольные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29190" y="3929066"/>
            <a:ext cx="3286148" cy="142876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Поперечные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6143636" y="2143116"/>
            <a:ext cx="214314" cy="1571636"/>
          </a:xfrm>
          <a:prstGeom prst="downArrow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624110"/>
            <a:ext cx="5330552" cy="1280890"/>
          </a:xfrm>
        </p:spPr>
        <p:txBody>
          <a:bodyPr/>
          <a:lstStyle/>
          <a:p>
            <a:r>
              <a:rPr lang="ru-RU" dirty="0"/>
              <a:t>Виды волн</a:t>
            </a:r>
          </a:p>
        </p:txBody>
      </p:sp>
      <p:pic>
        <p:nvPicPr>
          <p:cNvPr id="2050" name="Picture 2" descr="C:\Documents and Settings\Admin\Рабочий стол\волны\Продольные и поперечные вол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00240"/>
            <a:ext cx="8616298" cy="35779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Энергия волны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87625" y="2133600"/>
            <a:ext cx="7346776" cy="3777622"/>
          </a:xfrm>
        </p:spPr>
        <p:txBody>
          <a:bodyPr>
            <a:normAutofit/>
          </a:bodyPr>
          <a:lstStyle/>
          <a:p>
            <a:r>
              <a:rPr lang="ru-RU" sz="2400" dirty="0"/>
              <a:t>Основное свойство механических волн состоит в переносе ими энергии без переноса вещества.</a:t>
            </a:r>
          </a:p>
          <a:p>
            <a:r>
              <a:rPr lang="ru-RU" sz="2400" dirty="0"/>
              <a:t>Энергия поступает от источника и распространяется вместе с волной.</a:t>
            </a:r>
          </a:p>
          <a:p>
            <a:r>
              <a:rPr lang="ru-RU" sz="2400" dirty="0"/>
              <a:t>Эта энергия складывается из кинетической энергии движения частиц среды и потенциальной энергии их упругой деформации.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волны\Скорость распространения вол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264555"/>
            <a:ext cx="8496944" cy="54006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Скорость и длина волны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Сейсмические волны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волны в земной   коре, возникающие при землетрясениях. 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В упругой земной коре возможно распространение как продольных, так и поперечных волн. Продольные сейсмические волны называют   </a:t>
            </a:r>
            <a:r>
              <a:rPr lang="ru-RU" sz="2800" b="1" i="1" dirty="0" err="1">
                <a:solidFill>
                  <a:schemeClr val="tx2"/>
                </a:solidFill>
                <a:latin typeface="Georgia" pitchFamily="18" charset="0"/>
              </a:rPr>
              <a:t>Р-волнами</a:t>
            </a: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 (</a:t>
            </a:r>
            <a:r>
              <a:rPr lang="en-US" sz="2800" b="1" i="1" dirty="0">
                <a:solidFill>
                  <a:schemeClr val="tx2"/>
                </a:solidFill>
                <a:latin typeface="Georgia" pitchFamily="18" charset="0"/>
              </a:rPr>
              <a:t>v = 8-10</a:t>
            </a: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 км</a:t>
            </a:r>
            <a:r>
              <a:rPr lang="en-US" sz="2800" b="1" i="1" dirty="0">
                <a:solidFill>
                  <a:schemeClr val="tx2"/>
                </a:solidFill>
                <a:latin typeface="Georgia" pitchFamily="18" charset="0"/>
              </a:rPr>
              <a:t>/c</a:t>
            </a: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), а поперечные – </a:t>
            </a:r>
            <a:r>
              <a:rPr lang="en-US" sz="2800" b="1" i="1" dirty="0">
                <a:solidFill>
                  <a:schemeClr val="tx2"/>
                </a:solidFill>
                <a:latin typeface="Georgia" pitchFamily="18" charset="0"/>
              </a:rPr>
              <a:t>S-</a:t>
            </a: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волнами (</a:t>
            </a:r>
            <a:r>
              <a:rPr lang="en-US" sz="2800" b="1" i="1" dirty="0">
                <a:solidFill>
                  <a:schemeClr val="tx2"/>
                </a:solidFill>
                <a:latin typeface="Georgia" pitchFamily="18" charset="0"/>
              </a:rPr>
              <a:t>v = 5 </a:t>
            </a: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км</a:t>
            </a:r>
            <a:r>
              <a:rPr lang="en-US" sz="2800" b="1" i="1" dirty="0">
                <a:solidFill>
                  <a:schemeClr val="tx2"/>
                </a:solidFill>
                <a:latin typeface="Georgia" pitchFamily="18" charset="0"/>
              </a:rPr>
              <a:t>/</a:t>
            </a: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с).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   Также есть </a:t>
            </a:r>
            <a:r>
              <a:rPr lang="en-US" sz="2800" b="1" i="1" dirty="0">
                <a:solidFill>
                  <a:schemeClr val="tx2"/>
                </a:solidFill>
                <a:latin typeface="Georgia" pitchFamily="18" charset="0"/>
              </a:rPr>
              <a:t>L-</a:t>
            </a: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волны – </a:t>
            </a:r>
            <a:r>
              <a:rPr lang="ru-RU" sz="2800" b="1" i="1" dirty="0" err="1">
                <a:solidFill>
                  <a:schemeClr val="tx2"/>
                </a:solidFill>
                <a:latin typeface="Georgia" pitchFamily="18" charset="0"/>
              </a:rPr>
              <a:t>волны</a:t>
            </a: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,  распространяющиеся</a:t>
            </a:r>
            <a:r>
              <a:rPr lang="en-US" sz="2800" b="1" i="1" dirty="0">
                <a:solidFill>
                  <a:schemeClr val="tx2"/>
                </a:solidFill>
                <a:latin typeface="Georgia" pitchFamily="18" charset="0"/>
              </a:rPr>
              <a:t> </a:t>
            </a:r>
            <a:r>
              <a:rPr lang="ru-RU" sz="2800" b="1" i="1" dirty="0">
                <a:solidFill>
                  <a:schemeClr val="tx2"/>
                </a:solidFill>
                <a:latin typeface="Georgia" pitchFamily="18" charset="0"/>
              </a:rPr>
              <a:t>во все стороны от эпицентра по поверхности земли.  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00"/>
          <p:cNvPicPr>
            <a:picLocks noChangeAspect="1" noChangeArrowheads="1"/>
          </p:cNvPicPr>
          <p:nvPr/>
        </p:nvPicPr>
        <p:blipFill>
          <a:blip r:embed="rId2">
            <a:lum bright="-6000" contrast="-24000"/>
            <a:grayscl/>
            <a:biLevel thresh="50000"/>
          </a:blip>
          <a:srcRect l="2615" t="1036"/>
          <a:stretch>
            <a:fillRect/>
          </a:stretch>
        </p:blipFill>
        <p:spPr bwMode="auto">
          <a:xfrm>
            <a:off x="1403647" y="1598614"/>
            <a:ext cx="3168351" cy="4262436"/>
          </a:xfrm>
          <a:prstGeom prst="rect">
            <a:avLst/>
          </a:prstGeom>
          <a:noFill/>
          <a:ln w="222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290</TotalTime>
  <Words>824</Words>
  <Application>Microsoft Office PowerPoint</Application>
  <PresentationFormat>Экран (4:3)</PresentationFormat>
  <Paragraphs>126</Paragraphs>
  <Slides>23</Slides>
  <Notes>1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Century Gothic</vt:lpstr>
      <vt:lpstr>Georgia</vt:lpstr>
      <vt:lpstr>Times New Roman</vt:lpstr>
      <vt:lpstr>Wingdings</vt:lpstr>
      <vt:lpstr>Wingdings 3</vt:lpstr>
      <vt:lpstr>Легкий дым</vt:lpstr>
      <vt:lpstr>Презентация к уроку физики  по теме:  «Механические волны» 9 класс</vt:lpstr>
      <vt:lpstr>Презентация PowerPoint</vt:lpstr>
      <vt:lpstr>Механические волны-</vt:lpstr>
      <vt:lpstr>Образование волн</vt:lpstr>
      <vt:lpstr>Презентация PowerPoint</vt:lpstr>
      <vt:lpstr>Виды волн</vt:lpstr>
      <vt:lpstr>        Энергия волны</vt:lpstr>
      <vt:lpstr>Скорость и длина волны</vt:lpstr>
      <vt:lpstr>Сейсмические волны</vt:lpstr>
      <vt:lpstr>Звуковые волны</vt:lpstr>
      <vt:lpstr>Распространение звуковых волн </vt:lpstr>
      <vt:lpstr>  Скорость распространения звука в различных средах                              </vt:lpstr>
      <vt:lpstr>Характеристики звуковых волн Высота звука</vt:lpstr>
      <vt:lpstr>Громкость звука</vt:lpstr>
      <vt:lpstr>Таблица уровня звукового давления</vt:lpstr>
      <vt:lpstr>Задачи.</vt:lpstr>
      <vt:lpstr>Механические  волны</vt:lpstr>
      <vt:lpstr>Вопрос №1</vt:lpstr>
      <vt:lpstr>Вопрос №2</vt:lpstr>
      <vt:lpstr>Вопрос № 3</vt:lpstr>
      <vt:lpstr>Вопрос № 4</vt:lpstr>
      <vt:lpstr>Вопрос № 5</vt:lpstr>
      <vt:lpstr>Ответы к тесту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Механические волны</dc:title>
  <dc:creator>Admin</dc:creator>
  <cp:lastModifiedBy>User</cp:lastModifiedBy>
  <cp:revision>29</cp:revision>
  <dcterms:created xsi:type="dcterms:W3CDTF">2010-12-06T17:01:33Z</dcterms:created>
  <dcterms:modified xsi:type="dcterms:W3CDTF">2024-01-08T14:45:35Z</dcterms:modified>
</cp:coreProperties>
</file>