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7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1324" y="-6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30BBCE-BF9C-4C43-A713-530500E421E1}" type="datetimeFigureOut">
              <a:rPr lang="ru-RU" smtClean="0"/>
              <a:pPr/>
              <a:t>08.11.2020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02723-CFBE-4256-A536-C2A766062F8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30BBCE-BF9C-4C43-A713-530500E421E1}" type="datetimeFigureOut">
              <a:rPr lang="ru-RU" smtClean="0"/>
              <a:pPr/>
              <a:t>08.11.2020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02723-CFBE-4256-A536-C2A766062F8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30BBCE-BF9C-4C43-A713-530500E421E1}" type="datetimeFigureOut">
              <a:rPr lang="ru-RU" smtClean="0"/>
              <a:pPr/>
              <a:t>08.11.2020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02723-CFBE-4256-A536-C2A766062F8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30BBCE-BF9C-4C43-A713-530500E421E1}" type="datetimeFigureOut">
              <a:rPr lang="ru-RU" smtClean="0"/>
              <a:pPr/>
              <a:t>08.11.2020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02723-CFBE-4256-A536-C2A766062F8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30BBCE-BF9C-4C43-A713-530500E421E1}" type="datetimeFigureOut">
              <a:rPr lang="ru-RU" smtClean="0"/>
              <a:pPr/>
              <a:t>08.11.2020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02723-CFBE-4256-A536-C2A766062F8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30BBCE-BF9C-4C43-A713-530500E421E1}" type="datetimeFigureOut">
              <a:rPr lang="ru-RU" smtClean="0"/>
              <a:pPr/>
              <a:t>08.11.2020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02723-CFBE-4256-A536-C2A766062F8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30BBCE-BF9C-4C43-A713-530500E421E1}" type="datetimeFigureOut">
              <a:rPr lang="ru-RU" smtClean="0"/>
              <a:pPr/>
              <a:t>08.11.2020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02723-CFBE-4256-A536-C2A766062F8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30BBCE-BF9C-4C43-A713-530500E421E1}" type="datetimeFigureOut">
              <a:rPr lang="ru-RU" smtClean="0"/>
              <a:pPr/>
              <a:t>08.11.2020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02723-CFBE-4256-A536-C2A766062F8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30BBCE-BF9C-4C43-A713-530500E421E1}" type="datetimeFigureOut">
              <a:rPr lang="ru-RU" smtClean="0"/>
              <a:pPr/>
              <a:t>08.11.2020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02723-CFBE-4256-A536-C2A766062F8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30BBCE-BF9C-4C43-A713-530500E421E1}" type="datetimeFigureOut">
              <a:rPr lang="ru-RU" smtClean="0"/>
              <a:pPr/>
              <a:t>08.11.2020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02723-CFBE-4256-A536-C2A766062F8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30BBCE-BF9C-4C43-A713-530500E421E1}" type="datetimeFigureOut">
              <a:rPr lang="ru-RU" smtClean="0"/>
              <a:pPr/>
              <a:t>08.11.2020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02723-CFBE-4256-A536-C2A766062F8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30BBCE-BF9C-4C43-A713-530500E421E1}" type="datetimeFigureOut">
              <a:rPr lang="ru-RU" smtClean="0"/>
              <a:pPr/>
              <a:t>08.11.2020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E02723-CFBE-4256-A536-C2A766062F8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7000" r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2870211"/>
          </a:xfrm>
        </p:spPr>
        <p:txBody>
          <a:bodyPr>
            <a:noAutofit/>
          </a:bodyPr>
          <a:lstStyle/>
          <a:p>
            <a:r>
              <a:rPr lang="ru-RU" sz="6000" b="1" dirty="0" smtClean="0">
                <a:solidFill>
                  <a:srgbClr val="FF0000"/>
                </a:solidFill>
                <a:latin typeface="Segoe Script" pitchFamily="66" charset="0"/>
              </a:rPr>
              <a:t>Любимые игры нашего детства</a:t>
            </a:r>
            <a:endParaRPr lang="ru-RU" sz="6000" b="1" dirty="0">
              <a:solidFill>
                <a:srgbClr val="FF0000"/>
              </a:solidFill>
              <a:latin typeface="Segoe Script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071670" y="5572116"/>
            <a:ext cx="4214842" cy="1285884"/>
          </a:xfrm>
        </p:spPr>
        <p:txBody>
          <a:bodyPr>
            <a:normAutofit lnSpcReduction="10000"/>
          </a:bodyPr>
          <a:lstStyle/>
          <a:p>
            <a:pPr algn="r"/>
            <a:r>
              <a:rPr lang="ru-RU" sz="2400" dirty="0">
                <a:solidFill>
                  <a:schemeClr val="tx1"/>
                </a:solidFill>
                <a:latin typeface="Arial Narrow" pitchFamily="34" charset="0"/>
              </a:rPr>
              <a:t>Студент: Пунгина З. И.</a:t>
            </a:r>
          </a:p>
          <a:p>
            <a:pPr algn="r"/>
            <a:r>
              <a:rPr lang="ru-RU" sz="2400" dirty="0">
                <a:solidFill>
                  <a:schemeClr val="tx1"/>
                </a:solidFill>
                <a:latin typeface="Arial Narrow" pitchFamily="34" charset="0"/>
              </a:rPr>
              <a:t>Группа: ЗДО – 18</a:t>
            </a:r>
          </a:p>
          <a:p>
            <a:pPr algn="r"/>
            <a:r>
              <a:rPr lang="ru-RU" sz="2400" dirty="0">
                <a:solidFill>
                  <a:schemeClr val="tx1"/>
                </a:solidFill>
                <a:latin typeface="Arial Narrow" pitchFamily="34" charset="0"/>
              </a:rPr>
              <a:t>Преподаватель: </a:t>
            </a:r>
            <a:r>
              <a:rPr lang="ru-RU" sz="2400" dirty="0" smtClean="0">
                <a:solidFill>
                  <a:schemeClr val="tx1"/>
                </a:solidFill>
                <a:latin typeface="Arial Narrow" pitchFamily="34" charset="0"/>
              </a:rPr>
              <a:t>Труфанова О. В.</a:t>
            </a:r>
            <a:endParaRPr lang="ru-RU" sz="2400" dirty="0">
              <a:solidFill>
                <a:schemeClr val="tx1"/>
              </a:solidFill>
              <a:latin typeface="Arial Narrow" pitchFamily="34" charset="0"/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7000" r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1071546"/>
            <a:ext cx="8229600" cy="439718"/>
          </a:xfrm>
        </p:spPr>
        <p:txBody>
          <a:bodyPr>
            <a:normAutofit fontScale="90000"/>
          </a:bodyPr>
          <a:lstStyle/>
          <a:p>
            <a:r>
              <a:rPr lang="ru-RU" sz="4000" b="1" dirty="0" smtClean="0">
                <a:solidFill>
                  <a:srgbClr val="FF0000"/>
                </a:solidFill>
                <a:latin typeface="Comic Sans MS" pitchFamily="66" charset="0"/>
              </a:rPr>
              <a:t>«</a:t>
            </a:r>
            <a:r>
              <a:rPr lang="ru-RU" sz="4000" b="1" dirty="0" err="1" smtClean="0">
                <a:solidFill>
                  <a:srgbClr val="FF0000"/>
                </a:solidFill>
                <a:latin typeface="Comic Sans MS" pitchFamily="66" charset="0"/>
              </a:rPr>
              <a:t>Съедобное-несъедобное</a:t>
            </a:r>
            <a:r>
              <a:rPr lang="ru-RU" sz="4000" b="1" dirty="0" smtClean="0">
                <a:solidFill>
                  <a:srgbClr val="FF0000"/>
                </a:solidFill>
                <a:latin typeface="Comic Sans MS" pitchFamily="66" charset="0"/>
              </a:rPr>
              <a:t>»</a:t>
            </a:r>
            <a:endParaRPr lang="ru-RU" sz="4000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643050"/>
            <a:ext cx="8229600" cy="3643337"/>
          </a:xfrm>
        </p:spPr>
        <p:txBody>
          <a:bodyPr>
            <a:normAutofit fontScale="70000" lnSpcReduction="20000"/>
          </a:bodyPr>
          <a:lstStyle/>
          <a:p>
            <a:pPr marL="0" indent="0" algn="ctr">
              <a:buNone/>
            </a:pPr>
            <a:r>
              <a:rPr lang="ru-RU" dirty="0" smtClean="0"/>
              <a:t>Как играть!</a:t>
            </a:r>
            <a:br>
              <a:rPr lang="ru-RU" dirty="0" smtClean="0"/>
            </a:br>
            <a:r>
              <a:rPr lang="ru-RU" dirty="0" smtClean="0"/>
              <a:t>Все игроки садятся или встают в ряд. Водящий кидает </a:t>
            </a:r>
            <a:r>
              <a:rPr lang="ru-RU" dirty="0" smtClean="0"/>
              <a:t>мяч одному </a:t>
            </a:r>
            <a:r>
              <a:rPr lang="ru-RU" dirty="0" smtClean="0"/>
              <a:t>из участников и одновременно называет </a:t>
            </a:r>
            <a:r>
              <a:rPr lang="ru-RU" dirty="0" smtClean="0"/>
              <a:t>какой нибудь </a:t>
            </a:r>
            <a:r>
              <a:rPr lang="ru-RU" dirty="0" smtClean="0"/>
              <a:t>предмет. Если предмет «съедобный», игрок </a:t>
            </a:r>
            <a:r>
              <a:rPr lang="ru-RU" dirty="0" smtClean="0"/>
              <a:t>ловит мяч</a:t>
            </a:r>
            <a:r>
              <a:rPr lang="ru-RU" dirty="0" smtClean="0"/>
              <a:t>. Если нет — отбивает. Задача водящего — </a:t>
            </a:r>
            <a:r>
              <a:rPr lang="ru-RU" dirty="0" smtClean="0"/>
              <a:t>запутать игрока</a:t>
            </a:r>
            <a:r>
              <a:rPr lang="ru-RU" dirty="0" smtClean="0"/>
              <a:t>, например, в цепочке «</a:t>
            </a:r>
            <a:r>
              <a:rPr lang="ru-RU" dirty="0" smtClean="0"/>
              <a:t>яблоко – дыня – морковь - картошка</a:t>
            </a:r>
            <a:r>
              <a:rPr lang="ru-RU" dirty="0" smtClean="0"/>
              <a:t>» неожиданно произнести: «утюг». Если </a:t>
            </a:r>
            <a:r>
              <a:rPr lang="ru-RU" dirty="0" smtClean="0"/>
              <a:t>игрок ошибается </a:t>
            </a:r>
            <a:r>
              <a:rPr lang="ru-RU" dirty="0" smtClean="0"/>
              <a:t>и «съедает» «несъедобное», то сам </a:t>
            </a:r>
            <a:r>
              <a:rPr lang="ru-RU" dirty="0" smtClean="0"/>
              <a:t>становится водящим</a:t>
            </a:r>
            <a:r>
              <a:rPr lang="ru-RU" dirty="0" smtClean="0"/>
              <a:t>. Чем быстрее водящий кидает мяч и </a:t>
            </a:r>
            <a:r>
              <a:rPr lang="ru-RU" dirty="0" smtClean="0"/>
              <a:t>называет предметы</a:t>
            </a:r>
            <a:r>
              <a:rPr lang="ru-RU" dirty="0" smtClean="0"/>
              <a:t>, тем азартнее и интереснее играть.</a:t>
            </a:r>
            <a:br>
              <a:rPr lang="ru-RU" dirty="0" smtClean="0"/>
            </a:br>
            <a:r>
              <a:rPr lang="ru-RU" dirty="0" smtClean="0"/>
              <a:t>Что </a:t>
            </a:r>
            <a:r>
              <a:rPr lang="ru-RU" dirty="0" smtClean="0"/>
              <a:t>развивает</a:t>
            </a:r>
            <a:r>
              <a:rPr lang="ru-RU" dirty="0" smtClean="0"/>
              <a:t>: чувство юмора, умение внимательно</a:t>
            </a:r>
            <a:br>
              <a:rPr lang="ru-RU" dirty="0" smtClean="0"/>
            </a:br>
            <a:r>
              <a:rPr lang="ru-RU" dirty="0" smtClean="0"/>
              <a:t>слушать и быстро реагировать.</a:t>
            </a:r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7000" r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928670"/>
            <a:ext cx="8229600" cy="439718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Comic Sans MS" pitchFamily="66" charset="0"/>
              </a:rPr>
              <a:t>«Колечко-колечко</a:t>
            </a:r>
            <a:r>
              <a:rPr lang="ru-RU" b="1" dirty="0" smtClean="0">
                <a:solidFill>
                  <a:srgbClr val="FF0000"/>
                </a:solidFill>
                <a:latin typeface="Comic Sans MS" pitchFamily="66" charset="0"/>
              </a:rPr>
              <a:t>»</a:t>
            </a:r>
            <a:endParaRPr lang="ru-RU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00174"/>
            <a:ext cx="8229600" cy="4625989"/>
          </a:xfrm>
        </p:spPr>
        <p:txBody>
          <a:bodyPr>
            <a:normAutofit fontScale="77500" lnSpcReduction="20000"/>
          </a:bodyPr>
          <a:lstStyle/>
          <a:p>
            <a:pPr marL="0" indent="0" algn="ctr">
              <a:buNone/>
            </a:pPr>
            <a:r>
              <a:rPr lang="ru-RU" dirty="0" smtClean="0"/>
              <a:t>Как играть!</a:t>
            </a:r>
            <a:br>
              <a:rPr lang="ru-RU" dirty="0" smtClean="0"/>
            </a:br>
            <a:r>
              <a:rPr lang="ru-RU" dirty="0" smtClean="0"/>
              <a:t>Игроки садятся в ряд и складывают ладони лодочкой.</a:t>
            </a:r>
            <a:br>
              <a:rPr lang="ru-RU" dirty="0" smtClean="0"/>
            </a:br>
            <a:r>
              <a:rPr lang="ru-RU" dirty="0" smtClean="0"/>
              <a:t>Водящий держит в кулаке или сложенных ладонях мелкий</a:t>
            </a:r>
            <a:br>
              <a:rPr lang="ru-RU" dirty="0" smtClean="0"/>
            </a:br>
            <a:r>
              <a:rPr lang="ru-RU" dirty="0" smtClean="0"/>
              <a:t>предмет, например монетку, пуговицу, колечко. По </a:t>
            </a:r>
            <a:r>
              <a:rPr lang="ru-RU" dirty="0" smtClean="0"/>
              <a:t>очереди обходит </a:t>
            </a:r>
            <a:r>
              <a:rPr lang="ru-RU" dirty="0" smtClean="0"/>
              <a:t>каждого игрока, вкладывая в его «лодочку» </a:t>
            </a:r>
            <a:r>
              <a:rPr lang="ru-RU" dirty="0" smtClean="0"/>
              <a:t>свою и </a:t>
            </a:r>
            <a:r>
              <a:rPr lang="ru-RU" dirty="0" smtClean="0"/>
              <a:t>произнося считалку: «Я ношу-ношу колечко и </a:t>
            </a:r>
            <a:r>
              <a:rPr lang="ru-RU" dirty="0" smtClean="0"/>
              <a:t>кому-то подарю</a:t>
            </a:r>
            <a:r>
              <a:rPr lang="ru-RU" dirty="0" smtClean="0"/>
              <a:t>». Задача водящего — незаметно </a:t>
            </a:r>
            <a:r>
              <a:rPr lang="ru-RU" dirty="0" smtClean="0"/>
              <a:t>вложить «колечко</a:t>
            </a:r>
            <a:r>
              <a:rPr lang="ru-RU" dirty="0" smtClean="0"/>
              <a:t>» одному из игроков и произнести «</a:t>
            </a:r>
            <a:r>
              <a:rPr lang="ru-RU" dirty="0" err="1" smtClean="0"/>
              <a:t>Колечкоколечко</a:t>
            </a:r>
            <a:r>
              <a:rPr lang="ru-RU" dirty="0" smtClean="0"/>
              <a:t>, выйди на крылечко!» После этого </a:t>
            </a:r>
            <a:r>
              <a:rPr lang="ru-RU" dirty="0" smtClean="0"/>
              <a:t>игрок, которому </a:t>
            </a:r>
            <a:r>
              <a:rPr lang="ru-RU" dirty="0" smtClean="0"/>
              <a:t>достался предмет, вскакивает и </a:t>
            </a:r>
            <a:r>
              <a:rPr lang="ru-RU" dirty="0" smtClean="0"/>
              <a:t>пытается убежать</a:t>
            </a:r>
            <a:r>
              <a:rPr lang="ru-RU" dirty="0" smtClean="0"/>
              <a:t>. Задача остальных участников — </a:t>
            </a:r>
            <a:r>
              <a:rPr lang="ru-RU" dirty="0" smtClean="0"/>
              <a:t>задержать убегающего</a:t>
            </a:r>
            <a:r>
              <a:rPr lang="ru-RU" dirty="0" smtClean="0"/>
              <a:t>.</a:t>
            </a:r>
            <a:br>
              <a:rPr lang="ru-RU" dirty="0" smtClean="0"/>
            </a:br>
            <a:r>
              <a:rPr lang="ru-RU" dirty="0" smtClean="0"/>
              <a:t>Что развивает: способность следить за манипуляциями</a:t>
            </a:r>
            <a:br>
              <a:rPr lang="ru-RU" dirty="0" smtClean="0"/>
            </a:br>
            <a:r>
              <a:rPr lang="ru-RU" dirty="0" smtClean="0"/>
              <a:t>окружающих, действовать быстро и решительно.</a:t>
            </a:r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686568" cy="582594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  <a:latin typeface="Comic Sans MS" pitchFamily="66" charset="0"/>
              </a:rPr>
              <a:t>« Секретики »</a:t>
            </a:r>
            <a:endParaRPr lang="ru-RU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57232"/>
            <a:ext cx="7043758" cy="5786477"/>
          </a:xfrm>
        </p:spPr>
        <p:txBody>
          <a:bodyPr>
            <a:normAutofit fontScale="85000" lnSpcReduction="20000"/>
          </a:bodyPr>
          <a:lstStyle/>
          <a:p>
            <a:pPr marL="0" indent="0" algn="ctr">
              <a:buNone/>
            </a:pPr>
            <a:r>
              <a:rPr lang="ru-RU" dirty="0" smtClean="0"/>
              <a:t>«Секретики» в коробочках закапывали во дворах, они были самым что ни на есть настоящим счастьем. И это абсолютно точно. С каким радостным нетерпением выкапывалась ямка? С каким благоговением складывались туда конфетные обертки, фольга, цветочные лепестки и листья, ягоды рябины, кусочки пластмассы и прочая очень важная и нужная дребедень? А потом все это великолепие торжественно закрывалось осколком стекла и засыпалось землей. Самым главным было запомнить место захоронения «клада», чтобы через некоторое время выкопать «секретки» с таким трепетом и восторгом, будто это самое настоящее сокровище. </a:t>
            </a:r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5000" r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idx="1"/>
          </p:nvPr>
        </p:nvSpPr>
        <p:spPr>
          <a:xfrm>
            <a:off x="0" y="0"/>
            <a:ext cx="9144000" cy="3357563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2400" dirty="0" smtClean="0"/>
              <a:t>К сожалению, сегодня мы наблюдаем разрушение игрового пространства детства. Исчезли шумные дворовые компании, забыты скакалки, мячи, городки. А ведь игра — это своеобразный результат освоения и присвоения ребенком </a:t>
            </a:r>
            <a:r>
              <a:rPr lang="ru-RU" sz="2400" dirty="0" err="1" smtClean="0"/>
              <a:t>социокультурного</a:t>
            </a:r>
            <a:r>
              <a:rPr lang="ru-RU" sz="2400" dirty="0" smtClean="0"/>
              <a:t> опыта, результат культурной самоидентификации. В детском игровом сообществе это причастность к миру взрослых, соотнесение себя с группой сверстников, проявление дисциплины и адекватности поведения в соответствии со взятой ролью. Именно в игре возникают основные психологические новообразования и развиваются волевые качества.</a:t>
            </a:r>
            <a:endParaRPr lang="ru-RU" sz="2400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2000" r="-1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14348" y="1000108"/>
            <a:ext cx="8158162" cy="2714644"/>
          </a:xfrm>
        </p:spPr>
        <p:txBody>
          <a:bodyPr>
            <a:normAutofit fontScale="85000" lnSpcReduction="10000"/>
          </a:bodyPr>
          <a:lstStyle/>
          <a:p>
            <a:pPr marL="0" indent="0" algn="ctr">
              <a:buNone/>
            </a:pPr>
            <a:r>
              <a:rPr lang="ru-RU" dirty="0" smtClean="0"/>
              <a:t>Чтобы возродить любимые игры, вернуть детей во дворы, оторвать их от компьютеров и игровых залов нужно научить их играть. Когда они подрастут, выйдут во двор, встретятся там с другими детьми обязательно восстановится та «ниточка», когда игра передается от старших ребят к младшим, от городских к деревенским, из поколения в поколение.</a:t>
            </a:r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idx="1"/>
          </p:nvPr>
        </p:nvSpPr>
        <p:spPr>
          <a:xfrm>
            <a:off x="1714480" y="2000240"/>
            <a:ext cx="5929354" cy="3829064"/>
          </a:xfrm>
        </p:spPr>
        <p:txBody>
          <a:bodyPr>
            <a:normAutofit fontScale="77500" lnSpcReduction="20000"/>
          </a:bodyPr>
          <a:lstStyle/>
          <a:p>
            <a:pPr marL="0" indent="0" algn="ctr">
              <a:buNone/>
            </a:pPr>
            <a:r>
              <a:rPr lang="ru-RU" dirty="0" smtClean="0"/>
              <a:t>С помощью «дворовых» игр нашего детства мы сможем установить взаимосвязь между поколениями в передаче игрового опыта. Содействовать укреплению здоровья и развитию физических качеств детей, развитию кругозора и любознательности, а так же приобретению опыта общения, взаимодействия и работы в команде. А самое главное, дворовые игры - это масса впечатлений, отличного настроения и самые лучшие воспоминания лета.</a:t>
            </a:r>
            <a:endParaRPr lang="ru-RU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21000" b="-2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4857760"/>
            <a:ext cx="5286380" cy="1571628"/>
          </a:xfrm>
        </p:spPr>
        <p:txBody>
          <a:bodyPr>
            <a:noAutofit/>
          </a:bodyPr>
          <a:lstStyle/>
          <a:p>
            <a:r>
              <a:rPr lang="ru-RU" sz="6000" b="1" dirty="0" smtClean="0">
                <a:solidFill>
                  <a:srgbClr val="FF0000"/>
                </a:solidFill>
                <a:latin typeface="Comic Sans MS" pitchFamily="66" charset="0"/>
              </a:rPr>
              <a:t>Спасибо за внимание!!!</a:t>
            </a:r>
            <a:endParaRPr lang="ru-RU" sz="6000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4000" r="-14000" b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2910" y="357166"/>
            <a:ext cx="8229600" cy="3357585"/>
          </a:xfrm>
        </p:spPr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r>
              <a:rPr lang="ru-RU" sz="4400" b="1" dirty="0" smtClean="0">
                <a:solidFill>
                  <a:srgbClr val="0000FF"/>
                </a:solidFill>
                <a:latin typeface="Segoe Print" pitchFamily="2" charset="0"/>
              </a:rPr>
              <a:t>«Дети должны жить в мире красоты, игры, сказки, музыки, рисунка, фантазии, творчества». </a:t>
            </a:r>
            <a:endParaRPr lang="ru-RU" sz="4400" b="1" dirty="0" smtClean="0">
              <a:solidFill>
                <a:srgbClr val="0000FF"/>
              </a:solidFill>
              <a:latin typeface="Segoe Print" pitchFamily="2" charset="0"/>
            </a:endParaRPr>
          </a:p>
          <a:p>
            <a:pPr marL="0" indent="0" algn="r">
              <a:buNone/>
            </a:pPr>
            <a:r>
              <a:rPr lang="ru-RU" b="1" dirty="0" smtClean="0">
                <a:solidFill>
                  <a:srgbClr val="FF0000"/>
                </a:solidFill>
                <a:latin typeface="Segoe Print" pitchFamily="2" charset="0"/>
              </a:rPr>
              <a:t>В</a:t>
            </a:r>
            <a:r>
              <a:rPr lang="ru-RU" b="1" dirty="0" smtClean="0">
                <a:solidFill>
                  <a:srgbClr val="FF0000"/>
                </a:solidFill>
                <a:latin typeface="Segoe Print" pitchFamily="2" charset="0"/>
              </a:rPr>
              <a:t>. А. Сухомлинский 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25000" r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2976" y="274638"/>
            <a:ext cx="7072362" cy="2082792"/>
          </a:xfrm>
        </p:spPr>
        <p:txBody>
          <a:bodyPr>
            <a:normAutofit fontScale="90000"/>
          </a:bodyPr>
          <a:lstStyle/>
          <a:p>
            <a:r>
              <a:rPr lang="ru-RU" sz="2000" dirty="0">
                <a:latin typeface="Segoe Script" pitchFamily="66" charset="0"/>
              </a:rPr>
              <a:t> Ныне с асфальта почти исчезли классики, уже не встретишь во дворах прыгающих через скакалку или </a:t>
            </a:r>
            <a:r>
              <a:rPr lang="ru-RU" sz="2000" dirty="0" err="1">
                <a:latin typeface="Segoe Script" pitchFamily="66" charset="0"/>
              </a:rPr>
              <a:t>резиночку</a:t>
            </a:r>
            <a:r>
              <a:rPr lang="ru-RU" sz="2000" dirty="0">
                <a:latin typeface="Segoe Script" pitchFamily="66" charset="0"/>
              </a:rPr>
              <a:t> девчонок или мальчишек, увлеченно играющих в «банки», а салки получили зловещее название «зомби». Да и сами дворы изменились, растворившись в сверкающих новостройках.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2285992"/>
            <a:ext cx="8229600" cy="2971807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2400" dirty="0">
                <a:latin typeface="Arial Narrow" pitchFamily="34" charset="0"/>
              </a:rPr>
              <a:t>Малышей всегда привлекают рассказы о детстве их родителей. Им интересно узнать, во что играли мама и папа, бабушка и дедушка. Какие-то детские игры запомнились на всю жизнь, а другие забылись, оставив в памяти лишь обрывки фраз и ощущение чего-то приятного и светлого. Наверное, это и есть кирпичики, из которых строится сооружение под названием «счастливые детские воспоминания». Не беда, если вы забыли правила почти всех игр. Будем вспоминать вместе!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142852"/>
            <a:ext cx="8229600" cy="796908"/>
          </a:xfrm>
        </p:spPr>
        <p:txBody>
          <a:bodyPr>
            <a:normAutofit/>
          </a:bodyPr>
          <a:lstStyle/>
          <a:p>
            <a:r>
              <a:rPr lang="ru-RU" sz="3200" b="1" dirty="0">
                <a:solidFill>
                  <a:srgbClr val="FF0000"/>
                </a:solidFill>
                <a:latin typeface="Segoe Script" pitchFamily="66" charset="0"/>
              </a:rPr>
              <a:t>1. </a:t>
            </a:r>
            <a:r>
              <a:rPr lang="ru-RU" sz="3200" b="1" dirty="0" err="1" smtClean="0">
                <a:solidFill>
                  <a:srgbClr val="FF0000"/>
                </a:solidFill>
                <a:latin typeface="Segoe Script" pitchFamily="66" charset="0"/>
              </a:rPr>
              <a:t>Хали-хало</a:t>
            </a:r>
            <a:endParaRPr lang="ru-RU" sz="3200" dirty="0">
              <a:solidFill>
                <a:srgbClr val="FF0000"/>
              </a:solidFill>
              <a:latin typeface="Segoe Script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071670" y="714356"/>
            <a:ext cx="6858048" cy="5929354"/>
          </a:xfrm>
        </p:spPr>
        <p:txBody>
          <a:bodyPr>
            <a:noAutofit/>
          </a:bodyPr>
          <a:lstStyle/>
          <a:p>
            <a:pPr marL="0" indent="0" algn="ctr">
              <a:spcBef>
                <a:spcPts val="0"/>
              </a:spcBef>
              <a:buNone/>
            </a:pPr>
            <a:r>
              <a:rPr lang="ru-RU" sz="2000" dirty="0">
                <a:latin typeface="Arial Narrow" pitchFamily="34" charset="0"/>
              </a:rPr>
              <a:t>Правила игры </a:t>
            </a:r>
            <a:endParaRPr lang="ru-RU" sz="2000" dirty="0" smtClean="0">
              <a:latin typeface="Arial Narrow" pitchFamily="34" charset="0"/>
            </a:endParaRPr>
          </a:p>
          <a:p>
            <a:pPr marL="0" indent="0" algn="ctr">
              <a:spcBef>
                <a:spcPts val="0"/>
              </a:spcBef>
              <a:buNone/>
            </a:pPr>
            <a:r>
              <a:rPr lang="ru-RU" sz="2000" dirty="0" smtClean="0">
                <a:latin typeface="Arial Narrow" pitchFamily="34" charset="0"/>
              </a:rPr>
              <a:t>Для </a:t>
            </a:r>
            <a:r>
              <a:rPr lang="ru-RU" sz="2000" dirty="0">
                <a:latin typeface="Arial Narrow" pitchFamily="34" charset="0"/>
              </a:rPr>
              <a:t>начала считалочкой выбирают водящего. Водящий берет в руки мяч и загадывает остальным ребятам слово. Обычно говорят к какой категории принадлежит придуманное слово и его первую и последнюю букву. </a:t>
            </a:r>
            <a:r>
              <a:rPr lang="ru-RU" sz="2000" dirty="0" smtClean="0">
                <a:latin typeface="Arial Narrow" pitchFamily="34" charset="0"/>
              </a:rPr>
              <a:t>Дети </a:t>
            </a:r>
            <a:r>
              <a:rPr lang="ru-RU" sz="2000" dirty="0">
                <a:latin typeface="Arial Narrow" pitchFamily="34" charset="0"/>
              </a:rPr>
              <a:t>начинают отгадывать слово. Как только водящий услышит правильный ответ, он кричит "</a:t>
            </a:r>
            <a:r>
              <a:rPr lang="ru-RU" sz="2000" dirty="0" err="1">
                <a:latin typeface="Arial Narrow" pitchFamily="34" charset="0"/>
              </a:rPr>
              <a:t>Хали-хало</a:t>
            </a:r>
            <a:r>
              <a:rPr lang="ru-RU" sz="2000" dirty="0">
                <a:latin typeface="Arial Narrow" pitchFamily="34" charset="0"/>
              </a:rPr>
              <a:t>", подкидывает мяч как можно выше вверх, а сам убегает. Ребенок, правильно отгадавший слово, ловит мяч и кричит "Стоп". Водящий останавливается. Игрок должен отгадать сколько до водящего шагов. Но шагов непростых. В каждой компании можно придумывать свои шаги. </a:t>
            </a:r>
            <a:r>
              <a:rPr lang="ru-RU" sz="2000" dirty="0" smtClean="0">
                <a:latin typeface="Arial Narrow" pitchFamily="34" charset="0"/>
              </a:rPr>
              <a:t>Виды </a:t>
            </a:r>
            <a:r>
              <a:rPr lang="ru-RU" sz="2000" dirty="0">
                <a:latin typeface="Arial Narrow" pitchFamily="34" charset="0"/>
              </a:rPr>
              <a:t>шагов в игре </a:t>
            </a:r>
            <a:r>
              <a:rPr lang="ru-RU" sz="2000" dirty="0" err="1">
                <a:latin typeface="Arial Narrow" pitchFamily="34" charset="0"/>
              </a:rPr>
              <a:t>хали-хало</a:t>
            </a:r>
            <a:r>
              <a:rPr lang="ru-RU" sz="2000" dirty="0">
                <a:latin typeface="Arial Narrow" pitchFamily="34" charset="0"/>
              </a:rPr>
              <a:t>: </a:t>
            </a:r>
            <a:r>
              <a:rPr lang="ru-RU" sz="2000" dirty="0" smtClean="0">
                <a:latin typeface="Arial Narrow" pitchFamily="34" charset="0"/>
              </a:rPr>
              <a:t>г</a:t>
            </a:r>
            <a:r>
              <a:rPr lang="ru-RU" sz="2000" dirty="0" smtClean="0">
                <a:latin typeface="Arial Narrow" pitchFamily="34" charset="0"/>
              </a:rPr>
              <a:t>игантские </a:t>
            </a:r>
            <a:r>
              <a:rPr lang="ru-RU" sz="2000" dirty="0">
                <a:latin typeface="Arial Narrow" pitchFamily="34" charset="0"/>
              </a:rPr>
              <a:t>- самые большие шаги, на всю </a:t>
            </a:r>
            <a:r>
              <a:rPr lang="ru-RU" sz="2000" dirty="0" smtClean="0">
                <a:latin typeface="Arial Narrow" pitchFamily="34" charset="0"/>
              </a:rPr>
              <a:t>ширину, нормальные - обычный детский шаг, лилипутские - очень маленькие шажочки, лягушачьи </a:t>
            </a:r>
            <a:r>
              <a:rPr lang="ru-RU" sz="2000" dirty="0">
                <a:latin typeface="Arial Narrow" pitchFamily="34" charset="0"/>
              </a:rPr>
              <a:t>- в прыжках на </a:t>
            </a:r>
            <a:r>
              <a:rPr lang="ru-RU" sz="2000" dirty="0" smtClean="0">
                <a:latin typeface="Arial Narrow" pitchFamily="34" charset="0"/>
              </a:rPr>
              <a:t>корточках, зонтики </a:t>
            </a:r>
            <a:r>
              <a:rPr lang="ru-RU" sz="2000" dirty="0">
                <a:latin typeface="Arial Narrow" pitchFamily="34" charset="0"/>
              </a:rPr>
              <a:t>- ребенок кружиться в сторону </a:t>
            </a:r>
            <a:r>
              <a:rPr lang="ru-RU" sz="2000" dirty="0" smtClean="0">
                <a:latin typeface="Arial Narrow" pitchFamily="34" charset="0"/>
              </a:rPr>
              <a:t>водящего, кирпичи </a:t>
            </a:r>
            <a:r>
              <a:rPr lang="ru-RU" sz="2000" dirty="0">
                <a:latin typeface="Arial Narrow" pitchFamily="34" charset="0"/>
              </a:rPr>
              <a:t>- шаг пятку к </a:t>
            </a:r>
            <a:r>
              <a:rPr lang="ru-RU" sz="2000" dirty="0" smtClean="0">
                <a:latin typeface="Arial Narrow" pitchFamily="34" charset="0"/>
              </a:rPr>
              <a:t>носку, верблюжьи </a:t>
            </a:r>
            <a:r>
              <a:rPr lang="ru-RU" sz="2000" dirty="0">
                <a:latin typeface="Arial Narrow" pitchFamily="34" charset="0"/>
              </a:rPr>
              <a:t>- шаг и плевок (главное в водящего не попасть</a:t>
            </a:r>
            <a:r>
              <a:rPr lang="ru-RU" sz="2000" dirty="0" smtClean="0">
                <a:latin typeface="Arial Narrow" pitchFamily="34" charset="0"/>
              </a:rPr>
              <a:t>).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ru-RU" sz="2000" dirty="0" smtClean="0">
                <a:latin typeface="Arial Narrow" pitchFamily="34" charset="0"/>
              </a:rPr>
              <a:t> </a:t>
            </a:r>
            <a:r>
              <a:rPr lang="ru-RU" sz="2000" dirty="0">
                <a:latin typeface="Arial Narrow" pitchFamily="34" charset="0"/>
              </a:rPr>
              <a:t>Ребенок с мячом делает названное количество шагов и бросает мяч в кольцо, которое делает руками водящий. Если мяч попадает в кольцо - то игрок становится водящим и игра продолжается</a:t>
            </a:r>
            <a:r>
              <a:rPr lang="ru-RU" sz="2000" dirty="0" smtClean="0">
                <a:latin typeface="Arial Narrow" pitchFamily="34" charset="0"/>
              </a:rPr>
              <a:t>.</a:t>
            </a:r>
            <a:endParaRPr lang="ru-RU" sz="2000" dirty="0">
              <a:latin typeface="Arial Narrow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5984" y="274638"/>
            <a:ext cx="6400816" cy="654032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Comic Sans MS" pitchFamily="66" charset="0"/>
              </a:rPr>
              <a:t>«</a:t>
            </a:r>
            <a:r>
              <a:rPr lang="ru-RU" b="1" dirty="0" err="1" smtClean="0">
                <a:solidFill>
                  <a:srgbClr val="FF0000"/>
                </a:solidFill>
                <a:latin typeface="Comic Sans MS" pitchFamily="66" charset="0"/>
              </a:rPr>
              <a:t>Резиночки</a:t>
            </a:r>
            <a:r>
              <a:rPr lang="ru-RU" b="1" dirty="0" smtClean="0">
                <a:solidFill>
                  <a:srgbClr val="FF0000"/>
                </a:solidFill>
                <a:latin typeface="Comic Sans MS" pitchFamily="66" charset="0"/>
              </a:rPr>
              <a:t>»</a:t>
            </a:r>
            <a:endParaRPr lang="ru-RU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214546" y="928670"/>
            <a:ext cx="6715172" cy="4071966"/>
          </a:xfrm>
        </p:spPr>
        <p:txBody>
          <a:bodyPr>
            <a:normAutofit fontScale="62500" lnSpcReduction="20000"/>
          </a:bodyPr>
          <a:lstStyle/>
          <a:p>
            <a:pPr marL="0" indent="0" algn="ctr">
              <a:buNone/>
            </a:pPr>
            <a:r>
              <a:rPr lang="ru-RU" dirty="0" smtClean="0"/>
              <a:t>Как играть!</a:t>
            </a:r>
            <a:br>
              <a:rPr lang="ru-RU" dirty="0" smtClean="0"/>
            </a:br>
            <a:r>
              <a:rPr lang="ru-RU" dirty="0" smtClean="0"/>
              <a:t>Главный атрибут этой игры для девочек — бельевая</a:t>
            </a:r>
            <a:br>
              <a:rPr lang="ru-RU" dirty="0" smtClean="0"/>
            </a:br>
            <a:r>
              <a:rPr lang="ru-RU" dirty="0" smtClean="0"/>
              <a:t>резинка. Идеальное количество играющих — 3–4 человека.</a:t>
            </a:r>
            <a:br>
              <a:rPr lang="ru-RU" dirty="0" smtClean="0"/>
            </a:br>
            <a:r>
              <a:rPr lang="ru-RU" dirty="0" smtClean="0"/>
              <a:t>Каждая участница выполняет прыжковые фигуры и</a:t>
            </a:r>
            <a:br>
              <a:rPr lang="ru-RU" dirty="0" smtClean="0"/>
            </a:br>
            <a:r>
              <a:rPr lang="ru-RU" dirty="0" smtClean="0"/>
              <a:t>комбинации на разной высоте. Прыжки через </a:t>
            </a:r>
            <a:r>
              <a:rPr lang="ru-RU" dirty="0" err="1" smtClean="0"/>
              <a:t>резиночку</a:t>
            </a:r>
            <a:r>
              <a:rPr lang="ru-RU" dirty="0" smtClean="0"/>
              <a:t>,</a:t>
            </a:r>
            <a:br>
              <a:rPr lang="ru-RU" dirty="0" smtClean="0"/>
            </a:br>
            <a:r>
              <a:rPr lang="ru-RU" dirty="0" smtClean="0"/>
              <a:t>натянутую на уровне бедра, носили таинственное название</a:t>
            </a:r>
            <a:br>
              <a:rPr lang="ru-RU" dirty="0" smtClean="0"/>
            </a:br>
            <a:r>
              <a:rPr lang="ru-RU" dirty="0" smtClean="0"/>
              <a:t>«</a:t>
            </a:r>
            <a:r>
              <a:rPr lang="ru-RU" dirty="0" err="1" smtClean="0"/>
              <a:t>пожэпэ</a:t>
            </a:r>
            <a:r>
              <a:rPr lang="ru-RU" dirty="0" smtClean="0"/>
              <a:t>». Как только прыгунья ошибается, на ее место</a:t>
            </a:r>
            <a:br>
              <a:rPr lang="ru-RU" dirty="0" smtClean="0"/>
            </a:br>
            <a:r>
              <a:rPr lang="ru-RU" dirty="0" smtClean="0"/>
              <a:t>встает другая участница, а допустившая ошибку девочка</a:t>
            </a:r>
            <a:br>
              <a:rPr lang="ru-RU" dirty="0" smtClean="0"/>
            </a:br>
            <a:r>
              <a:rPr lang="ru-RU" dirty="0" smtClean="0"/>
              <a:t>надевает на себя резинку. Если игроков четверо, пары</a:t>
            </a:r>
            <a:br>
              <a:rPr lang="ru-RU" dirty="0" smtClean="0"/>
            </a:br>
            <a:r>
              <a:rPr lang="ru-RU" dirty="0" smtClean="0"/>
              <a:t>меняются местами, когда оба игрока из одной пары</a:t>
            </a:r>
            <a:br>
              <a:rPr lang="ru-RU" dirty="0" smtClean="0"/>
            </a:br>
            <a:r>
              <a:rPr lang="ru-RU" dirty="0" smtClean="0"/>
              <a:t>поочередно допускают ошибки.</a:t>
            </a:r>
            <a:br>
              <a:rPr lang="ru-RU" dirty="0" smtClean="0"/>
            </a:br>
            <a:r>
              <a:rPr lang="ru-RU" dirty="0" smtClean="0"/>
              <a:t>Что развивает: вестибулярный аппарат, координацию,</a:t>
            </a:r>
            <a:br>
              <a:rPr lang="ru-RU" dirty="0" smtClean="0"/>
            </a:br>
            <a:r>
              <a:rPr lang="ru-RU" dirty="0" smtClean="0"/>
              <a:t>внимательность. Учит тренироваться, побеждать, достойно</a:t>
            </a:r>
            <a:br>
              <a:rPr lang="ru-RU" dirty="0" smtClean="0"/>
            </a:br>
            <a:r>
              <a:rPr lang="ru-RU" dirty="0" smtClean="0"/>
              <a:t>проигрывать, прыгать выше всех и дружить с девочками,</a:t>
            </a:r>
            <a:br>
              <a:rPr lang="ru-RU" dirty="0" smtClean="0"/>
            </a:br>
            <a:r>
              <a:rPr lang="ru-RU" dirty="0" smtClean="0"/>
              <a:t>даже если в данную минуту они соперницы.</a:t>
            </a: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36000" r="-3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582594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Comic Sans MS" pitchFamily="66" charset="0"/>
              </a:rPr>
              <a:t>«Классики»</a:t>
            </a:r>
            <a:endParaRPr lang="ru-RU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728" y="500042"/>
            <a:ext cx="7429552" cy="4071965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2400" dirty="0" smtClean="0"/>
              <a:t>Как играть!</a:t>
            </a:r>
            <a:br>
              <a:rPr lang="ru-RU" sz="2400" dirty="0" smtClean="0"/>
            </a:br>
            <a:r>
              <a:rPr lang="ru-RU" sz="2400" dirty="0" smtClean="0"/>
              <a:t>Требуются мелки, асфальтовая площадка и камушек (</a:t>
            </a:r>
            <a:r>
              <a:rPr lang="ru-RU" sz="2400" dirty="0" smtClean="0"/>
              <a:t>или шайба</a:t>
            </a:r>
            <a:r>
              <a:rPr lang="ru-RU" sz="2400" dirty="0" smtClean="0"/>
              <a:t>). Рисуешь мелком клеточки с цифрами в</a:t>
            </a:r>
            <a:br>
              <a:rPr lang="ru-RU" sz="2400" dirty="0" smtClean="0"/>
            </a:br>
            <a:r>
              <a:rPr lang="ru-RU" sz="2400" dirty="0" smtClean="0"/>
              <a:t>определенной последовательности, и можно прыгать хоть </a:t>
            </a:r>
            <a:r>
              <a:rPr lang="ru-RU" sz="2400" dirty="0" smtClean="0"/>
              <a:t>в одиночку</a:t>
            </a:r>
            <a:r>
              <a:rPr lang="ru-RU" sz="2400" dirty="0" smtClean="0"/>
              <a:t>. Главное — попасть камнем в клетку, </a:t>
            </a:r>
            <a:r>
              <a:rPr lang="ru-RU" sz="2400" dirty="0" smtClean="0"/>
              <a:t>допрыгать до </a:t>
            </a:r>
            <a:r>
              <a:rPr lang="ru-RU" sz="2400" dirty="0" smtClean="0"/>
              <a:t>нее на одной или двух ногах и вернуться обратно тем </a:t>
            </a:r>
            <a:r>
              <a:rPr lang="ru-RU" sz="2400" dirty="0" smtClean="0"/>
              <a:t>же путем</a:t>
            </a:r>
            <a:r>
              <a:rPr lang="ru-RU" sz="2400" dirty="0" smtClean="0"/>
              <a:t>. Самым удачливым игроком считается тот, </a:t>
            </a:r>
            <a:r>
              <a:rPr lang="ru-RU" sz="2400" dirty="0" smtClean="0"/>
              <a:t>кому удается </a:t>
            </a:r>
            <a:r>
              <a:rPr lang="ru-RU" sz="2400" dirty="0" smtClean="0"/>
              <a:t>пройти весь путь от единички до </a:t>
            </a:r>
            <a:r>
              <a:rPr lang="ru-RU" sz="2400" dirty="0" smtClean="0"/>
              <a:t>десятки. Количество </a:t>
            </a:r>
            <a:r>
              <a:rPr lang="ru-RU" sz="2400" dirty="0" smtClean="0"/>
              <a:t>игроков в «классики» может быть </a:t>
            </a:r>
            <a:r>
              <a:rPr lang="ru-RU" sz="2400" dirty="0" smtClean="0"/>
              <a:t>любое. Что </a:t>
            </a:r>
            <a:r>
              <a:rPr lang="ru-RU" sz="2400" dirty="0" smtClean="0"/>
              <a:t>развивает: ловкость, меткость, </a:t>
            </a:r>
            <a:r>
              <a:rPr lang="ru-RU" sz="2400" dirty="0" smtClean="0"/>
              <a:t>умение концентрироваться </a:t>
            </a:r>
            <a:r>
              <a:rPr lang="ru-RU" sz="2400" dirty="0" smtClean="0"/>
              <a:t>и знание цифр, если игроки </a:t>
            </a:r>
            <a:r>
              <a:rPr lang="ru-RU" sz="2400" dirty="0" smtClean="0"/>
              <a:t>совсем малыши</a:t>
            </a:r>
            <a:r>
              <a:rPr lang="ru-RU" sz="2400" dirty="0" smtClean="0"/>
              <a:t>.</a:t>
            </a:r>
            <a:endParaRPr lang="ru-RU" sz="24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26000" r="-2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594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>
                <a:solidFill>
                  <a:srgbClr val="FF0000"/>
                </a:solidFill>
                <a:latin typeface="Comic Sans MS" pitchFamily="66" charset="0"/>
              </a:rPr>
              <a:t>«</a:t>
            </a:r>
            <a:r>
              <a:rPr lang="ru-RU" b="1" dirty="0" smtClean="0">
                <a:solidFill>
                  <a:srgbClr val="FF0000"/>
                </a:solidFill>
                <a:latin typeface="Comic Sans MS" pitchFamily="66" charset="0"/>
              </a:rPr>
              <a:t>Цепи»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1538" y="928670"/>
            <a:ext cx="7615262" cy="4572032"/>
          </a:xfrm>
        </p:spPr>
        <p:txBody>
          <a:bodyPr>
            <a:normAutofit fontScale="70000" lnSpcReduction="20000"/>
          </a:bodyPr>
          <a:lstStyle/>
          <a:p>
            <a:pPr marL="0" indent="0" algn="ctr">
              <a:buNone/>
            </a:pPr>
            <a:r>
              <a:rPr lang="ru-RU" dirty="0" smtClean="0"/>
              <a:t>Как играть!</a:t>
            </a:r>
            <a:br>
              <a:rPr lang="ru-RU" dirty="0" smtClean="0"/>
            </a:br>
            <a:r>
              <a:rPr lang="ru-RU" dirty="0" smtClean="0"/>
              <a:t>Участники этой старинной русско-народной игры делятся на </a:t>
            </a:r>
            <a:r>
              <a:rPr lang="ru-RU" dirty="0" smtClean="0"/>
              <a:t>две равные </a:t>
            </a:r>
            <a:r>
              <a:rPr lang="ru-RU" dirty="0" smtClean="0"/>
              <a:t>команды и становятся друг напротив друга </a:t>
            </a:r>
            <a:r>
              <a:rPr lang="ru-RU" dirty="0" smtClean="0"/>
              <a:t>шеренгами, взявшись </a:t>
            </a:r>
            <a:r>
              <a:rPr lang="ru-RU" dirty="0" smtClean="0"/>
              <a:t>за руки, на расстоянии 10–15 м. Команды </a:t>
            </a:r>
            <a:r>
              <a:rPr lang="ru-RU" dirty="0" smtClean="0"/>
              <a:t>двигаются навстречу</a:t>
            </a:r>
            <a:r>
              <a:rPr lang="ru-RU" dirty="0" smtClean="0"/>
              <a:t>, произнося по очереди длинную </a:t>
            </a:r>
            <a:r>
              <a:rPr lang="ru-RU" dirty="0" err="1" smtClean="0"/>
              <a:t>речовку</a:t>
            </a:r>
            <a:r>
              <a:rPr lang="ru-RU" dirty="0" smtClean="0"/>
              <a:t>: Цепи! Закованы! - Кем? - Атаманом! - Кем разбить</a:t>
            </a:r>
            <a:r>
              <a:rPr lang="ru-RU" dirty="0" smtClean="0"/>
              <a:t>? - </a:t>
            </a:r>
            <a:r>
              <a:rPr lang="ru-RU" dirty="0" smtClean="0"/>
              <a:t>Иваном! Тот, кого выбирают, должен после этого разбежаться </a:t>
            </a:r>
            <a:r>
              <a:rPr lang="ru-RU" dirty="0" smtClean="0"/>
              <a:t>и прорвать </a:t>
            </a:r>
            <a:r>
              <a:rPr lang="ru-RU" dirty="0" smtClean="0"/>
              <a:t>цепь противника. Если попытка оказывается удачной, </a:t>
            </a:r>
            <a:r>
              <a:rPr lang="ru-RU" dirty="0" smtClean="0"/>
              <a:t>игрок возвращается </a:t>
            </a:r>
            <a:r>
              <a:rPr lang="ru-RU" dirty="0" smtClean="0"/>
              <a:t>в свою команду, если нет — остается в </a:t>
            </a:r>
            <a:r>
              <a:rPr lang="ru-RU" dirty="0" smtClean="0"/>
              <a:t>другой. Следующий </a:t>
            </a:r>
            <a:r>
              <a:rPr lang="ru-RU" dirty="0" smtClean="0"/>
              <a:t>кон начинает проигравшая команда. Цель игры </a:t>
            </a:r>
            <a:r>
              <a:rPr lang="ru-RU" dirty="0" smtClean="0"/>
              <a:t>— собрать </a:t>
            </a:r>
            <a:r>
              <a:rPr lang="ru-RU" dirty="0" smtClean="0"/>
              <a:t>в команде как можно больше </a:t>
            </a:r>
            <a:r>
              <a:rPr lang="ru-RU" dirty="0" smtClean="0"/>
              <a:t>участников. Что </a:t>
            </a:r>
            <a:r>
              <a:rPr lang="ru-RU" dirty="0" smtClean="0"/>
              <a:t>развивает: умение быть в команде и выигрывать в </a:t>
            </a:r>
            <a:r>
              <a:rPr lang="ru-RU" dirty="0" smtClean="0"/>
              <a:t>ситуации «один </a:t>
            </a:r>
            <a:r>
              <a:rPr lang="ru-RU" dirty="0" smtClean="0"/>
              <a:t>против всех».</a:t>
            </a: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4032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Comic Sans MS" pitchFamily="66" charset="0"/>
              </a:rPr>
              <a:t>«Море волнуется раз</a:t>
            </a:r>
            <a:r>
              <a:rPr lang="ru-RU" b="1" dirty="0" smtClean="0">
                <a:solidFill>
                  <a:srgbClr val="FF0000"/>
                </a:solidFill>
                <a:latin typeface="Comic Sans MS" pitchFamily="66" charset="0"/>
              </a:rPr>
              <a:t>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57224" y="857233"/>
            <a:ext cx="7829576" cy="4357718"/>
          </a:xfrm>
        </p:spPr>
        <p:txBody>
          <a:bodyPr>
            <a:normAutofit fontScale="62500" lnSpcReduction="20000"/>
          </a:bodyPr>
          <a:lstStyle/>
          <a:p>
            <a:pPr marL="0" indent="0" algn="ctr">
              <a:buNone/>
            </a:pPr>
            <a:r>
              <a:rPr lang="ru-RU" dirty="0" smtClean="0"/>
              <a:t>Как играть!</a:t>
            </a:r>
            <a:br>
              <a:rPr lang="ru-RU" dirty="0" smtClean="0"/>
            </a:br>
            <a:r>
              <a:rPr lang="ru-RU" dirty="0" smtClean="0"/>
              <a:t>Ведущий отворачивается от игроков и произносит</a:t>
            </a:r>
            <a:br>
              <a:rPr lang="ru-RU" dirty="0" smtClean="0"/>
            </a:br>
            <a:r>
              <a:rPr lang="ru-RU" dirty="0" smtClean="0"/>
              <a:t>считалочку:</a:t>
            </a:r>
            <a:br>
              <a:rPr lang="ru-RU" dirty="0" smtClean="0"/>
            </a:br>
            <a:r>
              <a:rPr lang="ru-RU" dirty="0" smtClean="0"/>
              <a:t>Море волнуется раз,</a:t>
            </a:r>
            <a:br>
              <a:rPr lang="ru-RU" dirty="0" smtClean="0"/>
            </a:br>
            <a:r>
              <a:rPr lang="ru-RU" dirty="0" smtClean="0"/>
              <a:t>Море волнуется два,</a:t>
            </a:r>
            <a:br>
              <a:rPr lang="ru-RU" dirty="0" smtClean="0"/>
            </a:br>
            <a:r>
              <a:rPr lang="ru-RU" dirty="0" smtClean="0"/>
              <a:t>Море волнуется три,</a:t>
            </a:r>
            <a:br>
              <a:rPr lang="ru-RU" dirty="0" smtClean="0"/>
            </a:br>
            <a:r>
              <a:rPr lang="ru-RU" dirty="0" smtClean="0"/>
              <a:t>Морская фигура на месте замри!</a:t>
            </a:r>
            <a:br>
              <a:rPr lang="ru-RU" dirty="0" smtClean="0"/>
            </a:br>
            <a:r>
              <a:rPr lang="ru-RU" dirty="0" smtClean="0"/>
              <a:t>Пока он говорит, участники хаотично двигаются в любом</a:t>
            </a:r>
            <a:br>
              <a:rPr lang="ru-RU" dirty="0" smtClean="0"/>
            </a:br>
            <a:r>
              <a:rPr lang="ru-RU" dirty="0" smtClean="0"/>
              <a:t>порядке, изображая руками движения волн. Как только</a:t>
            </a:r>
            <a:br>
              <a:rPr lang="ru-RU" dirty="0" smtClean="0"/>
            </a:br>
            <a:r>
              <a:rPr lang="ru-RU" dirty="0" smtClean="0"/>
              <a:t>водящий замолкает, нужно замереть в какой-нибудь фигуре.</a:t>
            </a:r>
            <a:br>
              <a:rPr lang="ru-RU" dirty="0" smtClean="0"/>
            </a:br>
            <a:r>
              <a:rPr lang="ru-RU" dirty="0" smtClean="0"/>
              <a:t>Водящий подходит к одному из игроков и дотрагивается до</a:t>
            </a:r>
            <a:br>
              <a:rPr lang="ru-RU" dirty="0" smtClean="0"/>
            </a:br>
            <a:r>
              <a:rPr lang="ru-RU" dirty="0" smtClean="0"/>
              <a:t>него. Игрок изображает свою фигуру в движении, а</a:t>
            </a:r>
            <a:br>
              <a:rPr lang="ru-RU" dirty="0" smtClean="0"/>
            </a:br>
            <a:r>
              <a:rPr lang="ru-RU" dirty="0" smtClean="0"/>
              <a:t>водящий угадывает, что это такое. Игрок, чью фигуру не</a:t>
            </a:r>
            <a:br>
              <a:rPr lang="ru-RU" dirty="0" smtClean="0"/>
            </a:br>
            <a:r>
              <a:rPr lang="ru-RU" dirty="0" smtClean="0"/>
              <a:t>удалось угадать, сам становится водящим.</a:t>
            </a:r>
            <a:br>
              <a:rPr lang="ru-RU" dirty="0" smtClean="0"/>
            </a:br>
            <a:r>
              <a:rPr lang="ru-RU" dirty="0" smtClean="0"/>
              <a:t>Что развивает: воображение, спонтанность и</a:t>
            </a:r>
            <a:br>
              <a:rPr lang="ru-RU" dirty="0" smtClean="0"/>
            </a:br>
            <a:r>
              <a:rPr lang="ru-RU" dirty="0" smtClean="0"/>
              <a:t>артистичность.</a:t>
            </a: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00232" y="274638"/>
            <a:ext cx="6686568" cy="582594"/>
          </a:xfrm>
        </p:spPr>
        <p:txBody>
          <a:bodyPr>
            <a:normAutofit fontScale="90000"/>
          </a:bodyPr>
          <a:lstStyle/>
          <a:p>
            <a:r>
              <a:rPr lang="ru-RU" sz="4000" b="1" dirty="0" smtClean="0">
                <a:solidFill>
                  <a:srgbClr val="FF0000"/>
                </a:solidFill>
                <a:latin typeface="Comic Sans MS" pitchFamily="66" charset="0"/>
              </a:rPr>
              <a:t>«Казаки-разбойники</a:t>
            </a:r>
            <a:r>
              <a:rPr lang="ru-RU" sz="4000" b="1" dirty="0" smtClean="0">
                <a:solidFill>
                  <a:srgbClr val="FF0000"/>
                </a:solidFill>
                <a:latin typeface="Comic Sans MS" pitchFamily="66" charset="0"/>
              </a:rPr>
              <a:t>»</a:t>
            </a:r>
            <a:endParaRPr lang="ru-RU" sz="4000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14480" y="785794"/>
            <a:ext cx="7429520" cy="6072205"/>
          </a:xfrm>
        </p:spPr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r>
              <a:rPr lang="ru-RU" sz="2400" dirty="0" smtClean="0"/>
              <a:t>Как играть!</a:t>
            </a:r>
            <a:br>
              <a:rPr lang="ru-RU" sz="2400" dirty="0" smtClean="0"/>
            </a:br>
            <a:r>
              <a:rPr lang="ru-RU" sz="2400" dirty="0" smtClean="0"/>
              <a:t>Игроки делятся на две команды — «казаков» </a:t>
            </a:r>
            <a:r>
              <a:rPr lang="ru-RU" sz="2400" dirty="0" smtClean="0"/>
              <a:t>и «разбойников». Договариваются</a:t>
            </a:r>
            <a:r>
              <a:rPr lang="ru-RU" sz="2400" dirty="0" smtClean="0"/>
              <a:t>, на какой территории играют. Это может </a:t>
            </a:r>
            <a:r>
              <a:rPr lang="ru-RU" sz="2400" dirty="0" smtClean="0"/>
              <a:t>быть двор</a:t>
            </a:r>
            <a:r>
              <a:rPr lang="ru-RU" sz="2400" dirty="0" smtClean="0"/>
              <a:t>, подъезд, улица, несколько дворов. «</a:t>
            </a:r>
            <a:r>
              <a:rPr lang="ru-RU" sz="2400" dirty="0" smtClean="0"/>
              <a:t>Разбойники» загадывают </a:t>
            </a:r>
            <a:r>
              <a:rPr lang="ru-RU" sz="2400" dirty="0" smtClean="0"/>
              <a:t>секретное слово. «Казаки» отходят в сторону </a:t>
            </a:r>
            <a:r>
              <a:rPr lang="ru-RU" sz="2400" dirty="0" smtClean="0"/>
              <a:t>так, чтобы </a:t>
            </a:r>
            <a:r>
              <a:rPr lang="ru-RU" sz="2400" dirty="0" smtClean="0"/>
              <a:t>не видеть «разбойников». «Разбойники» убегают, </a:t>
            </a:r>
            <a:r>
              <a:rPr lang="ru-RU" sz="2400" dirty="0" smtClean="0"/>
              <a:t>помечая стрелками </a:t>
            </a:r>
            <a:r>
              <a:rPr lang="ru-RU" sz="2400" dirty="0" smtClean="0"/>
              <a:t>на асфальте (стенах домов, бордюрах, деревьях и т.п</a:t>
            </a:r>
            <a:r>
              <a:rPr lang="ru-RU" sz="2400" dirty="0" smtClean="0"/>
              <a:t>.) направление </a:t>
            </a:r>
            <a:r>
              <a:rPr lang="ru-RU" sz="2400" dirty="0" smtClean="0"/>
              <a:t>своего движения. Начинают бежать группой, </a:t>
            </a:r>
            <a:r>
              <a:rPr lang="ru-RU" sz="2400" dirty="0" smtClean="0"/>
              <a:t>а потом </a:t>
            </a:r>
            <a:r>
              <a:rPr lang="ru-RU" sz="2400" dirty="0" smtClean="0"/>
              <a:t>разбегаются кто куда, стараясь запутать </a:t>
            </a:r>
            <a:r>
              <a:rPr lang="ru-RU" sz="2400" dirty="0" smtClean="0"/>
              <a:t>стрелками «казаков</a:t>
            </a:r>
            <a:r>
              <a:rPr lang="ru-RU" sz="2400" dirty="0" smtClean="0"/>
              <a:t>». Задача «казаков» — найти по </a:t>
            </a:r>
            <a:r>
              <a:rPr lang="ru-RU" sz="2400" dirty="0" smtClean="0"/>
              <a:t>стрелкам «разбойников</a:t>
            </a:r>
            <a:r>
              <a:rPr lang="ru-RU" sz="2400" dirty="0" smtClean="0"/>
              <a:t>». Каждого «разбойника» «казак» приводит </a:t>
            </a:r>
            <a:r>
              <a:rPr lang="ru-RU" sz="2400" dirty="0" smtClean="0"/>
              <a:t>в «тюрьму</a:t>
            </a:r>
            <a:r>
              <a:rPr lang="ru-RU" sz="2400" dirty="0" smtClean="0"/>
              <a:t>» и сторожит его, стараясь выведать секретное </a:t>
            </a:r>
            <a:r>
              <a:rPr lang="ru-RU" sz="2400" dirty="0" smtClean="0"/>
              <a:t>слово, например</a:t>
            </a:r>
            <a:r>
              <a:rPr lang="ru-RU" sz="2400" dirty="0" smtClean="0"/>
              <a:t>, при помощи пыток крапивой. «Казаки» </a:t>
            </a:r>
            <a:r>
              <a:rPr lang="ru-RU" sz="2400" dirty="0" smtClean="0"/>
              <a:t>побеждают, как </a:t>
            </a:r>
            <a:r>
              <a:rPr lang="ru-RU" sz="2400" dirty="0" smtClean="0"/>
              <a:t>только узнают секретное слово или находят </a:t>
            </a:r>
            <a:r>
              <a:rPr lang="ru-RU" sz="2400" dirty="0" smtClean="0"/>
              <a:t>всех «разбойников». Что </a:t>
            </a:r>
            <a:r>
              <a:rPr lang="ru-RU" sz="2400" dirty="0" smtClean="0"/>
              <a:t>развивает: базовые навыки разведчиков, </a:t>
            </a:r>
            <a:r>
              <a:rPr lang="ru-RU" sz="2400" dirty="0" smtClean="0"/>
              <a:t>умение ориентироваться </a:t>
            </a:r>
            <a:r>
              <a:rPr lang="ru-RU" sz="2400" dirty="0" smtClean="0"/>
              <a:t>на местности и не сдавать «своих».</a:t>
            </a:r>
            <a:endParaRPr lang="ru-RU" sz="24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76</TotalTime>
  <Words>680</Words>
  <Application>Microsoft Office PowerPoint</Application>
  <PresentationFormat>Экран (4:3)</PresentationFormat>
  <Paragraphs>32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Любимые игры нашего детства</vt:lpstr>
      <vt:lpstr>Слайд 2</vt:lpstr>
      <vt:lpstr> Ныне с асфальта почти исчезли классики, уже не встретишь во дворах прыгающих через скакалку или резиночку девчонок или мальчишек, увлеченно играющих в «банки», а салки получили зловещее название «зомби». Да и сами дворы изменились, растворившись в сверкающих новостройках.</vt:lpstr>
      <vt:lpstr>1. Хали-хало</vt:lpstr>
      <vt:lpstr>«Резиночки»</vt:lpstr>
      <vt:lpstr>«Классики»</vt:lpstr>
      <vt:lpstr> «Цепи» </vt:lpstr>
      <vt:lpstr>«Море волнуется раз»</vt:lpstr>
      <vt:lpstr>«Казаки-разбойники»</vt:lpstr>
      <vt:lpstr>«Съедобное-несъедобное»</vt:lpstr>
      <vt:lpstr>«Колечко-колечко»</vt:lpstr>
      <vt:lpstr>« Секретики »</vt:lpstr>
      <vt:lpstr>Слайд 13</vt:lpstr>
      <vt:lpstr>Слайд 14</vt:lpstr>
      <vt:lpstr>Слайд 15</vt:lpstr>
      <vt:lpstr>Спасибо за внимание!!!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Любимые игры нашего детства</dc:title>
  <dc:creator>1304967</dc:creator>
  <cp:lastModifiedBy>1304967</cp:lastModifiedBy>
  <cp:revision>8</cp:revision>
  <dcterms:created xsi:type="dcterms:W3CDTF">2020-11-05T14:51:33Z</dcterms:created>
  <dcterms:modified xsi:type="dcterms:W3CDTF">2020-11-08T14:30:06Z</dcterms:modified>
</cp:coreProperties>
</file>