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3" r:id="rId3"/>
    <p:sldId id="303" r:id="rId4"/>
    <p:sldId id="297" r:id="rId5"/>
    <p:sldId id="302" r:id="rId6"/>
    <p:sldId id="296" r:id="rId7"/>
    <p:sldId id="294" r:id="rId8"/>
    <p:sldId id="305" r:id="rId9"/>
    <p:sldId id="299" r:id="rId10"/>
    <p:sldId id="300" r:id="rId11"/>
    <p:sldId id="304" r:id="rId12"/>
    <p:sldId id="269" r:id="rId13"/>
    <p:sldId id="306" r:id="rId14"/>
    <p:sldId id="307" r:id="rId15"/>
    <p:sldId id="295" r:id="rId16"/>
    <p:sldId id="259" r:id="rId17"/>
    <p:sldId id="265" r:id="rId18"/>
    <p:sldId id="283" r:id="rId19"/>
    <p:sldId id="308" r:id="rId20"/>
    <p:sldId id="309" r:id="rId21"/>
    <p:sldId id="310" r:id="rId22"/>
    <p:sldId id="311" r:id="rId23"/>
    <p:sldId id="312" r:id="rId24"/>
    <p:sldId id="313" r:id="rId25"/>
    <p:sldId id="270" r:id="rId26"/>
    <p:sldId id="314" r:id="rId27"/>
    <p:sldId id="257" r:id="rId28"/>
    <p:sldId id="261" r:id="rId29"/>
    <p:sldId id="285" r:id="rId30"/>
    <p:sldId id="287" r:id="rId31"/>
    <p:sldId id="288" r:id="rId32"/>
    <p:sldId id="289" r:id="rId33"/>
    <p:sldId id="290" r:id="rId34"/>
    <p:sldId id="262" r:id="rId35"/>
    <p:sldId id="263" r:id="rId36"/>
    <p:sldId id="264" r:id="rId37"/>
    <p:sldId id="266" r:id="rId38"/>
    <p:sldId id="278" r:id="rId39"/>
    <p:sldId id="277" r:id="rId40"/>
    <p:sldId id="267" r:id="rId41"/>
    <p:sldId id="275" r:id="rId42"/>
    <p:sldId id="286" r:id="rId43"/>
    <p:sldId id="268" r:id="rId44"/>
    <p:sldId id="276" r:id="rId45"/>
    <p:sldId id="301" r:id="rId46"/>
    <p:sldId id="271" r:id="rId47"/>
    <p:sldId id="272" r:id="rId48"/>
    <p:sldId id="273" r:id="rId49"/>
    <p:sldId id="284" r:id="rId50"/>
    <p:sldId id="274" r:id="rId51"/>
    <p:sldId id="280" r:id="rId52"/>
    <p:sldId id="281" r:id="rId53"/>
    <p:sldId id="282" r:id="rId54"/>
    <p:sldId id="291" r:id="rId55"/>
    <p:sldId id="292" r:id="rId56"/>
    <p:sldId id="298" r:id="rId5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  <a:srgbClr val="FFFF99"/>
    <a:srgbClr val="FFCC99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5E580-F00F-4267-953F-2D7C622CAB24}" type="datetimeFigureOut">
              <a:rPr lang="ru-RU" smtClean="0"/>
              <a:t>01.12.2015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AF60A-C80E-4EDA-9DBF-F4DDA3E8B5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81259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5E580-F00F-4267-953F-2D7C622CAB24}" type="datetimeFigureOut">
              <a:rPr lang="ru-RU" smtClean="0"/>
              <a:t>01.12.2015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AF60A-C80E-4EDA-9DBF-F4DDA3E8B5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8808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5E580-F00F-4267-953F-2D7C622CAB24}" type="datetimeFigureOut">
              <a:rPr lang="ru-RU" smtClean="0"/>
              <a:t>01.12.2015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AF60A-C80E-4EDA-9DBF-F4DDA3E8B5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1167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5E580-F00F-4267-953F-2D7C622CAB24}" type="datetimeFigureOut">
              <a:rPr lang="ru-RU" smtClean="0"/>
              <a:t>01.12.2015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AF60A-C80E-4EDA-9DBF-F4DDA3E8B5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5011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5E580-F00F-4267-953F-2D7C622CAB24}" type="datetimeFigureOut">
              <a:rPr lang="ru-RU" smtClean="0"/>
              <a:t>01.12.2015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AF60A-C80E-4EDA-9DBF-F4DDA3E8B5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1701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5E580-F00F-4267-953F-2D7C622CAB24}" type="datetimeFigureOut">
              <a:rPr lang="ru-RU" smtClean="0"/>
              <a:t>01.12.2015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AF60A-C80E-4EDA-9DBF-F4DDA3E8B5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47632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5E580-F00F-4267-953F-2D7C622CAB24}" type="datetimeFigureOut">
              <a:rPr lang="ru-RU" smtClean="0"/>
              <a:t>01.12.2015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AF60A-C80E-4EDA-9DBF-F4DDA3E8B5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32518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5E580-F00F-4267-953F-2D7C622CAB24}" type="datetimeFigureOut">
              <a:rPr lang="ru-RU" smtClean="0"/>
              <a:t>01.12.2015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AF60A-C80E-4EDA-9DBF-F4DDA3E8B5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2695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5E580-F00F-4267-953F-2D7C622CAB24}" type="datetimeFigureOut">
              <a:rPr lang="ru-RU" smtClean="0"/>
              <a:t>01.12.2015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AF60A-C80E-4EDA-9DBF-F4DDA3E8B5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4835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5E580-F00F-4267-953F-2D7C622CAB24}" type="datetimeFigureOut">
              <a:rPr lang="ru-RU" smtClean="0"/>
              <a:t>01.12.2015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AF60A-C80E-4EDA-9DBF-F4DDA3E8B5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200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5E580-F00F-4267-953F-2D7C622CAB24}" type="datetimeFigureOut">
              <a:rPr lang="ru-RU" smtClean="0"/>
              <a:t>01.12.2015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AF60A-C80E-4EDA-9DBF-F4DDA3E8B5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502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05E580-F00F-4267-953F-2D7C622CAB24}" type="datetimeFigureOut">
              <a:rPr lang="ru-RU" smtClean="0"/>
              <a:t>01.12.2015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FAF60A-C80E-4EDA-9DBF-F4DDA3E8B5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520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88641"/>
            <a:ext cx="7772400" cy="864096"/>
          </a:xfr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>
                <a:lumMod val="75000"/>
              </a:schemeClr>
            </a:solidFill>
          </a:ln>
        </p:spPr>
        <p:txBody>
          <a:bodyPr/>
          <a:lstStyle/>
          <a:p>
            <a:r>
              <a:rPr lang="ru-RU" dirty="0" smtClean="0"/>
              <a:t>Путешествие по Африке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484784"/>
            <a:ext cx="4824536" cy="5112568"/>
          </a:xfrm>
          <a:solidFill>
            <a:srgbClr val="FFC000"/>
          </a:solidFill>
          <a:ln w="57150">
            <a:solidFill>
              <a:schemeClr val="accent6">
                <a:lumMod val="75000"/>
              </a:schemeClr>
            </a:solidFill>
          </a:ln>
        </p:spPr>
        <p:txBody>
          <a:bodyPr>
            <a:normAutofit fontScale="62500" lnSpcReduction="2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Африка – континент достойный отдельного внимания. Он еще известен под названием «Темный Континент», поскольку в течении длительного периода практически ничего не было известно об этом континенте из-за его почти непригодной для жилья местности. Самое горячее место в мире, Эфиопия, находится именно на африканском континенте. Африка также очень богата минералами. Девяносто пять процентов всех алмазов мира и более чем пятьдесят процентов золота привозят именно из Африки. Это дом невероятно разных людей, животных, климатов, и захватывающих мест. Среди ученых бытует мнение, что именно в Африке появились первые люди на земле. 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729557"/>
            <a:ext cx="3859683" cy="3859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3753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91264" cy="504056"/>
          </a:xfrm>
        </p:spPr>
        <p:txBody>
          <a:bodyPr>
            <a:normAutofit fontScale="90000"/>
          </a:bodyPr>
          <a:lstStyle/>
          <a:p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3100" dirty="0" smtClean="0"/>
              <a:t>скучать во время сафари не приходиться никогда,</a:t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endParaRPr lang="ru-RU" sz="3100" dirty="0"/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4" y="908720"/>
            <a:ext cx="9109903" cy="58326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805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013176"/>
            <a:ext cx="8229600" cy="1656184"/>
          </a:xfrm>
          <a:solidFill>
            <a:srgbClr val="FFCC66"/>
          </a:solidFill>
        </p:spPr>
        <p:txBody>
          <a:bodyPr>
            <a:noAutofit/>
          </a:bodyPr>
          <a:lstStyle/>
          <a:p>
            <a:r>
              <a:rPr lang="ru-RU" sz="2400" b="1" dirty="0"/>
              <a:t>В Кении 80% всей территории отведено под охраняемые заповедники, это подтверждает тот факт, что в этой стране очень большое внимание уделяется защите животного мира.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9512"/>
            <a:ext cx="8572500" cy="481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730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00201"/>
            <a:ext cx="2088232" cy="2332856"/>
          </a:xfr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Кения — национальный парк </a:t>
            </a:r>
            <a:r>
              <a:rPr lang="ru-RU" dirty="0" err="1" smtClean="0"/>
              <a:t>Амбосели</a:t>
            </a:r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0"/>
            <a:ext cx="6876256" cy="68676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8672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1" y="5041318"/>
            <a:ext cx="8722569" cy="1412017"/>
          </a:xfrm>
          <a:solidFill>
            <a:schemeClr val="accent3">
              <a:lumMod val="40000"/>
              <a:lumOff val="60000"/>
            </a:schemeClr>
          </a:solidFill>
          <a:ln w="57150">
            <a:solidFill>
              <a:schemeClr val="accent3">
                <a:lumMod val="50000"/>
              </a:schemeClr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ru-RU" dirty="0"/>
              <a:t>слово «сафари» в переводе с языка суахили означает «путешествие». Национальные парки Кении - одни из лучших на всем континенте.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068"/>
            <a:ext cx="8722569" cy="50322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7237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76" y="404664"/>
            <a:ext cx="9038245" cy="60486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0151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52343" y="4797152"/>
            <a:ext cx="3538736" cy="1329011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Настоящая охота только у зверей - гепард гонится за газелью</a:t>
            </a:r>
            <a:endParaRPr lang="ru-RU" b="1" dirty="0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"/>
            <a:ext cx="5148064" cy="33591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07492" y="370217"/>
            <a:ext cx="28775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Слоны, идущие к водопою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67225"/>
            <a:ext cx="5148064" cy="35907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0927" y="932537"/>
            <a:ext cx="3666645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sz="2400" dirty="0" smtClean="0"/>
              <a:t>Слоны, идущие к водопою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887761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Ботсвана — заповедник </a:t>
            </a:r>
            <a:r>
              <a:rPr lang="ru-RU" dirty="0" err="1"/>
              <a:t>Мореми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127813"/>
            <a:ext cx="8572500" cy="5715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8170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Конго — национальный парк </a:t>
            </a:r>
            <a:r>
              <a:rPr lang="ru-RU" dirty="0" err="1" smtClean="0"/>
              <a:t>Одзала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980728"/>
            <a:ext cx="8572500" cy="57054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88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88641"/>
            <a:ext cx="8229600" cy="2592288"/>
          </a:xfr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accent2">
                <a:lumMod val="75000"/>
              </a:schemeClr>
            </a:solidFill>
          </a:ln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Африка — континент крайностей. Она чрезвычайно большая, невероятно сухая, крайне бедная, и удивительно молодая. Ее население большей частью состоит из людей до 25 лет от роду.</a:t>
            </a:r>
            <a:endParaRPr lang="ru-RU" dirty="0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797909"/>
            <a:ext cx="5328592" cy="39913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204864"/>
            <a:ext cx="2260079" cy="45526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5092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  <a:solidFill>
            <a:srgbClr val="C00000"/>
          </a:solidFill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1"/>
                </a:solidFill>
              </a:rPr>
              <a:t>Масаи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052736"/>
            <a:ext cx="5544616" cy="5688631"/>
          </a:xfrm>
          <a:solidFill>
            <a:schemeClr val="bg1">
              <a:lumMod val="85000"/>
            </a:schemeClr>
          </a:solidFill>
          <a:ln w="38100">
            <a:solidFill>
              <a:srgbClr val="C00000"/>
            </a:solidFill>
          </a:ln>
        </p:spPr>
        <p:txBody>
          <a:bodyPr>
            <a:noAutofit/>
          </a:bodyPr>
          <a:lstStyle/>
          <a:p>
            <a:r>
              <a:rPr lang="ru-RU" sz="2000" b="1" dirty="0" smtClean="0"/>
              <a:t>Масаи - народ </a:t>
            </a:r>
            <a:r>
              <a:rPr lang="ru-RU" sz="2000" b="1" dirty="0"/>
              <a:t>в пограничных районах Кении и Танзании. Масаи являются, пожалуй, одним из самых известных племён Восточной Африки. Несмотря на развитие современной цивилизации, они практически полностью сохранили свой традиционный уклад жизни, хотя это и становится труднее с каждым годом. Они свободно перемещаются по саванне с места на место, из страны в страну, невзирая на таможенные правила и государственные границы. </a:t>
            </a:r>
          </a:p>
          <a:p>
            <a:pPr marL="0" indent="0">
              <a:buNone/>
            </a:pPr>
            <a:r>
              <a:rPr lang="ru-RU" sz="2000" b="1" dirty="0" smtClean="0"/>
              <a:t>Масаи </a:t>
            </a:r>
            <a:r>
              <a:rPr lang="ru-RU" sz="2000" b="1" dirty="0"/>
              <a:t>считают себя высшим народом Африки. Они живут за счет домашнего скота. Они не знают земледелия или ремесел, зато уверены, что Верховный Бог </a:t>
            </a:r>
            <a:r>
              <a:rPr lang="ru-RU" sz="2000" b="1" dirty="0" err="1"/>
              <a:t>Энгай</a:t>
            </a:r>
            <a:r>
              <a:rPr lang="ru-RU" sz="2000" b="1" dirty="0"/>
              <a:t> даровал им всех животных на свете. 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340768"/>
            <a:ext cx="3347864" cy="50217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7637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332655"/>
            <a:ext cx="9144000" cy="2160241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/>
              <a:t>Не ходите, дети, в Африку гулять! – каждый эти строки с детства знает. Ан нет, так и тянет увидеть все своими глазами – и горилл, и крокодилов. Тем более что сегодня это вполне доступное развлечение. И захватывающее путешествие в Африку может стать самым запоминающимся в жизни.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825" y="3363913"/>
            <a:ext cx="2798763" cy="128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66494"/>
            <a:ext cx="5684387" cy="42632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777103" y="4937441"/>
            <a:ext cx="3234026" cy="181711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800" dirty="0" smtClean="0"/>
              <a:t>Львы и Килиманджаро - царственная картина</a:t>
            </a:r>
            <a:endParaRPr lang="ru-RU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7103" y="2623028"/>
            <a:ext cx="3109909" cy="20326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49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8641"/>
            <a:ext cx="8640960" cy="3096343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85000" lnSpcReduction="10000"/>
          </a:bodyPr>
          <a:lstStyle/>
          <a:p>
            <a:r>
              <a:rPr lang="ru-RU" dirty="0"/>
              <a:t>Северная часть континента вплоть до южной границы Сахары населена народами (арабы, берберы), принадлежащими к индо-средиземноморской расе (входит в большую европеоидную расу). Для этой расы характерны смуглый цвет кожи, темные глаза и волосы, волнистые волосы, узкое лицо, нос с горбинкой. Однако среди берберов встречаются и светлоглазые и светловолосые. 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9" y="3315746"/>
            <a:ext cx="2592288" cy="35643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578290"/>
            <a:ext cx="4896544" cy="32259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1472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6633"/>
            <a:ext cx="8784976" cy="3691624"/>
          </a:xfrm>
          <a:solidFill>
            <a:srgbClr val="FFFF99"/>
          </a:solidFill>
          <a:ln w="57150">
            <a:solidFill>
              <a:srgbClr val="CC9900"/>
            </a:solidFill>
          </a:ln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/>
              <a:t>К югу от Сахары живут народы, принадлежащие к большой негро-австралоидной расе, представленной тремя малыми расами – негрской, </a:t>
            </a:r>
            <a:r>
              <a:rPr lang="ru-RU" dirty="0" err="1"/>
              <a:t>негрилльской</a:t>
            </a:r>
            <a:r>
              <a:rPr lang="ru-RU" dirty="0"/>
              <a:t> и бушменской. Среди них преобладают народы негрской расы. К ним относится население Западного Судана, Гвинейского побережья, Центрального Судана, народы </a:t>
            </a:r>
            <a:r>
              <a:rPr lang="ru-RU" dirty="0" err="1"/>
              <a:t>нилотской</a:t>
            </a:r>
            <a:r>
              <a:rPr lang="ru-RU" dirty="0"/>
              <a:t> группы (верховья Нила), народы банту. Для этих народов характерны темный цвет кожи, темные волосы и глаза, особое строение волос, завивающихся в спирали, толстые губы, широкий нос с низкой переносицей. Типичной особенностью народов Верхнего Нила является высокий рост, превышающий в некоторых группах 180 см (мировой максимум). Представители </a:t>
            </a:r>
            <a:r>
              <a:rPr lang="ru-RU" dirty="0" err="1"/>
              <a:t>негрилльской</a:t>
            </a:r>
            <a:r>
              <a:rPr lang="ru-RU" dirty="0"/>
              <a:t> расы – </a:t>
            </a:r>
            <a:r>
              <a:rPr lang="ru-RU" dirty="0" err="1"/>
              <a:t>негрилли</a:t>
            </a:r>
            <a:r>
              <a:rPr lang="ru-RU" dirty="0"/>
              <a:t> или африканские пигмеи – низкорослые (в среднем 141-142 см) обитатели тропических лесов бассейнов рек Конго, </a:t>
            </a:r>
            <a:r>
              <a:rPr lang="ru-RU" dirty="0" err="1"/>
              <a:t>Уэле</a:t>
            </a:r>
            <a:r>
              <a:rPr lang="ru-RU" dirty="0"/>
              <a:t> и др. 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08257"/>
            <a:ext cx="3779912" cy="30415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5" y="3818918"/>
            <a:ext cx="4392488" cy="30234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4152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03916"/>
            <a:ext cx="8229600" cy="2548880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К бушменской расе принадлежат обитающие в пустыне Калахари бушмены и готтентоты. Их отличительной особенностью является более светлая (желтовато-бурая) кожа, более тонкие губы, более плоское лицо </a:t>
            </a:r>
          </a:p>
          <a:p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191615"/>
            <a:ext cx="4743450" cy="35623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080" y="2752796"/>
            <a:ext cx="4035077" cy="40063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097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60648"/>
            <a:ext cx="8229600" cy="2088232"/>
          </a:xfrm>
          <a:solidFill>
            <a:schemeClr val="bg2">
              <a:lumMod val="90000"/>
            </a:schemeClr>
          </a:solidFill>
        </p:spPr>
        <p:txBody>
          <a:bodyPr>
            <a:normAutofit fontScale="77500" lnSpcReduction="20000"/>
          </a:bodyPr>
          <a:lstStyle/>
          <a:p>
            <a:r>
              <a:rPr lang="ru-RU" dirty="0"/>
              <a:t>На Северо-Востоке Африки (в Эфиопии и на полуострове Сомали) живут народы, принадлежащие к эфиопской расе, которая занимает промежуточное положение между индо-средиземноморской и негроидной расами (утолщенные губы, узкое лицо и нос, волнистые волосы). 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65104"/>
            <a:ext cx="3361747" cy="23685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492896"/>
            <a:ext cx="2960266" cy="43030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374733"/>
            <a:ext cx="2293615" cy="33895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087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6633"/>
            <a:ext cx="8517632" cy="2088231"/>
          </a:xfr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txBody>
          <a:bodyPr>
            <a:normAutofit fontScale="85000" lnSpcReduction="20000"/>
          </a:bodyPr>
          <a:lstStyle/>
          <a:p>
            <a:r>
              <a:rPr lang="ru-RU" dirty="0"/>
              <a:t>Население Мадагаскара неоднородно, в нем преобладают </a:t>
            </a:r>
            <a:r>
              <a:rPr lang="ru-RU" dirty="0" err="1"/>
              <a:t>южноазиатский</a:t>
            </a:r>
            <a:r>
              <a:rPr lang="ru-RU" dirty="0"/>
              <a:t> (монгольский) и негроидный типы. В целом малагасийцы характеризуются преобладанием узкого разреза глаз, выступающими скулами, курчавыми волосами, уплощенным и довольно широким носом. 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76872"/>
            <a:ext cx="4465971" cy="21987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456086"/>
            <a:ext cx="3491143" cy="23348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211312"/>
            <a:ext cx="3096344" cy="46445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9047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3139" y="332656"/>
            <a:ext cx="8572500" cy="562074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Мадагаскар — </a:t>
            </a:r>
            <a:r>
              <a:rPr lang="ru-RU" dirty="0" err="1" smtClean="0"/>
              <a:t>Мурундава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139" y="1107843"/>
            <a:ext cx="85725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397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635896" y="215062"/>
            <a:ext cx="24272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/>
              <a:t>Баобаб-авеню</a:t>
            </a:r>
          </a:p>
        </p:txBody>
      </p:sp>
    </p:spTree>
    <p:extLst>
      <p:ext uri="{BB962C8B-B14F-4D97-AF65-F5344CB8AC3E}">
        <p14:creationId xmlns:p14="http://schemas.microsoft.com/office/powerpoint/2010/main" val="635525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  <a:solidFill>
            <a:srgbClr val="FFCC99"/>
          </a:solidFill>
          <a:ln w="38100">
            <a:solidFill>
              <a:schemeClr val="bg2">
                <a:lumMod val="2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Алжир — пустыня Сахара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95" y="836712"/>
            <a:ext cx="8572500" cy="5791200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7975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dirty="0"/>
              <a:t>Бурунди — озеро Танганьика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143000"/>
            <a:ext cx="8572500" cy="5715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9823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005064"/>
            <a:ext cx="9144000" cy="2852936"/>
          </a:xfrm>
          <a:solidFill>
            <a:schemeClr val="accent6">
              <a:lumMod val="20000"/>
              <a:lumOff val="80000"/>
            </a:schemeClr>
          </a:solidFill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dirty="0" smtClean="0"/>
              <a:t>В бескрайней африканской </a:t>
            </a:r>
            <a:r>
              <a:rPr lang="ru-RU" sz="1800" dirty="0" err="1" smtClean="0"/>
              <a:t>рифтовой</a:t>
            </a:r>
            <a:r>
              <a:rPr lang="ru-RU" sz="1800" dirty="0" smtClean="0"/>
              <a:t> долине, между древними вулканическими холмами и бездонными кратерами притаилось удивительное озеро </a:t>
            </a:r>
            <a:r>
              <a:rPr lang="ru-RU" sz="1800" dirty="0" err="1" smtClean="0"/>
              <a:t>Натрон</a:t>
            </a:r>
            <a:r>
              <a:rPr lang="ru-RU" sz="1800" dirty="0" smtClean="0"/>
              <a:t>. Его особенность — невероятно соленая вода, благодаря которой водоем время от времени приобретает яркий красный цвет, потрясающе выглядящий на фоне желто-коричневых возвышенностей, обрамляющих озеро.</a:t>
            </a:r>
          </a:p>
          <a:p>
            <a:pPr marL="0" indent="0">
              <a:buNone/>
            </a:pPr>
            <a:r>
              <a:rPr lang="ru-RU" sz="1800" dirty="0" smtClean="0"/>
              <a:t>Окраска воды зависит от жизнедеятельности галофильных </a:t>
            </a:r>
            <a:r>
              <a:rPr lang="ru-RU" sz="1800" dirty="0" err="1" smtClean="0"/>
              <a:t>цианобактерий</a:t>
            </a:r>
            <a:r>
              <a:rPr lang="ru-RU" sz="1800" dirty="0" smtClean="0"/>
              <a:t>, которые обитают тут. В процессе биологического фотосинтеза, они выделяют пигмент красного цвета, который придает соленой воде насыщенный непривычный окрас. </a:t>
            </a:r>
            <a:endParaRPr lang="ru-RU" sz="1800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863" y="0"/>
            <a:ext cx="6048672" cy="40324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766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solidFill>
            <a:schemeClr val="bg2"/>
          </a:solidFill>
          <a:ln w="57150"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dirty="0"/>
              <a:t>Вулкан Килиманджаро.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5805264"/>
            <a:ext cx="8435280" cy="720080"/>
          </a:xfrm>
          <a:solidFill>
            <a:schemeClr val="accent3">
              <a:lumMod val="20000"/>
              <a:lumOff val="80000"/>
            </a:schemeClr>
          </a:solidFill>
          <a:ln w="57150">
            <a:solidFill>
              <a:schemeClr val="tx2">
                <a:lumMod val="75000"/>
              </a:schemeClr>
            </a:solidFill>
          </a:ln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 smtClean="0"/>
              <a:t>Определить географические координаты вулкана.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980728"/>
            <a:ext cx="6987570" cy="4601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68" y="4365104"/>
            <a:ext cx="1146274" cy="14127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8981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229200"/>
            <a:ext cx="8229600" cy="1440160"/>
          </a:xfr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/>
              <a:t>Располагается Розовое озеро недалеко от побережья Атлантического океана, в 30 км от столицы Сенегала – Дакара. Площадь </a:t>
            </a:r>
            <a:r>
              <a:rPr lang="ru-RU" dirty="0" err="1" smtClean="0"/>
              <a:t>Ретбы</a:t>
            </a:r>
            <a:r>
              <a:rPr lang="ru-RU" dirty="0" smtClean="0"/>
              <a:t> – 3 квадратных километра.</a:t>
            </a:r>
            <a:endParaRPr lang="ru-RU" dirty="0"/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695" y="-27998"/>
            <a:ext cx="9173695" cy="5167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703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5805264"/>
            <a:ext cx="8928992" cy="864096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На берегу озера раскинулась целая деревня, а местные жители целыми днями достают соль со дна озера и засыпают ее в лодки. Труд этот очень тяжелый, однако и плата за него неплохая.</a:t>
            </a:r>
            <a:endParaRPr lang="ru-RU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5645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687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457700"/>
            <a:ext cx="9144000" cy="2400300"/>
          </a:xfrm>
          <a:solidFill>
            <a:srgbClr val="FFCC66"/>
          </a:solidFill>
          <a:ln w="57150">
            <a:solidFill>
              <a:schemeClr val="accent6">
                <a:lumMod val="75000"/>
              </a:schemeClr>
            </a:solidFill>
          </a:ln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/>
              <a:t>Знаменитое африканское озеро Чад – уникальный природный объект. Местоположение на карте – Центральная Африка, между 12°20' и 14°20' </a:t>
            </a:r>
            <a:r>
              <a:rPr lang="ru-RU" dirty="0" err="1" smtClean="0"/>
              <a:t>с.ш</a:t>
            </a:r>
            <a:r>
              <a:rPr lang="ru-RU" dirty="0" smtClean="0"/>
              <a:t>. и 13°00' и 15°20' </a:t>
            </a:r>
            <a:r>
              <a:rPr lang="ru-RU" dirty="0" err="1" smtClean="0"/>
              <a:t>в.д</a:t>
            </a:r>
            <a:r>
              <a:rPr lang="ru-RU" dirty="0" smtClean="0"/>
              <a:t>. Располагается озеро на территории пустыни Сахара на высоте 280 м над уровнем моря. Деятельность человека в последнее время приводит к сокращению площади и высыханию этого удивительного водоема – его ресурсы используются для орошения местных засушливых почв. Зеленые границы, которые можно увидеть на картах, отображают прежние его размеры.</a:t>
            </a:r>
            <a:endParaRPr lang="ru-RU" dirty="0"/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6042" y="0"/>
            <a:ext cx="6667500" cy="44577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7919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4005064"/>
            <a:ext cx="9036496" cy="2736304"/>
          </a:xfrm>
          <a:solidFill>
            <a:schemeClr val="tx2">
              <a:lumMod val="20000"/>
              <a:lumOff val="80000"/>
            </a:schemeClr>
          </a:solidFill>
          <a:ln w="57150">
            <a:solidFill>
              <a:schemeClr val="tx2">
                <a:lumMod val="75000"/>
              </a:schemeClr>
            </a:solidFill>
          </a:ln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dirty="0" smtClean="0"/>
              <a:t>Происхождение озера связано с возникновением прогиба земной коры, который и стал озерной впадиной. Это единственный на обширной пустынной местности водоем, являющийся пристанищем для многих видов животных и птиц. В озере водятся ламантины, бегемоты, крокодилы. Берега населяют водоплавающие птицы.</a:t>
            </a:r>
          </a:p>
          <a:p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Рыболовный промысел республики Чад напрямую зависит от этого озера: годичный улов составляет более 100 тысяч тонн рыбы.</a:t>
            </a:r>
          </a:p>
          <a:p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Вода в озере слабосоленая, глубина составляет от 4 до 11 м. Площадь озера Чад на данный момент - 1,350 квадратных километров. В данный момент озеро считается бессточным.</a:t>
            </a:r>
            <a:endParaRPr lang="ru-RU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6024"/>
            <a:ext cx="6048672" cy="40094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708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188640"/>
            <a:ext cx="8229600" cy="1124744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Камерун — </a:t>
            </a:r>
            <a:r>
              <a:rPr lang="ru-RU" dirty="0" err="1" smtClean="0"/>
              <a:t>Фумбан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450872"/>
            <a:ext cx="9144000" cy="51511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6065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 Кабо-Верде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002" y="1252497"/>
            <a:ext cx="8572500" cy="56007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8022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Чад — арка </a:t>
            </a:r>
            <a:r>
              <a:rPr lang="ru-RU" dirty="0" err="1" smtClean="0"/>
              <a:t>Алоба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962025"/>
            <a:ext cx="8572500" cy="58959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39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  <a:solidFill>
            <a:srgbClr val="FFCC66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Джибути — озеро </a:t>
            </a:r>
            <a:r>
              <a:rPr lang="ru-RU" dirty="0" err="1" smtClean="0"/>
              <a:t>Ассаль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980728"/>
            <a:ext cx="8572500" cy="5715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9498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636912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2700" b="1" dirty="0" smtClean="0"/>
              <a:t>Самое известное место паломничества туристов в Африке – Египет.</a:t>
            </a:r>
            <a:r>
              <a:rPr lang="ru-RU" sz="2700" b="1" dirty="0"/>
              <a:t> </a:t>
            </a:r>
            <a:r>
              <a:rPr lang="ru-RU" sz="2700" b="1" dirty="0" err="1"/>
              <a:t>Интерестно</a:t>
            </a:r>
            <a:r>
              <a:rPr lang="ru-RU" sz="2700" b="1" dirty="0"/>
              <a:t>, что Египет хорошо известен благодаря своим пирамидам, а вот Республика Судан насчитывает 223 собственных пирамиды, что вдвое больше, чем в Египте. Они меньше и круче, чем их Египетские двойники, но далеко не так известны.</a:t>
            </a:r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9529"/>
            <a:ext cx="9181019" cy="4248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4749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75416" cy="576064"/>
          </a:xfrm>
          <a:solidFill>
            <a:srgbClr val="FFFF99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Египет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08721"/>
            <a:ext cx="8775416" cy="1656184"/>
          </a:xfrm>
          <a:solidFill>
            <a:srgbClr val="FFCC66"/>
          </a:solidFill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/>
              <a:t>Африка — дом первой всемирной </a:t>
            </a:r>
            <a:r>
              <a:rPr lang="ru-RU" dirty="0" smtClean="0"/>
              <a:t>большой </a:t>
            </a:r>
            <a:r>
              <a:rPr lang="ru-RU" dirty="0" err="1" smtClean="0"/>
              <a:t>цивилизации,Египет</a:t>
            </a:r>
            <a:r>
              <a:rPr lang="ru-RU" dirty="0"/>
              <a:t>, зарождение которой датируется 3300 годом до </a:t>
            </a:r>
            <a:r>
              <a:rPr lang="ru-RU" dirty="0" err="1"/>
              <a:t>н.е</a:t>
            </a:r>
            <a:r>
              <a:rPr lang="ru-RU" dirty="0"/>
              <a:t>. </a:t>
            </a:r>
            <a:r>
              <a:rPr lang="ru-RU" dirty="0" err="1"/>
              <a:t>Фараонская</a:t>
            </a:r>
            <a:r>
              <a:rPr lang="ru-RU" dirty="0"/>
              <a:t> цивилизация древнего Египта — одна из всемирных самых старых и долго просуществовавших цивилизаций.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80928"/>
            <a:ext cx="8775416" cy="3958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5192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515" y="-18002"/>
            <a:ext cx="9204515" cy="6903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367276" y="764704"/>
            <a:ext cx="4692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африканские слоны на фоне Килиманджаро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4129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solidFill>
            <a:srgbClr val="FFCC66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Египет — Шарм-эль-Шейх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111311"/>
            <a:ext cx="85725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738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7643" y="188640"/>
            <a:ext cx="8229600" cy="1036712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 Перелет из Москвы составляет примерно 4,5 часа.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348880"/>
            <a:ext cx="8403715" cy="38865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961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2000" dirty="0" smtClean="0"/>
              <a:t>Большой </a:t>
            </a:r>
            <a:r>
              <a:rPr lang="ru-RU" sz="2000" dirty="0" err="1" smtClean="0"/>
              <a:t>Сфинс</a:t>
            </a:r>
            <a:r>
              <a:rPr lang="ru-RU" sz="2000" dirty="0" smtClean="0"/>
              <a:t>, без которого пирамиды Гизы представить сложно, находится на северо-востоке Долинного Храма </a:t>
            </a:r>
            <a:r>
              <a:rPr lang="ru-RU" sz="2000" dirty="0" err="1" smtClean="0"/>
              <a:t>Хефрена</a:t>
            </a:r>
            <a:r>
              <a:rPr lang="ru-RU" sz="2000" dirty="0" smtClean="0"/>
              <a:t>. Представляет собой </a:t>
            </a:r>
            <a:r>
              <a:rPr lang="ru-RU" sz="2000" dirty="0" err="1" smtClean="0"/>
              <a:t>микс</a:t>
            </a:r>
            <a:r>
              <a:rPr lang="ru-RU" sz="2000" dirty="0" smtClean="0"/>
              <a:t> льва и человека исполинских размеров. </a:t>
            </a:r>
            <a:endParaRPr lang="ru-RU" sz="2000" dirty="0"/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594" y="1421358"/>
            <a:ext cx="7253064" cy="54327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2387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Гана — замок Кейп-</a:t>
            </a:r>
            <a:r>
              <a:rPr lang="ru-RU" dirty="0" err="1" smtClean="0"/>
              <a:t>Кост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908720"/>
            <a:ext cx="85725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0189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  <a:solidFill>
            <a:schemeClr val="bg2">
              <a:lumMod val="75000"/>
            </a:schemeClr>
          </a:solidFill>
        </p:spPr>
        <p:txBody>
          <a:bodyPr/>
          <a:lstStyle/>
          <a:p>
            <a:r>
              <a:rPr lang="ru-RU" dirty="0" smtClean="0"/>
              <a:t>Тунис. Карфаген</a:t>
            </a:r>
            <a:endParaRPr lang="ru-RU" dirty="0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28800"/>
            <a:ext cx="76200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2381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9973" y="0"/>
            <a:ext cx="4567908" cy="3240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6313"/>
            <a:ext cx="5845153" cy="38943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548680"/>
            <a:ext cx="3995936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dirty="0" smtClean="0"/>
              <a:t>Когда-то на территории современного Туниса располагалось древнее финикийское государство - Карфаген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902407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Маврикий — Флик-ан-</a:t>
            </a:r>
            <a:r>
              <a:rPr lang="ru-RU" dirty="0" err="1" smtClean="0"/>
              <a:t>Флак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980728"/>
            <a:ext cx="85725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5860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Южная Африка — Драконовы горы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716" y="980728"/>
            <a:ext cx="85725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9529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Замбия — водопад Виктория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980728"/>
            <a:ext cx="8572500" cy="573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6788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Кейптаун.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20000"/>
              <a:lumOff val="80000"/>
            </a:schemeClr>
          </a:solidFill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smtClean="0"/>
              <a:t>Африка также славится тем, что на ее территории расположен красивейший город на планете . Его название – Кейптаун. Если вам посчастливилось попасть на его территорию, не упустите возможности осмотреть сооружение Парламента, резиденцию президента ЮАР, и, конечно же, Собор святого Георгия. В Кейптауне немало интересных мест, например: Музей русского искусства, </a:t>
            </a:r>
            <a:r>
              <a:rPr lang="ru-RU" dirty="0" err="1" smtClean="0"/>
              <a:t>Кейптаунская</a:t>
            </a:r>
            <a:r>
              <a:rPr lang="ru-RU" dirty="0" smtClean="0"/>
              <a:t> художественная галерея. Загляните в Заповедник мыса Доброй Надежды, на многих он производит неизгладимое впечатление. Африка поистине прекрасная и насыщенная страна, в ней достаточно экзотики и она идеально подходит для тех, кто жаждет вдохновения и новых приключений.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0560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04664"/>
            <a:ext cx="8784976" cy="2808312"/>
          </a:xfr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normAutofit fontScale="85000" lnSpcReduction="20000"/>
          </a:bodyPr>
          <a:lstStyle/>
          <a:p>
            <a:r>
              <a:rPr lang="ru-RU" dirty="0" err="1"/>
              <a:t>Килиманджа́ро</a:t>
            </a:r>
            <a:r>
              <a:rPr lang="ru-RU" dirty="0"/>
              <a:t> — высочайший и потенциально активный </a:t>
            </a:r>
            <a:r>
              <a:rPr lang="ru-RU" dirty="0" smtClean="0"/>
              <a:t>вулкан </a:t>
            </a:r>
            <a:r>
              <a:rPr lang="ru-RU" dirty="0"/>
              <a:t>Африки, находящийся на северо-востоке Танзании, высочайшая точка континента. </a:t>
            </a:r>
            <a:endParaRPr lang="ru-RU" dirty="0" smtClean="0"/>
          </a:p>
          <a:p>
            <a:r>
              <a:rPr lang="ru-RU" dirty="0"/>
              <a:t>Высота над уровнем моря: 5 895 </a:t>
            </a:r>
            <a:r>
              <a:rPr lang="ru-RU" dirty="0" smtClean="0"/>
              <a:t>м</a:t>
            </a:r>
          </a:p>
          <a:p>
            <a:r>
              <a:rPr lang="ru-RU" dirty="0" smtClean="0"/>
              <a:t>У </a:t>
            </a:r>
            <a:r>
              <a:rPr lang="ru-RU" dirty="0"/>
              <a:t>Килиманджаро не было документированных извержений, но местные легенды говорят о вулканической активности 150—200 лет назад.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62312" y="3789040"/>
            <a:ext cx="6102176" cy="206210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57150">
            <a:solidFill>
              <a:schemeClr val="accent3"/>
            </a:solidFill>
          </a:ln>
        </p:spPr>
        <p:txBody>
          <a:bodyPr wrap="square">
            <a:spAutoFit/>
          </a:bodyPr>
          <a:lstStyle/>
          <a:p>
            <a:r>
              <a:rPr lang="ru-RU" sz="3200" dirty="0" smtClean="0"/>
              <a:t>Определите </a:t>
            </a:r>
            <a:r>
              <a:rPr lang="ru-RU" sz="3200" dirty="0"/>
              <a:t>температуру на вершине </a:t>
            </a:r>
            <a:r>
              <a:rPr lang="ru-RU" sz="3200" dirty="0" smtClean="0"/>
              <a:t>Килиманджаро, </a:t>
            </a:r>
            <a:r>
              <a:rPr lang="ru-RU" sz="3200" dirty="0"/>
              <a:t>если у подножия температура </a:t>
            </a:r>
            <a:r>
              <a:rPr lang="ru-RU" sz="3200" dirty="0" smtClean="0"/>
              <a:t>+24 градуса.</a:t>
            </a:r>
            <a:endParaRPr lang="ru-RU" sz="3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78258"/>
            <a:ext cx="2334007" cy="2880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5564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8575" y="5085184"/>
            <a:ext cx="8737445" cy="1656184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/>
              <a:t>В</a:t>
            </a:r>
            <a:r>
              <a:rPr lang="ru-RU" dirty="0" smtClean="0"/>
              <a:t>стреча Индийского и Атлантического океанов. Свидания этих двух водных гигантов порой более чем страстные: сильные течения, мощные штормы, крушения кораблей принесли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мысу Доброй Надежды </a:t>
            </a:r>
            <a:r>
              <a:rPr lang="ru-RU" dirty="0" smtClean="0"/>
              <a:t>не самую добрую славу. </a:t>
            </a:r>
            <a:endParaRPr lang="ru-RU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576" y="35117"/>
            <a:ext cx="8737445" cy="49220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5275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28640" y="4509120"/>
            <a:ext cx="9144000" cy="2232247"/>
          </a:xfrm>
          <a:solidFill>
            <a:schemeClr val="bg2">
              <a:lumMod val="90000"/>
            </a:schemeClr>
          </a:solidFill>
          <a:ln w="57150">
            <a:solidFill>
              <a:schemeClr val="bg2">
                <a:lumMod val="50000"/>
              </a:schemeClr>
            </a:solidFill>
          </a:ln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dirty="0" smtClean="0"/>
              <a:t>Кимберли – это город-музей с гордым титулом «алмазной столицы мира».</a:t>
            </a:r>
          </a:p>
          <a:p>
            <a:pPr marL="0" indent="0">
              <a:buNone/>
            </a:pPr>
            <a:r>
              <a:rPr lang="ru-RU" dirty="0" smtClean="0"/>
              <a:t>Для ЮАР алмазы – почти как пряники для Тулы: они были, они есть, и их до сих пор очень много. Вообще, добыча алмазов в Африке в целом – один из столпов экономики континента: Африка является ведущим поставщиком алмазов в мире, и бриллианты ЮАР в частности – среди лидеров этой индустрии. Во время бриллиантовой лихорадки 19-го века в самом центре города искатели драгоценных камней вырыли «Большую дыру» (шахту Кимберли) – самую объемную в мире рукотворную отвесную скважину глубиной почти в 1 км! За 40 лет из нее извлекли более 2 тонн алмазов. Говорят, что и по сей день в «Дыре» находят драгметаллы.</a:t>
            </a:r>
            <a:endParaRPr lang="ru-RU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61544"/>
            <a:ext cx="7575488" cy="42675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2733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399" y="4725144"/>
            <a:ext cx="8229600" cy="1833067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/>
              <a:t>Один из самых больших ботанических садов в мире и один из самых красивых парков Южной Африки. Создан он был в 1913 году для сохранения и культивирования южноафриканских растений, в том числе – исчезающих.</a:t>
            </a:r>
            <a:endParaRPr lang="ru-RU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261" y="188640"/>
            <a:ext cx="8204484" cy="44644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6355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168246"/>
            <a:ext cx="8229600" cy="1573121"/>
          </a:xfrm>
          <a:solidFill>
            <a:schemeClr val="accent3">
              <a:lumMod val="20000"/>
              <a:lumOff val="80000"/>
            </a:schemeClr>
          </a:solidFill>
          <a:ln w="57150">
            <a:solidFill>
              <a:srgbClr val="FFCC66"/>
            </a:solidFill>
          </a:ln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/>
              <a:t>Местное население приезжает сюда </a:t>
            </a:r>
            <a:r>
              <a:rPr lang="ru-RU" dirty="0" err="1" smtClean="0"/>
              <a:t>пикниковать</a:t>
            </a:r>
            <a:r>
              <a:rPr lang="ru-RU" dirty="0" smtClean="0"/>
              <a:t> с детьми в выходные: когда все улицы раскалены от летнего солнца, это хорошее место для неспешных прогулок по тенистым аллеям.</a:t>
            </a:r>
            <a:endParaRPr lang="ru-RU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696" y="399"/>
            <a:ext cx="9173695" cy="51678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4515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3717032"/>
            <a:ext cx="8784976" cy="3024335"/>
          </a:xfrm>
          <a:solidFill>
            <a:schemeClr val="accent6">
              <a:lumMod val="20000"/>
              <a:lumOff val="80000"/>
            </a:schemeClr>
          </a:solidFill>
          <a:ln w="57150">
            <a:solidFill>
              <a:schemeClr val="accent6">
                <a:lumMod val="75000"/>
              </a:schemeClr>
            </a:solidFill>
          </a:ln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err="1" smtClean="0"/>
              <a:t>Сокотра</a:t>
            </a:r>
            <a:r>
              <a:rPr lang="ru-RU" dirty="0" smtClean="0"/>
              <a:t>  — небольшой архипелаг из шести островов  в Индийском океане у побережья Сомали, примерно в 350 км к югу от Аравийского полуострова. Долгая геологическая изоляция архипелага </a:t>
            </a:r>
            <a:r>
              <a:rPr lang="ru-RU" dirty="0" err="1" smtClean="0"/>
              <a:t>Сокотра</a:t>
            </a:r>
            <a:r>
              <a:rPr lang="ru-RU" dirty="0" smtClean="0"/>
              <a:t>, сухой, жаркий и резкий климат способствовали образованию на острове уникальной атмосферы. Гиперболические растения, смешные фигуры деревьев и розовые цветы – подобный пейзаж может послужить вдохновением для самых изощренных фантазий графических дизайнеров… Остров отделился от материка Африки  около 6 или 7 миллионов лет назад.</a:t>
            </a:r>
          </a:p>
          <a:p>
            <a:endParaRPr lang="ru-RU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30772"/>
            <a:ext cx="4591439" cy="34435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7510" y="188640"/>
            <a:ext cx="4526490" cy="30243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161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5284327"/>
            <a:ext cx="9144000" cy="1556792"/>
          </a:xfrm>
          <a:solidFill>
            <a:schemeClr val="bg2">
              <a:lumMod val="75000"/>
            </a:schemeClr>
          </a:solidFill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Архипелаг </a:t>
            </a:r>
            <a:r>
              <a:rPr lang="ru-RU" dirty="0" err="1" smtClean="0"/>
              <a:t>Cокотра</a:t>
            </a:r>
            <a:r>
              <a:rPr lang="ru-RU" dirty="0" smtClean="0"/>
              <a:t> (</a:t>
            </a:r>
            <a:r>
              <a:rPr lang="ru-RU" dirty="0" err="1" smtClean="0"/>
              <a:t>Socotra</a:t>
            </a:r>
            <a:r>
              <a:rPr lang="ru-RU" dirty="0" smtClean="0"/>
              <a:t>) в Индийском Океане у побережья Африки может по праву считаться </a:t>
            </a:r>
            <a:r>
              <a:rPr lang="ru-RU" dirty="0" err="1" smtClean="0"/>
              <a:t>одим</a:t>
            </a:r>
            <a:r>
              <a:rPr lang="ru-RU" dirty="0" smtClean="0"/>
              <a:t> из самых странных мест на земле. Архипелаг не похож ни на что другое и кажется, что вы оказались где–то на другой планете.</a:t>
            </a:r>
            <a:endParaRPr lang="ru-RU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-11739"/>
            <a:ext cx="7310015" cy="5020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2745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513" y="214313"/>
            <a:ext cx="8562975" cy="64293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4480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6710" y="-65033"/>
            <a:ext cx="9230710" cy="6923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688351" y="188640"/>
            <a:ext cx="168058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Кения</a:t>
            </a:r>
            <a:endParaRPr lang="ru-RU" sz="4400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6710" y="0"/>
            <a:ext cx="3143250" cy="21431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-86709" y="2276872"/>
            <a:ext cx="3143250" cy="1200329"/>
          </a:xfrm>
          <a:prstGeom prst="rect">
            <a:avLst/>
          </a:prstGeom>
          <a:solidFill>
            <a:srgbClr val="FFCC99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Описать географическое </a:t>
            </a:r>
          </a:p>
          <a:p>
            <a:r>
              <a:rPr lang="ru-RU" sz="2400" b="1" dirty="0" smtClean="0"/>
              <a:t>положение Кении</a:t>
            </a:r>
            <a:endParaRPr lang="ru-RU" sz="2400" b="1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309" y="3462891"/>
            <a:ext cx="950947" cy="11720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3854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60648"/>
            <a:ext cx="8784976" cy="1800200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/>
              <a:t>О</a:t>
            </a:r>
            <a:r>
              <a:rPr lang="ru-RU" dirty="0" smtClean="0"/>
              <a:t>тправимся </a:t>
            </a:r>
            <a:r>
              <a:rPr lang="ru-RU" dirty="0" smtClean="0"/>
              <a:t>на сафари в Кению. Не пугайтесь, сафари – не охота, а большая прогулка по заповедникам дикой природы, где можно встретить животных, что называется лицом к лицу. На сафари едут на машине с опытным гидом, вооружившись фото- или видеокамерой.</a:t>
            </a:r>
            <a:endParaRPr lang="ru-RU" dirty="0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179660"/>
            <a:ext cx="6192688" cy="44896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288892" y="3573016"/>
            <a:ext cx="2675596" cy="12003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Фото-сафари. Ни одно животное не пострадает</a:t>
            </a:r>
            <a:r>
              <a:rPr lang="ru-RU" dirty="0" smtClean="0"/>
              <a:t>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597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332656"/>
            <a:ext cx="8373616" cy="6336704"/>
          </a:xfrm>
          <a:solidFill>
            <a:schemeClr val="accent3">
              <a:lumMod val="40000"/>
              <a:lumOff val="60000"/>
            </a:schemeClr>
          </a:solidFill>
          <a:ln w="57150">
            <a:solidFill>
              <a:schemeClr val="accent3">
                <a:lumMod val="50000"/>
              </a:schemeClr>
            </a:solidFill>
          </a:ln>
        </p:spPr>
        <p:txBody>
          <a:bodyPr>
            <a:noAutofit/>
          </a:bodyPr>
          <a:lstStyle/>
          <a:p>
            <a:r>
              <a:rPr lang="vi-VN" sz="2400" dirty="0"/>
              <a:t>Сафа́ри (араб. </a:t>
            </a:r>
            <a:r>
              <a:rPr lang="ar-AE" sz="2400" dirty="0"/>
              <a:t>سفر‎‎ — </a:t>
            </a:r>
            <a:r>
              <a:rPr lang="vi-VN" sz="2400" dirty="0"/>
              <a:t>путешествие) — первоначально охотничьи поездки по Восточной Африке, на которых убивались крупные животные. </a:t>
            </a:r>
          </a:p>
          <a:p>
            <a:pPr marL="0" indent="0">
              <a:buNone/>
            </a:pPr>
            <a:r>
              <a:rPr lang="vi-VN" sz="2400" dirty="0"/>
              <a:t> </a:t>
            </a:r>
            <a:r>
              <a:rPr lang="vi-VN" sz="2400" dirty="0" smtClean="0"/>
              <a:t>  </a:t>
            </a:r>
            <a:endParaRPr lang="vi-VN" sz="2400" dirty="0"/>
          </a:p>
          <a:p>
            <a:r>
              <a:rPr lang="vi-VN" sz="2400" dirty="0"/>
              <a:t>При этом главную роль играла так называемая «большая пятёрка» , состоящая из буйволов, слонов, львов, леопардов и носорогов, а само сафари было привилегией богатой английской аристократии. </a:t>
            </a:r>
          </a:p>
          <a:p>
            <a:pPr marL="0" indent="0">
              <a:buNone/>
            </a:pPr>
            <a:r>
              <a:rPr lang="vi-VN" sz="2400" dirty="0" smtClean="0"/>
              <a:t> </a:t>
            </a:r>
            <a:endParaRPr lang="vi-VN" sz="2400" dirty="0"/>
          </a:p>
          <a:p>
            <a:r>
              <a:rPr lang="vi-VN" sz="2400" dirty="0"/>
              <a:t>Сегодня сафари — мирные и недорогие экскурсии в дикую природу, на которых зверей фотографируют. В некоторых странах развилась целая индустрия сафари с опытными сопровождающими.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577048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dirty="0" smtClean="0"/>
              <a:t>Сафари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05" y="820218"/>
            <a:ext cx="9128395" cy="60377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027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</TotalTime>
  <Words>1780</Words>
  <Application>Microsoft Office PowerPoint</Application>
  <PresentationFormat>Экран (4:3)</PresentationFormat>
  <Paragraphs>79</Paragraphs>
  <Slides>56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57" baseType="lpstr">
      <vt:lpstr>Тема Office</vt:lpstr>
      <vt:lpstr>Путешествие по Африке</vt:lpstr>
      <vt:lpstr>Презентация PowerPoint</vt:lpstr>
      <vt:lpstr>Вулкан Килиманджаро.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Сафари</vt:lpstr>
      <vt:lpstr>     скучать во время сафари не приходиться никогда,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Ботсвана — заповедник Мореми</vt:lpstr>
      <vt:lpstr>Конго — национальный парк Одзала</vt:lpstr>
      <vt:lpstr>Презентация PowerPoint</vt:lpstr>
      <vt:lpstr>Масаи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Мадагаскар — Мурундава </vt:lpstr>
      <vt:lpstr>Презентация PowerPoint</vt:lpstr>
      <vt:lpstr>Алжир — пустыня Сахара</vt:lpstr>
      <vt:lpstr>Бурунди — озеро Танганьика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Камерун — Фумбан </vt:lpstr>
      <vt:lpstr> Кабо-Верде</vt:lpstr>
      <vt:lpstr> Чад — арка Алоба </vt:lpstr>
      <vt:lpstr>Джибути — озеро Ассаль</vt:lpstr>
      <vt:lpstr>Самое известное место паломничества туристов в Африке – Египет. Интерестно, что Египет хорошо известен благодаря своим пирамидам, а вот Республика Судан насчитывает 223 собственных пирамиды, что вдвое больше, чем в Египте. Они меньше и круче, чем их Египетские двойники, но далеко не так известны.</vt:lpstr>
      <vt:lpstr>Египет</vt:lpstr>
      <vt:lpstr>Египет — Шарм-эль-Шейх</vt:lpstr>
      <vt:lpstr>Презентация PowerPoint</vt:lpstr>
      <vt:lpstr>Большой Сфинс, без которого пирамиды Гизы представить сложно, находится на северо-востоке Долинного Храма Хефрена. Представляет собой микс льва и человека исполинских размеров. </vt:lpstr>
      <vt:lpstr>Гана — замок Кейп-Кост</vt:lpstr>
      <vt:lpstr>Тунис. Карфаген</vt:lpstr>
      <vt:lpstr>Презентация PowerPoint</vt:lpstr>
      <vt:lpstr>Маврикий — Флик-ан-Флак</vt:lpstr>
      <vt:lpstr> Южная Африка — Драконовы горы </vt:lpstr>
      <vt:lpstr>Замбия — водопад Виктория</vt:lpstr>
      <vt:lpstr>Кейптаун.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CtrlSoft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Путешествие по Африке</dc:title>
  <dc:creator>lenovo</dc:creator>
  <cp:lastModifiedBy>lenovo</cp:lastModifiedBy>
  <cp:revision>29</cp:revision>
  <dcterms:created xsi:type="dcterms:W3CDTF">2015-11-27T18:04:56Z</dcterms:created>
  <dcterms:modified xsi:type="dcterms:W3CDTF">2015-12-01T20:04:56Z</dcterms:modified>
</cp:coreProperties>
</file>