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4" r:id="rId10"/>
    <p:sldId id="266" r:id="rId11"/>
    <p:sldId id="263" r:id="rId12"/>
    <p:sldId id="267" r:id="rId13"/>
    <p:sldId id="269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352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75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1438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791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3988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62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92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262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2103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631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794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36E18-666C-47EF-BB1E-200CB1745671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2A68C-2E35-4CCD-949E-26917F9FC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3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785" y="92054"/>
            <a:ext cx="8594501" cy="19572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К. Толстой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«Князь Серебряный»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2933" y="3511886"/>
            <a:ext cx="4692203" cy="2425274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1800" dirty="0" smtClean="0"/>
              <a:t>Материал подготовила</a:t>
            </a:r>
          </a:p>
          <a:p>
            <a:pPr>
              <a:lnSpc>
                <a:spcPct val="100000"/>
              </a:lnSpc>
            </a:pPr>
            <a:r>
              <a:rPr lang="ru-RU" sz="1800" dirty="0"/>
              <a:t>у</a:t>
            </a:r>
            <a:r>
              <a:rPr lang="ru-RU" sz="1800" dirty="0" smtClean="0"/>
              <a:t>читель русского языка и литературы </a:t>
            </a:r>
          </a:p>
          <a:p>
            <a:pPr>
              <a:lnSpc>
                <a:spcPct val="100000"/>
              </a:lnSpc>
            </a:pPr>
            <a:r>
              <a:rPr lang="ru-RU" sz="1800" dirty="0" smtClean="0"/>
              <a:t>МБОУ СОШ с. Чернава </a:t>
            </a:r>
          </a:p>
          <a:p>
            <a:pPr>
              <a:lnSpc>
                <a:spcPct val="100000"/>
              </a:lnSpc>
            </a:pPr>
            <a:r>
              <a:rPr lang="ru-RU" sz="1800" dirty="0" smtClean="0"/>
              <a:t>Измалковского муниципального района </a:t>
            </a:r>
          </a:p>
          <a:p>
            <a:pPr>
              <a:lnSpc>
                <a:spcPct val="100000"/>
              </a:lnSpc>
            </a:pPr>
            <a:r>
              <a:rPr lang="ru-RU" sz="1800" dirty="0" smtClean="0"/>
              <a:t>Липецкой области </a:t>
            </a:r>
          </a:p>
          <a:p>
            <a:pPr>
              <a:lnSpc>
                <a:spcPct val="100000"/>
              </a:lnSpc>
            </a:pPr>
            <a:r>
              <a:rPr lang="ru-RU" dirty="0" smtClean="0"/>
              <a:t>Савватеева Светлана Михайловна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62" y="2075346"/>
            <a:ext cx="3151260" cy="4591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847" y="2049253"/>
            <a:ext cx="3353318" cy="4617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325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943"/>
            <a:ext cx="12192000" cy="7167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Образы героев и их взаимосвязь в произведении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2711" y="1014255"/>
            <a:ext cx="11306578" cy="564412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Героев романа можно разделить на два лагеря: боярство и опричнину. К боярству относятся князь Серебряный, Дружина Андреевич Морозов, </a:t>
            </a:r>
            <a:r>
              <a:rPr lang="ru-RU" b="1" dirty="0" err="1" smtClean="0"/>
              <a:t>Колычевы</a:t>
            </a:r>
            <a:r>
              <a:rPr lang="ru-RU" b="1" dirty="0" smtClean="0"/>
              <a:t>. Это примеры волевых и сильных характеров, независимых от чужого мнения, они вызывают читательскую симпатию.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Никита Романович Серебряный </a:t>
            </a:r>
            <a:r>
              <a:rPr lang="ru-RU" dirty="0" smtClean="0"/>
              <a:t>— воевода княжеского происхождения. </a:t>
            </a:r>
            <a:r>
              <a:rPr lang="ru-RU" dirty="0" err="1" smtClean="0"/>
              <a:t>Харизматичен</a:t>
            </a:r>
            <a:r>
              <a:rPr lang="ru-RU" dirty="0" smtClean="0"/>
              <a:t>, в вооружённых конфликтах проявляет себя умелым и отважным бойцом, опытным военачальником. Он благороден и принципиален, стремится к справедливости. До конца остаётся верным присяге и царю.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Иван Васильевич Грозный </a:t>
            </a:r>
            <a:r>
              <a:rPr lang="ru-RU" dirty="0" smtClean="0"/>
              <a:t>— первый русский царь, властный и жёсткий. Довольно часто у него меняется настроение, что сказывается на его поступках: может проявить хладнокровную жестокость, а может показать свою милость. Того, кто показывает царю личную преданность, Иван Васильевич подпускает ближе и вводит в круг своего доверия.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Афанасий Иванович Вяземский </a:t>
            </a:r>
            <a:r>
              <a:rPr lang="ru-RU" dirty="0" smtClean="0"/>
              <a:t>— князь, один из организаторов опричнины. Входит в круг любимцев царя, в связи с чем отличается уверенностью и дерзостью. Чувства к Елене изменили его: он превратился в охваченного страстью злодея, который пойдёт на всё, лишь бы добиться желаемого.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Дружина Андреевич Морозов </a:t>
            </a:r>
            <a:r>
              <a:rPr lang="ru-RU" dirty="0" smtClean="0"/>
              <a:t>— московский боярин, уже довольно пожилой. В прошлом был военачальником, в связи с чем, несмотря на возраст, сохраняет сильный дух и крепкое тело. Благороден, считает, что закон должен быть выше произвола Ивана Грозного.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Елена Дмитриевна Морозова </a:t>
            </a:r>
            <a:r>
              <a:rPr lang="ru-RU" dirty="0" smtClean="0"/>
              <a:t>— молодая девушка, жена Дружины Андреевича, любимая женщина князя Серебряного. Она духовно чиста и честна с самой собой. Когда возвращается князь Серебряный, Елена Дмитриевна страдает от внутреннего противостояния между долгом и чувствами. Не вынеся беспощадность мира, девушка уходит в монастырь.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499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837" y="210578"/>
            <a:ext cx="10515600" cy="66518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Художественное своеобразие романа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0710" y="990119"/>
            <a:ext cx="11427854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Время, охваченное в романе, сжато. То, что происходило на протяжении нескольких лет в реальности, на страницах романа сгущается до двух месяцев. Такая художественная особенность свидетельствует о том, что писатель, несмотря на историческую основу романа, волен сам распоряжаться творческим материалом. С точностью изображаются посуда, одежда, оружие XVI века. Порой кажется, что роман перегружен этими бытовыми подробностями, но без них автору не удалось бы в полной мере воссоздать историческую эпоху, а читатель не сумел бы поверить в происходящее.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2000" dirty="0" smtClean="0"/>
              <a:t>Основа конфликта — сопротивление одного человека несправедливому устройству общества. Писатель изображает страдания простого народа, живущего в бедности, когда царь и его приближённые пируют и веселятся, не задумываясь об участи простых людей. Князь Серебряный и боярин Морозов становятся близки народу в желании сделать мир справедливым.</a:t>
            </a:r>
          </a:p>
          <a:p>
            <a:pPr algn="just"/>
            <a:endParaRPr lang="ru-RU" sz="1200" dirty="0"/>
          </a:p>
          <a:p>
            <a:pPr algn="just"/>
            <a:r>
              <a:rPr lang="ru-RU" sz="2000" dirty="0" smtClean="0"/>
              <a:t>Олицетворение деспотизма в романе — опричники, которые задумываются только о материальной выгоде, не считаясь с мнением народа. Они изображены жестокими и кровожадными людьми, которые готовы пойти на всё ради наживы.</a:t>
            </a:r>
          </a:p>
          <a:p>
            <a:pPr algn="just"/>
            <a:endParaRPr lang="ru-RU" sz="1200" dirty="0"/>
          </a:p>
          <a:p>
            <a:pPr algn="just"/>
            <a:r>
              <a:rPr lang="ru-RU" sz="2000" dirty="0" smtClean="0"/>
              <a:t>А. К. Толстой на образе Ивана Грозного показывает, к чему может привести самодурство правителя, руководствующегося собственными прихотями. По представлению автора, достойный монарх должен руководствоваться в первую очередь законами, думать об общественном благе и процветании народа.</a:t>
            </a:r>
          </a:p>
        </p:txBody>
      </p:sp>
    </p:spTree>
    <p:extLst>
      <p:ext uri="{BB962C8B-B14F-4D97-AF65-F5344CB8AC3E}">
        <p14:creationId xmlns:p14="http://schemas.microsoft.com/office/powerpoint/2010/main" val="2538670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>
                <a:alpha val="7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184822"/>
            <a:ext cx="10515600" cy="79397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Идея и нравственный смысл романа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6417" y="978796"/>
            <a:ext cx="113591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Идея романа — призвать русский народ во все времена сохранять достоинство и выступать за соблюдение законов и справедливости. Сопротивление произволу и тирании власти поможет если не сейчас, то в обозримом будущем жить в обществе, где выше всего стоит закон, а не самоуправство правителя. </a:t>
            </a:r>
          </a:p>
          <a:p>
            <a:pPr algn="ctr"/>
            <a:r>
              <a:rPr lang="ru-RU" sz="2400" dirty="0" smtClean="0"/>
              <a:t>Обращаясь к XVI веку, автор, прежде всего, рассуждает о современной ему России, выражает беспокойство за судьбу государства. В историческом прошлом писатель стремится найти ответы на вопросы настоящего, прямо сказать о том, о чём не принято говорить: неограниченная монархия во главе с жестоким правителем может привести к непоправимым последствиям и нанести огромный урон государству.</a:t>
            </a:r>
          </a:p>
          <a:p>
            <a:pPr algn="ctr"/>
            <a:r>
              <a:rPr lang="ru-RU" sz="2400" dirty="0" smtClean="0"/>
              <a:t>Главный герой — князь Серебряный — пример того, кто в любой ситуации стремится отстаивать закон и справедливость, думать о других людях, а не о собственной выгоде. Выбор такого пути, с точки зрения автора, может не принести человеку счастья, зато сделает его существование более ценным.</a:t>
            </a:r>
          </a:p>
          <a:p>
            <a:pPr algn="ctr"/>
            <a:r>
              <a:rPr lang="ru-RU" sz="2400" dirty="0" smtClean="0"/>
              <a:t>А. К. Толстой осуждает тиранию и жестокость Ивана Грозного, изображает, что человек, для которого не существует ограничений, может пасть очень низко.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10422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957" y="300731"/>
            <a:ext cx="10515600" cy="72957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Возвращаясь к прочитанному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957" y="1128826"/>
            <a:ext cx="10367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Сравните роман «Князь Серебряный» А.К. Толстого и «Песню про царя Ивана Васильевича, молодого опричника и удалого купца Калашникова» М.Ю. Лермонтова. Чем похожи эти произведения?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0" y="2329155"/>
            <a:ext cx="2409370" cy="3387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431" y="2755481"/>
            <a:ext cx="5718544" cy="3871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756" y="2221609"/>
            <a:ext cx="2305711" cy="419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059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7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Делаем выводы. Подводим итоги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181" y="1288829"/>
            <a:ext cx="11087637" cy="529227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В своем романе А.К. Толстой решает вечные проблемы: добра и зла, любви и ненависти, смелости и трусости, верности и предательства.</a:t>
            </a:r>
          </a:p>
          <a:p>
            <a:pPr algn="just"/>
            <a:r>
              <a:rPr lang="ru-RU" dirty="0" smtClean="0"/>
              <a:t>В качестве эпиграфа автор выбирает слова Тацита, чтобы читатель задумался над прочитанным и испытал уважение к памяти тех людей, кто подобное пережил.</a:t>
            </a:r>
          </a:p>
          <a:p>
            <a:pPr algn="just"/>
            <a:r>
              <a:rPr lang="ru-RU" dirty="0" smtClean="0"/>
              <a:t>А.К. Толстой создал исторически верную картину эпохи Иоанна Грозного. Конечно, деятельность царя в целом была прогрессивной и соответствовала историческим задачам того времени, но в романе перед нами предстает злодей, проливающий кровь своего народа. Укрепляя свою власть над боярами, Иван Грозный разорял страну.</a:t>
            </a:r>
          </a:p>
          <a:p>
            <a:pPr algn="just"/>
            <a:r>
              <a:rPr lang="ru-RU" dirty="0" smtClean="0"/>
              <a:t>Рабское терпение – вот что управляло людьми той эпохи. Очень трудно им было в то время. Люди верили, что государь послан им Богом. Они верили правителю, надеялись на него, но их надежды не оправдались. Но восстать против царя – значит, восстать против самого Бога. Невозможно представить, что народ осмелился бы на подобное решение.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052" cy="11857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3800" y="-1"/>
            <a:ext cx="819246" cy="118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0994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40" y="120426"/>
            <a:ext cx="11230378" cy="3872025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solidFill>
                  <a:srgbClr val="002060"/>
                </a:solidFill>
              </a:rPr>
              <a:t>«Чтобы понять тайну русского народа, его величие, нужно хорошо и глубоко узнать его прошлое: нашу историю, коренные узлы её, трагические и творческие эпохи, в которых завязывался русский характер».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А.Н. Толстой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40" y="3906445"/>
            <a:ext cx="3952403" cy="2666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211" y="3973172"/>
            <a:ext cx="3662763" cy="253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6342" y="3916084"/>
            <a:ext cx="3820979" cy="2666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169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937" y="377724"/>
            <a:ext cx="10430814" cy="16311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Алексей Константинович Толстой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 smtClean="0"/>
              <a:t>(1817 – 1875)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8694" y="2058276"/>
            <a:ext cx="47153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Граф Алексей Константинович Толстой — русский писатель, поэт и драматург, переводчик, сатирик из рода Толстых. Член-корреспондент Императорской Санкт-Петербургской Академии наук. </a:t>
            </a:r>
          </a:p>
          <a:p>
            <a:pPr algn="ctr"/>
            <a:r>
              <a:rPr lang="ru-RU" dirty="0" smtClean="0"/>
              <a:t>Создатель баллад, сатирических стихотворений, исторического романа «Князь Серебряный» (опубликован в 1862 году), драматической трилогии: «Смерть Иоанна Грозного» (1866), «Царь Фёдор Иоаннович» (1868) и «Царь Борис» (1870). Автор проникновенной лирики, с ярко выраженным музыкальным началом, психологических новелл в стихах («Средь шумного бала, случайно...», «То было раннею весной…»).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76" y="1893394"/>
            <a:ext cx="2988168" cy="36669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3201" y="5659262"/>
            <a:ext cx="31797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 smtClean="0"/>
              <a:t>Портрет кисти К. Брюллова, </a:t>
            </a:r>
          </a:p>
          <a:p>
            <a:pPr algn="ctr"/>
            <a:r>
              <a:rPr lang="ru-RU" i="1" dirty="0" smtClean="0"/>
              <a:t>1836 год</a:t>
            </a:r>
            <a:endParaRPr lang="ru-RU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994" y="1332826"/>
            <a:ext cx="3589181" cy="4788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875237" y="6120927"/>
            <a:ext cx="2684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А. К. Толстой в 1860-х гг.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049295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7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595" y="64181"/>
            <a:ext cx="1855405" cy="25757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85" y="205639"/>
            <a:ext cx="1567912" cy="22928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95" y="2282892"/>
            <a:ext cx="1615103" cy="24050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94" y="4376043"/>
            <a:ext cx="1535863" cy="2389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3853" y="2357220"/>
            <a:ext cx="1479011" cy="23306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37338" y="4358224"/>
            <a:ext cx="1477841" cy="238912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74775" y="513177"/>
            <a:ext cx="70705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1840-е годы Алексей Константинович Толстой начал работать над романом "Князь Серебряный", оконченным в 1861 году. Произведение было написано в новом для русской литературы жанре исторического романа. Произведение  повествовало об эпохе Ивана Васильевича Грозного и  вызвало в обществе живой резонанс.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74775" y="4203678"/>
            <a:ext cx="69690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«Князь Серебряный. Повесть времен Иоанна Грозного» — это исторический роман А.К. Толстого о периоде опричнины во времена правления   Ивана IV Грозного.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999456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52" y="257577"/>
            <a:ext cx="10765665" cy="124925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«Князь Серебряный». </a:t>
            </a:r>
            <a:r>
              <a:rPr lang="ru-RU" dirty="0" smtClean="0"/>
              <a:t>О произведении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32857" y="1506828"/>
            <a:ext cx="74869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Первая публикация </a:t>
            </a:r>
            <a:r>
              <a:rPr lang="ru-RU" sz="2400" dirty="0" smtClean="0"/>
              <a:t>— 1863 год.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Направление</a:t>
            </a:r>
            <a:r>
              <a:rPr lang="ru-RU" sz="2400" dirty="0" smtClean="0"/>
              <a:t> — реализм.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Род</a:t>
            </a:r>
            <a:r>
              <a:rPr lang="ru-RU" sz="2400" dirty="0" smtClean="0"/>
              <a:t> — эпос.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Жанр</a:t>
            </a:r>
            <a:r>
              <a:rPr lang="ru-RU" sz="2400" dirty="0" smtClean="0"/>
              <a:t> — роман.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Тема</a:t>
            </a:r>
            <a:r>
              <a:rPr lang="ru-RU" sz="2400" dirty="0" smtClean="0"/>
              <a:t> — тревога за судьбу России.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Проблематика:</a:t>
            </a:r>
            <a:r>
              <a:rPr lang="ru-RU" sz="2400" dirty="0" smtClean="0"/>
              <a:t> власть и народ, деспотизм царской власти, роль закона и справедливости в правлении царя.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Особенности композиции</a:t>
            </a:r>
            <a:r>
              <a:rPr lang="ru-RU" sz="2400" dirty="0" smtClean="0"/>
              <a:t>. У романа линейная композиция. Часто мы можем встретить авторские отступления, в которых автор изображает душевное состояние героев или повествует о событиях, оставшихся за границами основной сюжетной линии.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11" y="1506828"/>
            <a:ext cx="3737172" cy="51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309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078" y="1719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 романе «Князь Серебряный» отражена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эпоха правления царя Ивана </a:t>
            </a:r>
            <a:r>
              <a:rPr lang="en-US" sz="3600" b="1" dirty="0" smtClean="0">
                <a:solidFill>
                  <a:srgbClr val="002060"/>
                </a:solidFill>
              </a:rPr>
              <a:t>IV</a:t>
            </a:r>
            <a:r>
              <a:rPr lang="ru-RU" sz="3600" b="1" dirty="0" smtClean="0">
                <a:solidFill>
                  <a:srgbClr val="002060"/>
                </a:solidFill>
              </a:rPr>
              <a:t> Грозного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485" y="1700010"/>
            <a:ext cx="3149778" cy="45781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4952" y="1510384"/>
            <a:ext cx="81952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Царь Иван (Иоанн) Васильевич (Иван </a:t>
            </a:r>
            <a:r>
              <a:rPr lang="en-US" sz="2000" dirty="0" smtClean="0"/>
              <a:t>IV</a:t>
            </a:r>
            <a:r>
              <a:rPr lang="ru-RU" sz="2000" dirty="0" smtClean="0"/>
              <a:t>) стал великим князем московским в 1533 году. В 1547 он принял царский титул, став первым русским царем. С его именем связан разгром Казанского и Астраханского ханств, в его правление русские перешагнули Урал и появились в Сибири. Но при нем же русские столкнулись с невероятным по своей жестокости деспотизмом и неслыханным по своему размаху террором.</a:t>
            </a:r>
          </a:p>
          <a:p>
            <a:r>
              <a:rPr lang="ru-RU" sz="2000" dirty="0" smtClean="0"/>
              <a:t>В 1558 году царь начал войну за прибалтийские земли. Когда после первых побед начались неудачи, он стал обвинять во всем «изменщиков-бояр». В конце 1564 годы он покидает Москву и объявляет, что собирается отречься от престола. В январе следующего года он позволил уговорить себя вернуться на царство. Однако за это потребовал себе особые полномочия. Вся страна была разделена на две части: земщину и опричнину.</a:t>
            </a:r>
          </a:p>
          <a:p>
            <a:r>
              <a:rPr lang="ru-RU" sz="2000" dirty="0" smtClean="0"/>
              <a:t>Царем был отменен Юрьев день (начало крепостного права), возможно, потому, что некоторые земли просто обезлюдели из-за разгула опричников. Страна разорена. Образованные бояре покидают Москву.</a:t>
            </a:r>
          </a:p>
        </p:txBody>
      </p:sp>
    </p:spTree>
    <p:extLst>
      <p:ext uri="{BB962C8B-B14F-4D97-AF65-F5344CB8AC3E}">
        <p14:creationId xmlns:p14="http://schemas.microsoft.com/office/powerpoint/2010/main" val="3265220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594" y="146184"/>
            <a:ext cx="10515600" cy="935641"/>
          </a:xfrm>
        </p:spPr>
        <p:txBody>
          <a:bodyPr/>
          <a:lstStyle/>
          <a:p>
            <a:r>
              <a:rPr lang="ru-RU" dirty="0" smtClean="0"/>
              <a:t>Историческая справка. </a:t>
            </a:r>
            <a:r>
              <a:rPr lang="ru-RU" b="1" dirty="0" smtClean="0">
                <a:solidFill>
                  <a:srgbClr val="C00000"/>
                </a:solidFill>
              </a:rPr>
              <a:t>ОПРИЧНИНА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15" y="1081825"/>
            <a:ext cx="5265940" cy="39454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40177" y="1008060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Опричнина</a:t>
            </a:r>
            <a:r>
              <a:rPr lang="ru-RU" dirty="0" smtClean="0"/>
              <a:t>, опришнина (от древне-русского </a:t>
            </a:r>
            <a:r>
              <a:rPr lang="ru-RU" i="1" dirty="0" smtClean="0"/>
              <a:t>опричный</a:t>
            </a:r>
            <a:r>
              <a:rPr lang="ru-RU" dirty="0" smtClean="0"/>
              <a:t> — </a:t>
            </a:r>
            <a:r>
              <a:rPr lang="ru-RU" i="1" dirty="0" smtClean="0"/>
              <a:t>особый</a:t>
            </a:r>
            <a:r>
              <a:rPr lang="ru-RU" dirty="0" smtClean="0"/>
              <a:t>). В </a:t>
            </a:r>
            <a:r>
              <a:rPr lang="en-US" dirty="0" smtClean="0"/>
              <a:t>XIV – XV</a:t>
            </a:r>
            <a:r>
              <a:rPr lang="ru-RU" dirty="0" smtClean="0"/>
              <a:t> вв. опричниной называли особое владение, выделенное членам великокняжеской династии.</a:t>
            </a:r>
          </a:p>
          <a:p>
            <a:r>
              <a:rPr lang="ru-RU" b="1" dirty="0" smtClean="0"/>
              <a:t>Опричник</a:t>
            </a:r>
            <a:r>
              <a:rPr lang="ru-RU" dirty="0" smtClean="0"/>
              <a:t> — дворянин, состоявший в опричнине — войске, созданном Иваном IV для борьбы с боярами в 1565-1572 годах. Опричники отличались крайней жестокостью.</a:t>
            </a:r>
          </a:p>
          <a:p>
            <a:r>
              <a:rPr lang="ru-RU" dirty="0" smtClean="0"/>
              <a:t>Царь избрал 6000 опричников и взял с них присягу служить ему верою и правдою, доносить на изменников, не дружиться с земскими, не знать ни отца, ни матери, знать единственно Государя. За то Государь дал им не только земли, но и дома, и всю движимую собственность старых владельцев, высланных из пределов опричнины с голыми руками. Иоанн предает всю Россию в жертву своим опричным: они были всегда правы в судах, а на них не было ни суда, ни управы. Опричник или кромешник  мог безопасно теснить, грабить соседа, и в случае жалобы брал с него пеню за бесчестье.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40177" y="574792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 романе «Князь Серебряный» А. К. Толстой повествует о бесчинствах как самих опричников, так и царя Ивана Васильевича Грозного.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6030" y="5024544"/>
            <a:ext cx="4574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ru-RU" sz="2400" b="1" dirty="0" smtClean="0">
                <a:solidFill>
                  <a:srgbClr val="C00000"/>
                </a:solidFill>
              </a:rPr>
              <a:t>. Найдите в романе описание опричника. Какие символы были у опричников? Что они обозначали?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87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  <a:alpha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999" y="155159"/>
            <a:ext cx="11049000" cy="89700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«Князь Серебряный» как исторический роман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2328" y="1453551"/>
            <a:ext cx="61732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 своем «Князе Серебряном» А.К. Толстой продолжил традиции русского и европейского исторического романа. В развитии остро приключенческой интриги чувствуется влияние А. Дюма. Первым, кто дал понятие о том, как надо строить </a:t>
            </a:r>
            <a:r>
              <a:rPr lang="ru-RU" sz="2000" b="1" dirty="0" smtClean="0"/>
              <a:t>исторический роман с искусным сочетанием вымышленных героев с героями реальными</a:t>
            </a:r>
            <a:r>
              <a:rPr lang="ru-RU" sz="2000" dirty="0" smtClean="0"/>
              <a:t>, был Вальтер Скотт. Подобное сочетание мы находим и у А.С. Пушкина в его повести «Капитанская дочка». События пропускаются через призму центрального вымышленного героя, который оказывается замешанным в большие события. Это позволяет обрисовать исторических людей не с показной, официальной стороны, а, как выразился А.С. Пушкин, «домашним образом» раскрыть их человеческие характеры.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06" y="1236372"/>
            <a:ext cx="1828256" cy="2881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27" y="3808042"/>
            <a:ext cx="2179485" cy="27558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0442" y="1236372"/>
            <a:ext cx="1925557" cy="28810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8695" y="3808042"/>
            <a:ext cx="2216549" cy="285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340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>
                <a:alpha val="7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7160" y="155515"/>
            <a:ext cx="10162501" cy="7553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Исторические и литературные детали в романе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2530" y="6338940"/>
            <a:ext cx="11605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«…Не потому люди губят людей, что одни опричники, другие - земские, а потому, что и те, и другие – люди!..»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761" y="829740"/>
            <a:ext cx="112690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«Князь Серебряный» — это исторический роман о периоде опричнины во времена правления Ивана IV Грозного. Здесь со скрупулёзной точностью А. К. Толстой воспроизводит эпоху второй половины XVI века. Умение изображать исторические реалии — это колоссальный труд, серьёзная работа с историческими трудами и документами. Во многом А. К. Толстому помогла «История государства Российского» Н. М. Карамзина. Отсюда писатель почерпнул важные сведения о героях своего романа, о событиях, происходящих в правление Ивана-царя. Также писатель обращался к письму Алексея Михайловича начальнику соколиной охоты, «Судебнику» В. Гусева, книгам «Сказания русского народа», «Песни русского народа», «Русские народные сказки».</a:t>
            </a:r>
          </a:p>
          <a:p>
            <a:pPr algn="ctr"/>
            <a:r>
              <a:rPr lang="ru-RU" sz="2200" dirty="0" smtClean="0"/>
              <a:t>В сюжет романа вошли реальные исторические события и элементы и подробности быта второй половины XVI века. А. К. Толстой сумел изобразить патриархальную систему ценностей, характерную для XVI века. Для патриархата свойственно главенствующее положение мужчины в семье, он носитель власти и морали среди домочадцев. Женщина находится в подчинении мужчины, самостоятельно что-либо решать она не может. Также стоит помнить и о роли религии: Россия была православным государством, а царь Иван Васильевич — глубоко религиозным правителем.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43955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7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563" y="221995"/>
            <a:ext cx="6099220" cy="6651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Персонажи произведения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1181" y="887180"/>
            <a:ext cx="1183632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</a:rPr>
              <a:t>Никита Романович Серебряный </a:t>
            </a:r>
            <a:r>
              <a:rPr lang="ru-RU" sz="2200" dirty="0" smtClean="0"/>
              <a:t>– русский воевода, князь, главный герой романа (вымышленный персонаж)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Иван IV Грозный </a:t>
            </a:r>
            <a:r>
              <a:rPr lang="ru-RU" sz="2200" dirty="0" smtClean="0"/>
              <a:t>– русский царь, во времена правления которого происходит действие романа (историческое лицо)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Царевич Иван </a:t>
            </a:r>
            <a:r>
              <a:rPr lang="ru-RU" sz="2200" dirty="0" smtClean="0"/>
              <a:t>– сын Ивана Грозного (историческое лицо)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Дружина Андреевич Морозов</a:t>
            </a:r>
            <a:r>
              <a:rPr lang="ru-RU" sz="2200" dirty="0" smtClean="0"/>
              <a:t> – боярин, находился в опале у Ивана Грозного (вымышленный персонаж) // </a:t>
            </a:r>
            <a:r>
              <a:rPr lang="ru-RU" sz="1600" b="1" i="1" dirty="0" smtClean="0"/>
              <a:t>Боярин – в Древней Руси до начала XVIII века представитель высшего, после князей, сословия знати. 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Елена Дмитриевна </a:t>
            </a:r>
            <a:r>
              <a:rPr lang="ru-RU" sz="2200" dirty="0" smtClean="0"/>
              <a:t>– молодая жена Дружины Андреевича (вымышленный персонаж)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Афанасий Иванович Вяземский </a:t>
            </a:r>
            <a:r>
              <a:rPr lang="ru-RU" sz="2200" dirty="0" smtClean="0"/>
              <a:t>– князь, один из организаторов опричнины </a:t>
            </a:r>
            <a:r>
              <a:rPr lang="ru-RU" sz="2000" dirty="0" smtClean="0"/>
              <a:t>(историческое лицо)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Алексей и Федор Басмановы </a:t>
            </a:r>
            <a:r>
              <a:rPr lang="ru-RU" sz="2200" dirty="0" smtClean="0"/>
              <a:t>– отец и сын, опричники, приближенные царя </a:t>
            </a:r>
            <a:r>
              <a:rPr lang="ru-RU" sz="2000" dirty="0" smtClean="0"/>
              <a:t>(исторические лица)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Борис Федорович Годунов </a:t>
            </a:r>
            <a:r>
              <a:rPr lang="ru-RU" sz="2200" dirty="0" smtClean="0"/>
              <a:t>– опричник, приближенный царя Ивана Грозного </a:t>
            </a:r>
            <a:r>
              <a:rPr lang="ru-RU" sz="2000" dirty="0" smtClean="0"/>
              <a:t>(историческое лицо)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Малюта Скуратов </a:t>
            </a:r>
            <a:r>
              <a:rPr lang="ru-RU" sz="2200" dirty="0" smtClean="0"/>
              <a:t>– опричник, палач Ивана Грозного (историческое лицо)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Максим Скуратов </a:t>
            </a:r>
            <a:r>
              <a:rPr lang="ru-RU" sz="2200" dirty="0" smtClean="0"/>
              <a:t>– сын Малюты Скуратова, впоследствии побратим князя (вымышленный персонаж)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Матвей Хомяк </a:t>
            </a:r>
            <a:r>
              <a:rPr lang="ru-RU" sz="2200" dirty="0" smtClean="0"/>
              <a:t>– опричник, стремянный Малюты Скуратова (вымышленный персонаж) 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Ванюха Перстень</a:t>
            </a:r>
            <a:r>
              <a:rPr lang="ru-RU" sz="2200" dirty="0" smtClean="0"/>
              <a:t> (Иван Кольцо) – атаман, сподвижник Ермака Тимофеевича </a:t>
            </a:r>
            <a:r>
              <a:rPr lang="ru-RU" sz="2000" dirty="0" smtClean="0"/>
              <a:t>(историческое лицо) </a:t>
            </a:r>
            <a:endParaRPr lang="ru-RU" sz="2200" dirty="0" smtClean="0"/>
          </a:p>
          <a:p>
            <a:r>
              <a:rPr lang="ru-RU" sz="2200" b="1" dirty="0" smtClean="0">
                <a:solidFill>
                  <a:srgbClr val="C00000"/>
                </a:solidFill>
              </a:rPr>
              <a:t>Михеич</a:t>
            </a:r>
            <a:r>
              <a:rPr lang="ru-RU" sz="2200" dirty="0" smtClean="0"/>
              <a:t> – стремянный и воспитатель князя Серебряного (вымышленный персонаж)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1589" y="0"/>
            <a:ext cx="1090411" cy="153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58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/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2201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Times New Roman</vt:lpstr>
      <vt:lpstr>Тема Office</vt:lpstr>
      <vt:lpstr>А. К. Толстой «Князь Серебряный»</vt:lpstr>
      <vt:lpstr>Алексей Константинович Толстой (1817 – 1875)</vt:lpstr>
      <vt:lpstr>Презентация PowerPoint</vt:lpstr>
      <vt:lpstr>«Князь Серебряный». О произведении</vt:lpstr>
      <vt:lpstr>В романе «Князь Серебряный» отражена  эпоха правления царя Ивана IV Грозного</vt:lpstr>
      <vt:lpstr>Историческая справка. ОПРИЧНИНА</vt:lpstr>
      <vt:lpstr>«Князь Серебряный» как исторический роман</vt:lpstr>
      <vt:lpstr>Исторические и литературные детали в романе</vt:lpstr>
      <vt:lpstr>Персонажи произведения</vt:lpstr>
      <vt:lpstr>Образы героев и их взаимосвязь в произведении</vt:lpstr>
      <vt:lpstr>Художественное своеобразие романа</vt:lpstr>
      <vt:lpstr>Идея и нравственный смысл романа</vt:lpstr>
      <vt:lpstr>Возвращаясь к прочитанному</vt:lpstr>
      <vt:lpstr>Делаем выводы. Подводим итоги</vt:lpstr>
      <vt:lpstr>«Чтобы понять тайну русского народа, его величие, нужно хорошо и глубоко узнать его прошлое: нашу историю, коренные узлы её, трагические и творческие эпохи, в которых завязывался русский характер».  А.Н. Толстой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К. Толстой «Князь Серебряный»</dc:title>
  <dc:creator>Света</dc:creator>
  <cp:lastModifiedBy>Света</cp:lastModifiedBy>
  <cp:revision>30</cp:revision>
  <dcterms:created xsi:type="dcterms:W3CDTF">2024-01-08T08:44:09Z</dcterms:created>
  <dcterms:modified xsi:type="dcterms:W3CDTF">2024-01-08T13:07:59Z</dcterms:modified>
</cp:coreProperties>
</file>