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8" r:id="rId2"/>
    <p:sldId id="259" r:id="rId3"/>
    <p:sldId id="262" r:id="rId4"/>
    <p:sldId id="263" r:id="rId5"/>
    <p:sldId id="276" r:id="rId6"/>
    <p:sldId id="264" r:id="rId7"/>
    <p:sldId id="265" r:id="rId8"/>
    <p:sldId id="284" r:id="rId9"/>
    <p:sldId id="278" r:id="rId10"/>
    <p:sldId id="281" r:id="rId11"/>
    <p:sldId id="282" r:id="rId12"/>
    <p:sldId id="283" r:id="rId13"/>
    <p:sldId id="285" r:id="rId14"/>
    <p:sldId id="286" r:id="rId15"/>
    <p:sldId id="287" r:id="rId16"/>
    <p:sldId id="272" r:id="rId17"/>
    <p:sldId id="27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7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EC2C3-4D65-41D7-8F9A-6E0C8E04D3AB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21786-D9CC-4CDA-ADDD-1622F8046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B50EB0-A939-4E85-9A03-60DFEFD8B090}" type="datetimeFigureOut">
              <a:rPr lang="ru-RU"/>
              <a:pPr>
                <a:defRPr/>
              </a:pPr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D0C681C-CE2A-4501-883F-0A3A3E2C2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2E5783F-434E-4982-8D8B-4838D9EDDC00}" type="datetimeFigureOut">
              <a:rPr lang="ru-RU"/>
              <a:pPr>
                <a:defRPr/>
              </a:pPr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7FE374E-86C8-4195-9D71-23D25F7B7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E0C1334-91E3-47AF-9749-5D18EFFB5A0F}" type="datetimeFigureOut">
              <a:rPr lang="ru-RU"/>
              <a:pPr>
                <a:defRPr/>
              </a:pPr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5204BA4-1C88-470B-B613-AAD6AADE2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3A8615A-BE42-4F5E-8B71-C88A2F437CF1}" type="datetimeFigureOut">
              <a:rPr lang="ru-RU"/>
              <a:pPr>
                <a:defRPr/>
              </a:pPr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CA74B6B-0771-4D88-BEB4-A093E7DF2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6F4057C-9739-46FA-93EF-DC75858F66EE}" type="datetimeFigureOut">
              <a:rPr lang="ru-RU"/>
              <a:pPr>
                <a:defRPr/>
              </a:pPr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70BD540-1820-405E-B73E-DC392D6CF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EF00CAB-3B5E-42CF-B6DE-79A164A6A3DC}" type="datetimeFigureOut">
              <a:rPr lang="ru-RU"/>
              <a:pPr>
                <a:defRPr/>
              </a:pPr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E7A886B-611F-42A7-A335-C2B797C82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7EDDF03-C8DD-4C5C-A2B0-CA65C75E0B26}" type="datetimeFigureOut">
              <a:rPr lang="ru-RU"/>
              <a:pPr>
                <a:defRPr/>
              </a:pPr>
              <a:t>24.03.2023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93BC2F3-9D16-4C98-BF16-1B542001D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8567DAF-94A1-4D0C-9A8B-EB47A34F3C77}" type="datetimeFigureOut">
              <a:rPr lang="ru-RU"/>
              <a:pPr>
                <a:defRPr/>
              </a:pPr>
              <a:t>24.03.2023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E29759C-3AAE-4228-A3E6-CA333960B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E51CDD7-3E2B-4F88-86D1-152B46DE0250}" type="datetimeFigureOut">
              <a:rPr lang="ru-RU"/>
              <a:pPr>
                <a:defRPr/>
              </a:pPr>
              <a:t>24.03.2023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27F72CE-7A19-4D76-ACC3-9D416B25F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8BBC129-A5CE-4CF4-BEDA-4B488880318F}" type="datetimeFigureOut">
              <a:rPr lang="ru-RU"/>
              <a:pPr>
                <a:defRPr/>
              </a:pPr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A1E65BC-5DE0-4267-B2D4-C8929A844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E27A88-F1F5-4DFA-8CCE-0E6A158C6D58}" type="datetimeFigureOut">
              <a:rPr lang="ru-RU"/>
              <a:pPr>
                <a:defRPr/>
              </a:pPr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A502335-EC26-4438-B01A-DF7657CF8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288" y="404813"/>
            <a:ext cx="8353425" cy="6048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27" name="Группа 13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029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 bwMode="auto">
            <a:xfrm>
              <a:off x="0" y="0"/>
              <a:ext cx="5976664" cy="54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 bwMode="auto">
            <a:xfrm flipV="1">
              <a:off x="0" y="6311776"/>
              <a:ext cx="5976664" cy="54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1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 bwMode="auto">
            <a:xfrm rot="-5400000">
              <a:off x="-2751224" y="3155888"/>
              <a:ext cx="6048672" cy="54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2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 bwMode="auto">
            <a:xfrm rot="5400000" flipH="1">
              <a:off x="5846552" y="3155888"/>
              <a:ext cx="6048672" cy="54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 bwMode="auto">
            <a:xfrm>
              <a:off x="5940152" y="0"/>
              <a:ext cx="3203848" cy="54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 bwMode="auto">
            <a:xfrm flipV="1">
              <a:off x="5940152" y="6311776"/>
              <a:ext cx="3203848" cy="54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4a72d9f9a8257c.mp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0x720-i3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9144000" cy="57606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971600" y="1772816"/>
            <a:ext cx="7200800" cy="19442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213"/>
              </a:avLst>
            </a:prstTxWarp>
          </a:bodyPr>
          <a:lstStyle/>
          <a:p>
            <a:pPr algn="ctr" rtl="0"/>
            <a:r>
              <a: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ФИЗМИНУТКА</a:t>
            </a:r>
          </a:p>
        </p:txBody>
      </p:sp>
      <p:pic>
        <p:nvPicPr>
          <p:cNvPr id="5" name="4a72d9f9a8257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812360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4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5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ВСТАТЬ</a:t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ПОТЯНУТЬСЯ</a:t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СОГНУТЬСЯ</a:t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РАЗОГНУТЬСЯ</a:t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ПОВЕРНУТЬСЯ</a:t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ПОЛЕТАТЬ</a:t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УЛЫБНУТЬСЯ</a:t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СЕСТЬ</a:t>
            </a:r>
          </a:p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 глаголов неопределённой формы число определить нельзя.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ВЕСНОЙ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/>
          <a:lstStyle/>
          <a:p>
            <a:pPr algn="ctr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Весеннее солнце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пригрело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землю.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Зазвенела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весёлая капель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 домов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галдят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крикливые воробьи.</a:t>
            </a:r>
          </a:p>
          <a:p>
            <a:pPr algn="ctr"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С пригорков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побежали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говорливые ручейки.</a:t>
            </a:r>
          </a:p>
          <a:p>
            <a:pPr algn="ctr"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На полях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зазеленел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хлеб.</a:t>
            </a:r>
          </a:p>
          <a:p>
            <a:pPr algn="ctr"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Ветки ивы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покрылись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золотыми шарами.</a:t>
            </a:r>
          </a:p>
          <a:p>
            <a:pPr algn="ctr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Зацвел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голубенький подснежник.</a:t>
            </a:r>
          </a:p>
          <a:p>
            <a:pPr algn="ctr"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Синички весело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перелетали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с ветки на ветку.</a:t>
            </a:r>
          </a:p>
          <a:p>
            <a:pPr algn="ctr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Прилетели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на свою родину журавли.</a:t>
            </a:r>
          </a:p>
          <a:p>
            <a:pPr algn="ctr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Запел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над ручьями голосистый соловей.</a:t>
            </a:r>
          </a:p>
          <a:p>
            <a:pPr>
              <a:buNone/>
            </a:pPr>
            <a:endParaRPr lang="ru-RU" i="1" dirty="0"/>
          </a:p>
          <a:p>
            <a:pPr>
              <a:buNone/>
            </a:pPr>
            <a:endParaRPr lang="ru-RU" i="1" dirty="0"/>
          </a:p>
          <a:p>
            <a:pPr>
              <a:buNone/>
            </a:pPr>
            <a:endParaRPr lang="ru-RU" i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 algn="l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ед. ч.                                   мн. ч.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b="1" i="1" dirty="0"/>
              <a:t>пригрело</a:t>
            </a:r>
          </a:p>
          <a:p>
            <a:pPr algn="ctr">
              <a:buNone/>
            </a:pPr>
            <a:r>
              <a:rPr lang="ru-RU" sz="3200" b="1" i="1" dirty="0"/>
              <a:t>зазвенела</a:t>
            </a:r>
          </a:p>
          <a:p>
            <a:pPr algn="ctr">
              <a:buNone/>
            </a:pPr>
            <a:r>
              <a:rPr lang="ru-RU" sz="3200" b="1" i="1" dirty="0"/>
              <a:t>зазеленел</a:t>
            </a:r>
          </a:p>
          <a:p>
            <a:pPr algn="ctr">
              <a:buNone/>
            </a:pPr>
            <a:r>
              <a:rPr lang="ru-RU" sz="3200" b="1" i="1" dirty="0"/>
              <a:t>зацвел</a:t>
            </a:r>
          </a:p>
          <a:p>
            <a:pPr algn="ctr">
              <a:buNone/>
            </a:pPr>
            <a:r>
              <a:rPr lang="ru-RU" sz="3200" b="1" i="1" dirty="0"/>
              <a:t>запел</a:t>
            </a:r>
          </a:p>
          <a:p>
            <a:pPr algn="ctr">
              <a:buNone/>
            </a:pPr>
            <a:endParaRPr lang="ru-RU" sz="3200" b="1" i="1" dirty="0"/>
          </a:p>
          <a:p>
            <a:pPr algn="ctr">
              <a:buNone/>
            </a:pP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b="1" i="1" dirty="0"/>
              <a:t>галдят</a:t>
            </a:r>
          </a:p>
          <a:p>
            <a:pPr algn="ctr">
              <a:buNone/>
            </a:pPr>
            <a:r>
              <a:rPr lang="ru-RU" sz="3200" b="1" i="1" dirty="0"/>
              <a:t>побежали</a:t>
            </a:r>
          </a:p>
          <a:p>
            <a:pPr algn="ctr">
              <a:buNone/>
            </a:pPr>
            <a:r>
              <a:rPr lang="ru-RU" sz="3200" b="1" i="1" dirty="0"/>
              <a:t>покрылись</a:t>
            </a:r>
          </a:p>
          <a:p>
            <a:pPr algn="ctr">
              <a:buNone/>
            </a:pPr>
            <a:r>
              <a:rPr lang="ru-RU" sz="3200" b="1" i="1" dirty="0"/>
              <a:t>перелетали</a:t>
            </a:r>
          </a:p>
          <a:p>
            <a:pPr algn="ctr">
              <a:buNone/>
            </a:pPr>
            <a:r>
              <a:rPr lang="ru-RU" sz="3200" b="1" i="1" dirty="0"/>
              <a:t>прилетели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b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Глагол связан с именем существительным, стоит в том же числе, что и имя существительное.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4752528"/>
          </a:xfrm>
        </p:spPr>
        <p:txBody>
          <a:bodyPr/>
          <a:lstStyle/>
          <a:p>
            <a:pPr algn="l"/>
            <a:br>
              <a:rPr lang="ru-RU" dirty="0"/>
            </a:br>
            <a:r>
              <a:rPr lang="ru-RU" b="1" dirty="0"/>
              <a:t>                             </a:t>
            </a:r>
            <a:r>
              <a:rPr lang="ru-RU" sz="7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узнал</a:t>
            </a:r>
            <a:br>
              <a:rPr lang="ru-RU" dirty="0"/>
            </a:br>
            <a:r>
              <a:rPr lang="ru-RU" dirty="0"/>
              <a:t>       </a:t>
            </a:r>
            <a:r>
              <a:rPr lang="ru-RU" sz="1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1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7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научился   </a:t>
            </a:r>
            <a:r>
              <a:rPr lang="ru-RU" sz="1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699792" y="3645024"/>
            <a:ext cx="129614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699792" y="2564904"/>
            <a:ext cx="122413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6000" b="1">
                <a:latin typeface="Times New Roman" pitchFamily="18" charset="0"/>
                <a:cs typeface="Times New Roman" pitchFamily="18" charset="0"/>
              </a:rPr>
              <a:t>Упражнение 191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Выучить правило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Угадайте часть речи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1196752"/>
            <a:ext cx="8229600" cy="504056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без меня предметы?</a:t>
            </a:r>
          </a:p>
          <a:p>
            <a:pPr algn="ctr"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Лишь названья.                                                               А я приду-</a:t>
            </a:r>
          </a:p>
          <a:p>
            <a:pPr algn="ctr"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Всё в действие придёт.</a:t>
            </a:r>
          </a:p>
          <a:p>
            <a:pPr algn="ctr"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Летит ракета.</a:t>
            </a:r>
          </a:p>
          <a:p>
            <a:pPr algn="ctr"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Люди строят зданья.</a:t>
            </a:r>
          </a:p>
          <a:p>
            <a:pPr algn="ctr"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Цветут сады</a:t>
            </a:r>
          </a:p>
          <a:p>
            <a:pPr algn="ctr"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хлеб в полях растёт.</a:t>
            </a:r>
          </a:p>
          <a:p>
            <a:pPr algn="ctr" eaLnBrk="1" hangingPunct="1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ГЛАГОЛ</a:t>
            </a:r>
          </a:p>
          <a:p>
            <a:pPr algn="ctr" eaLnBrk="1" hangingPunct="1"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476672"/>
            <a:ext cx="8229600" cy="9409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Исправьте ошибки там, где это необходимо.</a:t>
            </a:r>
            <a:br>
              <a:rPr lang="ru-RU" dirty="0"/>
            </a:b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 bwMode="auto">
          <a:xfrm>
            <a:off x="539750" y="1600200"/>
            <a:ext cx="8353425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</a:pPr>
            <a:endParaRPr lang="ru-RU" dirty="0"/>
          </a:p>
          <a:p>
            <a:pPr eaLnBrk="1" hangingPunct="1">
              <a:buFont typeface="Arial" charset="0"/>
              <a:buNone/>
            </a:pP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6600" b="1" dirty="0" err="1">
                <a:latin typeface="Times New Roman" pitchFamily="18" charset="0"/>
                <a:cs typeface="Times New Roman" pitchFamily="18" charset="0"/>
              </a:rPr>
              <a:t>Заиц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600" b="1" dirty="0" err="1">
                <a:latin typeface="Times New Roman" pitchFamily="18" charset="0"/>
                <a:cs typeface="Times New Roman" pitchFamily="18" charset="0"/>
              </a:rPr>
              <a:t>облоко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, малина, </a:t>
            </a:r>
            <a:r>
              <a:rPr lang="ru-RU" sz="6600" b="1" dirty="0" err="1">
                <a:latin typeface="Times New Roman" pitchFamily="18" charset="0"/>
                <a:cs typeface="Times New Roman" pitchFamily="18" charset="0"/>
              </a:rPr>
              <a:t>лигушки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600" b="1" dirty="0" err="1">
                <a:latin typeface="Times New Roman" pitchFamily="18" charset="0"/>
                <a:cs typeface="Times New Roman" pitchFamily="18" charset="0"/>
              </a:rPr>
              <a:t>молако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, картины.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Взаимопроверка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  <a:effectLst>
            <a:glow rad="101600">
              <a:srgbClr val="0070C0">
                <a:alpha val="60000"/>
              </a:srgb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ц, обл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ко, малина, л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гушки, мол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ко, картины.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Составьте нераспространённое предложение.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  <a:effectLst>
            <a:glow rad="101600">
              <a:srgbClr val="0070C0">
                <a:alpha val="60000"/>
              </a:srgb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ц, обл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ко, малина, </a:t>
            </a:r>
            <a:r>
              <a:rPr lang="ru-RU" sz="6600" b="1" u="sng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6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6600" b="1" u="sng" dirty="0">
                <a:latin typeface="Times New Roman" pitchFamily="18" charset="0"/>
                <a:cs typeface="Times New Roman" pitchFamily="18" charset="0"/>
              </a:rPr>
              <a:t>гушки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, мол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ко, </a:t>
            </a:r>
            <a:r>
              <a:rPr lang="ru-RU" sz="6600" b="1" u="sng" dirty="0">
                <a:latin typeface="Times New Roman" pitchFamily="18" charset="0"/>
                <a:cs typeface="Times New Roman" pitchFamily="18" charset="0"/>
              </a:rPr>
              <a:t>картины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Слова для справок:                          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Прыгает, висит.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Содержимое 2"/>
          <p:cNvSpPr>
            <a:spLocks noGrp="1"/>
          </p:cNvSpPr>
          <p:nvPr>
            <p:ph idx="4294967295"/>
          </p:nvPr>
        </p:nvSpPr>
        <p:spPr bwMode="auto">
          <a:xfrm>
            <a:off x="0" y="620713"/>
            <a:ext cx="8064500" cy="5505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4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 eaLnBrk="1" hangingPunct="1">
              <a:buFont typeface="Arial" charset="0"/>
              <a:buNone/>
            </a:pP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Изменение глаголов </a:t>
            </a:r>
          </a:p>
          <a:p>
            <a:pPr algn="ctr" eaLnBrk="1" hangingPunct="1">
              <a:buFont typeface="Arial" charset="0"/>
              <a:buNone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по числам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404664"/>
            <a:ext cx="8229600" cy="1012974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 bwMode="auto">
          <a:xfrm>
            <a:off x="611560" y="1196752"/>
            <a:ext cx="8075240" cy="4929411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z="4800" b="1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Будем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учиться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определять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число глаголов.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Узнаем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на какие вопросы отвечают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 глаголы единственного и множественного числа.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63272" cy="1143000"/>
          </a:xfrm>
        </p:spPr>
        <p:txBody>
          <a:bodyPr/>
          <a:lstStyle/>
          <a:p>
            <a:pPr algn="l"/>
            <a:b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Картина висит. Картины висят.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РАБОТЫ:</a:t>
            </a:r>
          </a:p>
          <a:p>
            <a:pPr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1.Прочитать предложение.</a:t>
            </a:r>
          </a:p>
          <a:p>
            <a:pPr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 Поставить вопрос к глаголу.</a:t>
            </a:r>
          </a:p>
          <a:p>
            <a:pPr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3.Определить,сколько предметов выполняют действие.</a:t>
            </a:r>
          </a:p>
          <a:p>
            <a:pPr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4.Записать вывод.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836712"/>
            <a:ext cx="125386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ед. ч.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76256" y="836712"/>
            <a:ext cx="13163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мн. ч.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2079104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УЧЕБНИКОМ: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 109 </a:t>
            </a:r>
            <a:b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1427" y="2967335"/>
            <a:ext cx="30011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упр. 189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928</TotalTime>
  <Words>325</Words>
  <Application>Microsoft Office PowerPoint</Application>
  <PresentationFormat>Экран (4:3)</PresentationFormat>
  <Paragraphs>70</Paragraphs>
  <Slides>17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Угадайте часть речи</vt:lpstr>
      <vt:lpstr>Исправьте ошибки там, где это необходимо. </vt:lpstr>
      <vt:lpstr>Взаимопроверка</vt:lpstr>
      <vt:lpstr>Составьте нераспространённое предложение.</vt:lpstr>
      <vt:lpstr>Презентация PowerPoint</vt:lpstr>
      <vt:lpstr>Цели урока:</vt:lpstr>
      <vt:lpstr> Картина висит. Картины висят.</vt:lpstr>
      <vt:lpstr>РАБОТА С УЧЕБНИКОМ: с. 109   </vt:lpstr>
      <vt:lpstr>Презентация PowerPoint</vt:lpstr>
      <vt:lpstr>Презентация PowerPoint</vt:lpstr>
      <vt:lpstr>ВЕСНОЙ</vt:lpstr>
      <vt:lpstr>               ед. ч.                                   мн. ч.</vt:lpstr>
      <vt:lpstr>Вывод:                                                             Глагол связан с именем существительным, стоит в том же числе, что и имя существительное.</vt:lpstr>
      <vt:lpstr>                              узнал        Я    научился                </vt:lpstr>
      <vt:lpstr>ДОМАШНЕЕ ЗАДАНИЕ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Пользователь</cp:lastModifiedBy>
  <cp:revision>96</cp:revision>
  <dcterms:created xsi:type="dcterms:W3CDTF">2014-03-26T12:28:08Z</dcterms:created>
  <dcterms:modified xsi:type="dcterms:W3CDTF">2023-03-24T20:10:16Z</dcterms:modified>
</cp:coreProperties>
</file>