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6"/>
  </p:notesMasterIdLst>
  <p:sldIdLst>
    <p:sldId id="266" r:id="rId2"/>
    <p:sldId id="370" r:id="rId3"/>
    <p:sldId id="371" r:id="rId4"/>
    <p:sldId id="372" r:id="rId5"/>
    <p:sldId id="375" r:id="rId6"/>
    <p:sldId id="376" r:id="rId7"/>
    <p:sldId id="377" r:id="rId8"/>
    <p:sldId id="378" r:id="rId9"/>
    <p:sldId id="379" r:id="rId10"/>
    <p:sldId id="380" r:id="rId11"/>
    <p:sldId id="381" r:id="rId12"/>
    <p:sldId id="382" r:id="rId13"/>
    <p:sldId id="349" r:id="rId14"/>
    <p:sldId id="373" r:id="rId15"/>
    <p:sldId id="350" r:id="rId16"/>
    <p:sldId id="351" r:id="rId17"/>
    <p:sldId id="352" r:id="rId18"/>
    <p:sldId id="353" r:id="rId19"/>
    <p:sldId id="354" r:id="rId20"/>
    <p:sldId id="355" r:id="rId21"/>
    <p:sldId id="383" r:id="rId22"/>
    <p:sldId id="267" r:id="rId23"/>
    <p:sldId id="356" r:id="rId24"/>
    <p:sldId id="357" r:id="rId25"/>
    <p:sldId id="358" r:id="rId26"/>
    <p:sldId id="359" r:id="rId27"/>
    <p:sldId id="360" r:id="rId28"/>
    <p:sldId id="361" r:id="rId29"/>
    <p:sldId id="385" r:id="rId30"/>
    <p:sldId id="386" r:id="rId31"/>
    <p:sldId id="387" r:id="rId32"/>
    <p:sldId id="388" r:id="rId33"/>
    <p:sldId id="389" r:id="rId34"/>
    <p:sldId id="390" r:id="rId35"/>
    <p:sldId id="363" r:id="rId36"/>
    <p:sldId id="364" r:id="rId37"/>
    <p:sldId id="362" r:id="rId38"/>
    <p:sldId id="365" r:id="rId39"/>
    <p:sldId id="391" r:id="rId40"/>
    <p:sldId id="366" r:id="rId41"/>
    <p:sldId id="367" r:id="rId42"/>
    <p:sldId id="392" r:id="rId43"/>
    <p:sldId id="393" r:id="rId44"/>
    <p:sldId id="369" r:id="rId4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5AAF4A-2996-442B-A99A-CC927AC0A0F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F9F88-923C-4A87-9AC2-ECA89E178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797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874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243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236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423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199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949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400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107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583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971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DC5B-8DF5-4BEA-A5AD-E872E44D37E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426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9F9DC5B-8DF5-4BEA-A5AD-E872E44D37E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E6C04C52-E3F4-427D-8D7E-27A14CA01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370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razgovor-cdn.edsoo.ru/media/ie/abc-14-2/index.html?back_url=/topic/77/grade/12/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razgovor-cdn.edsoo.ru/media/ie/abc-14-1/index.html?back_url=/topic/77/grade/12/" TargetMode="Externa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E7C2E0D-2860-4718-B7D2-48185F584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DAFEC19-296B-4BC9-A672-10A561E8B0FC}"/>
              </a:ext>
            </a:extLst>
          </p:cNvPr>
          <p:cNvSpPr txBox="1"/>
          <p:nvPr/>
        </p:nvSpPr>
        <p:spPr>
          <a:xfrm>
            <a:off x="4962419" y="267129"/>
            <a:ext cx="3134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9 января 2024 г.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4D4AF1-3E76-4E8B-B0B1-F57438EDAEE8}"/>
              </a:ext>
            </a:extLst>
          </p:cNvPr>
          <p:cNvSpPr txBox="1"/>
          <p:nvPr/>
        </p:nvSpPr>
        <p:spPr>
          <a:xfrm>
            <a:off x="9575004" y="4518545"/>
            <a:ext cx="3134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3 класс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8681B5-536D-4D7A-94A8-ABB067AD83F8}"/>
              </a:ext>
            </a:extLst>
          </p:cNvPr>
          <p:cNvSpPr txBox="1"/>
          <p:nvPr/>
        </p:nvSpPr>
        <p:spPr>
          <a:xfrm>
            <a:off x="82193" y="4553712"/>
            <a:ext cx="3425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Bahnschrift SemiBold" panose="020B0502040204020203" pitchFamily="34" charset="0"/>
              </a:rPr>
              <a:t>МАОУ гимназия №13 </a:t>
            </a:r>
            <a:r>
              <a:rPr lang="ru-RU" b="1" dirty="0" err="1">
                <a:solidFill>
                  <a:srgbClr val="0070C0"/>
                </a:solidFill>
                <a:latin typeface="Bahnschrift SemiBold" panose="020B0502040204020203" pitchFamily="34" charset="0"/>
              </a:rPr>
              <a:t>г.Томска</a:t>
            </a:r>
            <a:r>
              <a:rPr lang="ru-RU" b="1" dirty="0">
                <a:solidFill>
                  <a:srgbClr val="0070C0"/>
                </a:solidFill>
                <a:latin typeface="Bahnschrift SemiBold" panose="020B0502040204020203" pitchFamily="34" charset="0"/>
              </a:rPr>
              <a:t>.</a:t>
            </a:r>
          </a:p>
          <a:p>
            <a:r>
              <a:rPr lang="ru-RU" b="1" dirty="0">
                <a:solidFill>
                  <a:srgbClr val="0070C0"/>
                </a:solidFill>
                <a:latin typeface="Bahnschrift SemiBold" panose="020B0502040204020203" pitchFamily="34" charset="0"/>
              </a:rPr>
              <a:t>Зорченко Е.Ф.</a:t>
            </a:r>
          </a:p>
        </p:txBody>
      </p:sp>
    </p:spTree>
    <p:extLst>
      <p:ext uri="{BB962C8B-B14F-4D97-AF65-F5344CB8AC3E}">
        <p14:creationId xmlns:p14="http://schemas.microsoft.com/office/powerpoint/2010/main" val="332735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06A61DD-F3DC-4039-8B1F-27B4F3D19ACB}"/>
              </a:ext>
            </a:extLst>
          </p:cNvPr>
          <p:cNvSpPr txBox="1"/>
          <p:nvPr/>
        </p:nvSpPr>
        <p:spPr>
          <a:xfrm>
            <a:off x="5370815" y="956572"/>
            <a:ext cx="609771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Р – Димитровград. Димитровград «рычит» одним своим названием, поэтому появление памятника букве Р кажется логичным. Но здешняя Р – это памятник российскому рублю. Его установили к 300-летию чеканки рубля: выпускать монету начали по приказу Петра I. </a:t>
            </a:r>
          </a:p>
        </p:txBody>
      </p:sp>
      <p:pic>
        <p:nvPicPr>
          <p:cNvPr id="11268" name="Picture 4">
            <a:extLst>
              <a:ext uri="{FF2B5EF4-FFF2-40B4-BE49-F238E27FC236}">
                <a16:creationId xmlns:a16="http://schemas.microsoft.com/office/drawing/2014/main" id="{EE3197AF-2805-464C-AD96-BEEC8C218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97" y="131236"/>
            <a:ext cx="4663504" cy="659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4680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9DDA926-D4EB-41F3-8D9C-F57B8449F29F}"/>
              </a:ext>
            </a:extLst>
          </p:cNvPr>
          <p:cNvSpPr txBox="1"/>
          <p:nvPr/>
        </p:nvSpPr>
        <p:spPr>
          <a:xfrm>
            <a:off x="120721" y="1228636"/>
            <a:ext cx="6097712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М – Казань. С июля 2005 года в столице Татарстана стоит самая большая буква М в нашей стране. Её высота – 45 метров. Как так получилось? На самом деле, это вантовый мост «Миллениум», построенный к тысячелетию города. </a:t>
            </a: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A34C8665-EFC6-4F5C-B51C-C32B61674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433" y="1413063"/>
            <a:ext cx="5801256" cy="403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4594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0E66B2A-671A-42E8-A5ED-56B89D2CD29F}"/>
              </a:ext>
            </a:extLst>
          </p:cNvPr>
          <p:cNvSpPr txBox="1"/>
          <p:nvPr/>
        </p:nvSpPr>
        <p:spPr>
          <a:xfrm>
            <a:off x="4435867" y="1874728"/>
            <a:ext cx="742051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Й – Йошкар-Ола. Й – одна из самых молодых букв русской азбуки, её ввели в употребление только в 1735 году, ведь слов, которые начинаются на эту букву совсем немного. А в городе Йошкар-Оле этой букве установлен памятник с памятной табличкой: «Любимому и единственному городу в России на букву „Й“». </a:t>
            </a: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664DBA36-8A3B-4AA9-A130-4DA69EFE5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48" y="750012"/>
            <a:ext cx="4218919" cy="5614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9125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00095" y="2554959"/>
            <a:ext cx="30003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Верно, благодаря буквам мы учимся читать и писать, а без этого нельзя стать образованным, культурным человеком. В народе об этом сложили многие пословицы. Вспомним их и выполним интерактивное задание.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00125" y="229285"/>
            <a:ext cx="111918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Интерактивное задание №1 </a:t>
            </a:r>
          </a:p>
          <a:p>
            <a:pPr algn="ctr"/>
            <a:r>
              <a:rPr lang="ru-RU" sz="40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«Составь пословицы и поговорки». </a:t>
            </a:r>
            <a:endParaRPr lang="ru-RU" sz="4000" dirty="0">
              <a:solidFill>
                <a:srgbClr val="0070C0"/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49616" y="6135603"/>
            <a:ext cx="93201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Bahnschrift Light SemiCondensed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https://razgovor-cdn.edsoo.ru/media/ie/abc-14-2/index.html?back_url=/topic/77/grade/12/</a:t>
            </a:r>
            <a:endParaRPr lang="ru-RU" b="1" dirty="0">
              <a:solidFill>
                <a:srgbClr val="0070C0"/>
              </a:solidFill>
              <a:latin typeface="Bahnschrift Light SemiCondensed" panose="020B0502040204020203" pitchFamily="34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Bahnschrift Light SemiCondensed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989" y="1789041"/>
            <a:ext cx="8058631" cy="411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58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FD27450-42A1-4B8F-BF1A-A3FE240ED30B}"/>
              </a:ext>
            </a:extLst>
          </p:cNvPr>
          <p:cNvSpPr txBox="1"/>
          <p:nvPr/>
        </p:nvSpPr>
        <p:spPr>
          <a:xfrm>
            <a:off x="255142" y="158944"/>
            <a:ext cx="1168171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Вот какие интересные истории мы узнали о буквах, но сегодня на занятии я предлагаю вам отправиться в интересное путешествие в далёкое прошлое, ведь история нашего алфавита хранит немало тайн. О некоторых из них мы сегодня с вами узнаем.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A429A2-3AC6-40F1-8317-5C991EABD3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694" y="1312558"/>
            <a:ext cx="9616611" cy="50669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308BED-672F-49EE-A937-71605222673E}"/>
              </a:ext>
            </a:extLst>
          </p:cNvPr>
          <p:cNvSpPr txBox="1"/>
          <p:nvPr/>
        </p:nvSpPr>
        <p:spPr>
          <a:xfrm>
            <a:off x="4281755" y="6488668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https://razgovor.edsoo.ru/video/3653/</a:t>
            </a:r>
            <a:endParaRPr lang="ru-RU" b="1" dirty="0">
              <a:solidFill>
                <a:srgbClr val="0070C0"/>
              </a:solidFill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115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22760" y="965772"/>
            <a:ext cx="292277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Чтение помогает нам не только узнавать новое, но и помогает фантазировать и путешествовать. Отправимся и мы сегодня в интересное путешествие в далёкое прошлое, ведь история нашего алфавита насчитывает более 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1 тыс. лет и хранит немало тайн. </a:t>
            </a:r>
          </a:p>
        </p:txBody>
      </p:sp>
      <p:pic>
        <p:nvPicPr>
          <p:cNvPr id="2050" name="Picture 2" descr="https://img.razrisyika.ru/kart/9/1200/34228-alfavit-dlya-detey-s-kartinkami-po-nazvaniyu-bukvy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109" y="205269"/>
            <a:ext cx="8196167" cy="565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5560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21960" y="418027"/>
            <a:ext cx="79932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Рассмотрите картины. </a:t>
            </a:r>
          </a:p>
          <a:p>
            <a:pPr algn="ctr"/>
            <a:r>
              <a:rPr lang="ru-RU" sz="28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Как выглядят ученики старинной школы? </a:t>
            </a:r>
          </a:p>
          <a:p>
            <a:pPr algn="ctr"/>
            <a:r>
              <a:rPr lang="ru-RU" sz="28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У всех ли ребят есть книги?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486B0C2-0C0E-43DE-BEB5-F5C7909E99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610" y="2014701"/>
            <a:ext cx="11207714" cy="4260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2398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738392" y="487025"/>
            <a:ext cx="2991271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C000"/>
                </a:solidFill>
                <a:latin typeface="Bahnschrift Light SemiCondensed" panose="020B0502040204020203" pitchFamily="34" charset="0"/>
                <a:cs typeface="Times New Roman" panose="02020603050405020304" pitchFamily="18" charset="0"/>
              </a:rPr>
              <a:t>Книги окружают нас повсюду, а было время, когда привычных нам с вами печатных книг ещё не существовало. Очень-очень давно книг вообще не было, потом появились необычные для нас книги, их писали от руки, и не сразу на бумаге, а сначала на пергаменте. Долго и дорого было создавать рукописные книги. 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9F1E38F-8436-4954-AFAE-3F9D57529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57" y="628648"/>
            <a:ext cx="8352890" cy="469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6567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10288" y="1407560"/>
            <a:ext cx="30817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ahnschrift Light SemiCondensed" panose="020B0502040204020203" pitchFamily="34" charset="0"/>
              </a:rPr>
              <a:t>Рассмотрите страницы такой книги.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Bahnschrift Light SemiCondensed" panose="020B0502040204020203" pitchFamily="34" charset="0"/>
              </a:rPr>
              <a:t>Почему говорят </a:t>
            </a:r>
            <a:r>
              <a:rPr lang="ru-RU" sz="2800" b="1" i="1" u="sng" dirty="0">
                <a:solidFill>
                  <a:srgbClr val="C00000"/>
                </a:solidFill>
                <a:latin typeface="Bahnschrift Light SemiCondensed" panose="020B0502040204020203" pitchFamily="34" charset="0"/>
              </a:rPr>
              <a:t>рукописная книга? </a:t>
            </a:r>
            <a:r>
              <a:rPr lang="ru-RU" sz="2800" b="1" dirty="0">
                <a:solidFill>
                  <a:srgbClr val="C00000"/>
                </a:solidFill>
                <a:latin typeface="Bahnschrift Light SemiCondensed" panose="020B0502040204020203" pitchFamily="34" charset="0"/>
              </a:rPr>
              <a:t>Что особенного вы заметили на страницах книги?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81" y="673847"/>
            <a:ext cx="9093694" cy="551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7199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5927" y="907940"/>
            <a:ext cx="328612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Работа по переписыванию книг была очень сложной и требовала большого терпения и времени. Особое внимание уделялось оформлению заставок, заглавных букв. Именно поэтому появление печатных книг стало огромным событием в жизни человечества. </a:t>
            </a:r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D584CC71-8670-4253-A28A-54D68AB57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989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8939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AD45402-E4C3-4872-BAF3-D10E073055B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2413" y="1162080"/>
            <a:ext cx="29479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Bahnschrift Light SemiCondensed" panose="020B0502040204020203" pitchFamily="34" charset="0"/>
              </a:rPr>
              <a:t>Ребята, послушайте отрывок из стихотворения.</a:t>
            </a:r>
            <a:br>
              <a:rPr lang="ru-RU" sz="3200" dirty="0">
                <a:latin typeface="Bahnschrift Light SemiCondensed" panose="020B0502040204020203" pitchFamily="34" charset="0"/>
              </a:rPr>
            </a:br>
            <a:r>
              <a:rPr lang="ru-RU" sz="3200" dirty="0">
                <a:latin typeface="Bahnschrift Light SemiCondensed" panose="020B0502040204020203" pitchFamily="34" charset="0"/>
              </a:rPr>
              <a:t> </a:t>
            </a:r>
            <a:br>
              <a:rPr lang="ru-RU" sz="3200" dirty="0">
                <a:latin typeface="Bahnschrift Light SemiCondensed" panose="020B0502040204020203" pitchFamily="34" charset="0"/>
              </a:rPr>
            </a:br>
            <a:r>
              <a:rPr lang="ru-RU" sz="3200" dirty="0">
                <a:latin typeface="Bahnschrift Light SemiCondensed" panose="020B0502040204020203" pitchFamily="34" charset="0"/>
              </a:rPr>
              <a:t>О чём написал автор? </a:t>
            </a:r>
            <a:br>
              <a:rPr lang="ru-RU" sz="3200" dirty="0">
                <a:latin typeface="Bahnschrift Light SemiCondensed" panose="020B0502040204020203" pitchFamily="34" charset="0"/>
              </a:rPr>
            </a:br>
            <a:br>
              <a:rPr lang="ru-RU" sz="3200" dirty="0">
                <a:latin typeface="Bahnschrift Light SemiCondensed" panose="020B0502040204020203" pitchFamily="34" charset="0"/>
              </a:rPr>
            </a:br>
            <a:r>
              <a:rPr lang="ru-RU" sz="3200" dirty="0">
                <a:latin typeface="Bahnschrift Light SemiCondensed" panose="020B0502040204020203" pitchFamily="34" charset="0"/>
              </a:rPr>
              <a:t>Что это за 33</a:t>
            </a:r>
            <a:br>
              <a:rPr lang="ru-RU" sz="3200" dirty="0">
                <a:latin typeface="Bahnschrift Light SemiCondensed" panose="020B0502040204020203" pitchFamily="34" charset="0"/>
              </a:rPr>
            </a:br>
            <a:r>
              <a:rPr lang="ru-RU" sz="3200" dirty="0">
                <a:latin typeface="Bahnschrift Light SemiCondensed" panose="020B0502040204020203" pitchFamily="34" charset="0"/>
              </a:rPr>
              <a:t> сестрицы?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FD4428-D631-4D4E-84CD-6395CF2A5809}"/>
              </a:ext>
            </a:extLst>
          </p:cNvPr>
          <p:cNvSpPr txBox="1"/>
          <p:nvPr/>
        </p:nvSpPr>
        <p:spPr>
          <a:xfrm>
            <a:off x="3468385" y="102741"/>
            <a:ext cx="609771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Тридцать три родных сестрицы,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 Пи́саных красавицы,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 На одной живут странице, 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А повсюду славятся! 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К вам они сейчас спешат, 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Славные сестрицы, —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 Очень просим всех ребят 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С ними подружиться! 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(Б. Заходер) 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B6F96F56-EC2B-4F1A-9889-A592514C4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3207" y="4109664"/>
            <a:ext cx="3661749" cy="256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65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84468" y="873234"/>
            <a:ext cx="360045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Light SemiCondensed" panose="020B0502040204020203" pitchFamily="34" charset="0"/>
              </a:rPr>
              <a:t>В нашей стране человеком, напечатавшим первую книгу и создавшим первую печатную книгу для обучения ребят – «Азбуку», был Иван Федоров. Первая печатная «Азбука» появилась 450 лет назад. </a:t>
            </a:r>
          </a:p>
        </p:txBody>
      </p:sp>
      <p:sp>
        <p:nvSpPr>
          <p:cNvPr id="3" name="AutoShape 2" descr="https://svitppt.com.ua/images/45/44699/960/img7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47504BFE-D944-4814-8FE4-604819DBE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30" y="43178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77407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>
            <a:extLst>
              <a:ext uri="{FF2B5EF4-FFF2-40B4-BE49-F238E27FC236}">
                <a16:creationId xmlns:a16="http://schemas.microsoft.com/office/drawing/2014/main" id="{58D7FD00-5200-41E7-ADEC-D55974CC66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301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2699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thumbs.dreamstime.com/b/%D0%BC%D0%B0-%D1%8C%D1%87%D0%B8%D0%BA-%D0%B2-%D1%80%D1%83%D0%B1%D0%B0%D1%88%D0%BA%D0%B5-%D1%88%D0%BE%D1%82-%D0%B0%D0%BD-%D0%BA%D0%B8-%D1%81-%D0%B2%D0%BE%D0%BF%D1%80%D0%BE%D1%81%D0%B0%D0%BC%D0%B8-6600812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116632"/>
            <a:ext cx="6178410" cy="6178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thumbs.dreamstime.com/b/%D0%B4%D0%B5%D0%B2%D1%83%D1%88%D0%BA%D0%B0-%D1%80%D0%B5%D0%B1%D0%B5%D0%BD%D0%BA-%D1%81-%D0%B7%D0%BD%D0%B0%D0%BA%D0%BE%D0%BC-%D0%B2%D0%BE%D0%BF%D1%80%D0%BE%D1%81%D0%B8%D1%82%D0%B5-%D1%8C%D0%BD%D0%BE%D0%B3%D0%BE-%D0%B7%D0%BD%D0%B0%D0%BA%D0%B0-77567024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57" y="332657"/>
            <a:ext cx="4329079" cy="5903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3814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6285" y="5797133"/>
            <a:ext cx="85394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Bahnschrift Light SemiCondensed" panose="020B0502040204020203" pitchFamily="34" charset="0"/>
              </a:rPr>
              <a:t>Что нового вы узнали из видео?</a:t>
            </a:r>
          </a:p>
          <a:p>
            <a:pPr algn="ctr"/>
            <a:r>
              <a:rPr lang="ru-RU" sz="2000" b="1" dirty="0">
                <a:latin typeface="Bahnschrift Light SemiCondensed" panose="020B0502040204020203" pitchFamily="34" charset="0"/>
              </a:rPr>
              <a:t> Где находится памятник Ивану Федорову?</a:t>
            </a:r>
          </a:p>
          <a:p>
            <a:pPr algn="ctr"/>
            <a:r>
              <a:rPr lang="ru-RU" sz="2000" b="1" dirty="0">
                <a:latin typeface="Bahnschrift Light SemiCondensed" panose="020B0502040204020203" pitchFamily="34" charset="0"/>
              </a:rPr>
              <a:t> Почему его называют первопечатником? </a:t>
            </a:r>
          </a:p>
        </p:txBody>
      </p:sp>
      <p:pic>
        <p:nvPicPr>
          <p:cNvPr id="6146" name="Picture 2" descr="https://cdni.russiatoday.com/rbthmedia/images/2022.02/original/621737b96add35738012b1f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285" y="205483"/>
            <a:ext cx="9538876" cy="536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>
            <a:extLst>
              <a:ext uri="{FF2B5EF4-FFF2-40B4-BE49-F238E27FC236}">
                <a16:creationId xmlns:a16="http://schemas.microsoft.com/office/drawing/2014/main" id="{7BB169F3-50E7-499B-BA3C-54F0873698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5" y="5085708"/>
            <a:ext cx="1772292" cy="1772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578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8362" y="5411272"/>
            <a:ext cx="108352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Bahnschrift Light SemiCondensed" panose="020B0502040204020203" pitchFamily="34" charset="0"/>
              </a:rPr>
              <a:t>Рассмотрите буквы из «Азбуки» Ивана Федорова. Теперь рассмотрите современный алфавит. Установите соответствие – какие буквы совпадают, а каких букв из «Азбуки» Федорова нет в современном алфавите?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4" y="371474"/>
            <a:ext cx="4619625" cy="46196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2621" y="400049"/>
            <a:ext cx="4799729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9413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9983" y="5198848"/>
            <a:ext cx="95951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Bahnschrift Light SemiCondensed" panose="020B0502040204020203" pitchFamily="34" charset="0"/>
              </a:rPr>
              <a:t>Есть буквы, которые нам привычны, и мы их легко узнаём несмотря на прошедшие века, а есть такие буквы, которые вы видите впервые. А куда же исчезли буквы? Предположите, почему их стало меньше. </a:t>
            </a:r>
            <a:endParaRPr lang="ru-RU" sz="2400" b="1" dirty="0">
              <a:latin typeface="Bahnschrift Light SemiCondensed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4" y="371474"/>
            <a:ext cx="4619625" cy="46196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2621" y="400049"/>
            <a:ext cx="4799729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9777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9476" y="4073553"/>
            <a:ext cx="108585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Bahnschrift Light SemiCondensed" panose="020B0502040204020203" pitchFamily="34" charset="0"/>
              </a:rPr>
              <a:t>Конечно, 450 лет – это большой срок, и за это время менялся язык, менялись правила письменной записи устной речи. В «Азбуке» Ивана Фёдорова было 45 букв, а сейчас у нас – 33 буквы. Дело в том, что наш первый алфавит был создан на основе греческого языка, поэтому использовались некоторые буквы для звуков, которых не было в нашем языке. В XVIII веке, когда Петр I предпринял пересмотр русской азбуки, были убраны некоторые буквы, например, пси, кси, фита, юс малый, юс большой.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27" y="195262"/>
            <a:ext cx="11920798" cy="364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5513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48072" y="180974"/>
            <a:ext cx="469625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Bahnschrift Light SemiCondensed" panose="020B0502040204020203" pitchFamily="34" charset="0"/>
              </a:rPr>
              <a:t>Пропали ли буквы бесследно? Нет. Мы можем снова встретиться со старинными буквами в пословицах и различных выражениях. Например, аз – первая буква алфавита, а ижица стала символом конца, поэтому появилась пословица: </a:t>
            </a:r>
            <a:r>
              <a:rPr lang="ru-RU" sz="2400" b="1" i="1" dirty="0">
                <a:latin typeface="Bahnschrift Light SemiCondensed" panose="020B0502040204020203" pitchFamily="34" charset="0"/>
              </a:rPr>
              <a:t>от аза до ижицы </a:t>
            </a:r>
            <a:r>
              <a:rPr lang="ru-RU" sz="2400" b="1" dirty="0">
                <a:latin typeface="Bahnschrift Light SemiCondensed" panose="020B0502040204020203" pitchFamily="34" charset="0"/>
              </a:rPr>
              <a:t>– </a:t>
            </a:r>
            <a:r>
              <a:rPr lang="ru-RU" sz="2400" b="1" i="1" dirty="0">
                <a:latin typeface="Bahnschrift Light SemiCondensed" panose="020B0502040204020203" pitchFamily="34" charset="0"/>
              </a:rPr>
              <a:t>это </a:t>
            </a:r>
            <a:r>
              <a:rPr lang="ru-RU" sz="2400" b="1" dirty="0">
                <a:latin typeface="Bahnschrift Light SemiCondensed" panose="020B0502040204020203" pitchFamily="34" charset="0"/>
              </a:rPr>
              <a:t>значит «с начала до конца». Ещё одна пословица: </a:t>
            </a:r>
            <a:r>
              <a:rPr lang="ru-RU" sz="2400" b="1" i="1" dirty="0">
                <a:latin typeface="Bahnschrift Light SemiCondensed" panose="020B0502040204020203" pitchFamily="34" charset="0"/>
              </a:rPr>
              <a:t>«Сам ни аза в глаза, а людей ижицей тычет», </a:t>
            </a:r>
            <a:r>
              <a:rPr lang="ru-RU" sz="2400" b="1" dirty="0">
                <a:latin typeface="Bahnschrift Light SemiCondensed" panose="020B0502040204020203" pitchFamily="34" charset="0"/>
              </a:rPr>
              <a:t>которая означает, что человек ничего не знает (даже аза), а других упрекает в незнании чего-то более сложного (конечного).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4" y="180974"/>
            <a:ext cx="6076951" cy="607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417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2514" y="1674688"/>
            <a:ext cx="395908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latin typeface="Bahnschrift Light SemiCondensed" panose="020B0502040204020203" pitchFamily="34" charset="0"/>
              </a:rPr>
              <a:t>А вот ещё одна тайна: почему первая книга, по которой мы учимся, называется Азбука? Аз-бука. Догадались? </a:t>
            </a:r>
            <a:endParaRPr lang="ru-RU" sz="3200" b="1" dirty="0">
              <a:latin typeface="Bahnschrift Light SemiCondensed" panose="020B0502040204020203" pitchFamily="34" charset="0"/>
            </a:endParaRPr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id="{5C50FCEC-B710-4882-AFBE-4E7905DB1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498" y="143838"/>
            <a:ext cx="6570323" cy="6570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4571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D0CE80-6A3B-499E-B0EE-41E8BCB973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193" y="-65541"/>
            <a:ext cx="12274193" cy="69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311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D721ABF-2CBA-4BC9-B34C-56C2C667F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062" y="248380"/>
            <a:ext cx="7471184" cy="51944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EC784AE-1797-424A-B943-8D60FF63DC0C}"/>
              </a:ext>
            </a:extLst>
          </p:cNvPr>
          <p:cNvSpPr txBox="1"/>
          <p:nvPr/>
        </p:nvSpPr>
        <p:spPr>
          <a:xfrm>
            <a:off x="-133564" y="5442823"/>
            <a:ext cx="120584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Конечно, это строки  о буквах нашего алфавита.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Сейчас в нём 33 буквы.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А почему автор просит с ними подружиться?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  <a:latin typeface="Bahnschrift Light SemiCondensed" panose="020B0502040204020203" pitchFamily="34" charset="0"/>
              </a:rPr>
              <a:t>Почему они так важны? </a:t>
            </a:r>
          </a:p>
        </p:txBody>
      </p:sp>
    </p:spTree>
    <p:extLst>
      <p:ext uri="{BB962C8B-B14F-4D97-AF65-F5344CB8AC3E}">
        <p14:creationId xmlns:p14="http://schemas.microsoft.com/office/powerpoint/2010/main" val="24333687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850A5F-3C24-480B-93A5-92B9F20644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6170"/>
            <a:ext cx="12277617" cy="699914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2F85FE-0BD0-4372-804A-7DA15A48A8F5}"/>
              </a:ext>
            </a:extLst>
          </p:cNvPr>
          <p:cNvSpPr txBox="1"/>
          <p:nvPr/>
        </p:nvSpPr>
        <p:spPr>
          <a:xfrm>
            <a:off x="1487184" y="5363111"/>
            <a:ext cx="68759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i="1" dirty="0">
                <a:latin typeface="Bahnschrift Light SemiCondensed" panose="020B0502040204020203" pitchFamily="34" charset="0"/>
              </a:rPr>
              <a:t>Аз – старинное название первой буквы алфавита. Вы же помните, что каждая буква имела в алфавите своё название. Поэтому начать с азов – значит «начать с самого начала». Близкое значение имеет и выражение: азы науки. </a:t>
            </a:r>
          </a:p>
        </p:txBody>
      </p:sp>
    </p:spTree>
    <p:extLst>
      <p:ext uri="{BB962C8B-B14F-4D97-AF65-F5344CB8AC3E}">
        <p14:creationId xmlns:p14="http://schemas.microsoft.com/office/powerpoint/2010/main" val="206391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EC25FA-AA2D-4020-847A-B433333A5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1919" y="-56099"/>
            <a:ext cx="12263919" cy="6929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3812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1566F7B-BC11-4C95-A8C2-F2DCDDD8E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551" y="0"/>
            <a:ext cx="12238551" cy="68320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C270671-A78F-4DAB-A4A4-03F1801CF586}"/>
              </a:ext>
            </a:extLst>
          </p:cNvPr>
          <p:cNvSpPr txBox="1"/>
          <p:nvPr/>
        </p:nvSpPr>
        <p:spPr>
          <a:xfrm>
            <a:off x="1489751" y="5315450"/>
            <a:ext cx="828097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latin typeface="Bahnschrift Light SemiCondensed" panose="020B0502040204020203" pitchFamily="34" charset="0"/>
              </a:rPr>
              <a:t>Буква Ф, имевшая в азбуке название «ферт», напоминает человека, стоящего «руки в боки». Поэтому про самодовольного человека, гордеца и говорили «ходит фертом».</a:t>
            </a:r>
          </a:p>
        </p:txBody>
      </p:sp>
    </p:spTree>
    <p:extLst>
      <p:ext uri="{BB962C8B-B14F-4D97-AF65-F5344CB8AC3E}">
        <p14:creationId xmlns:p14="http://schemas.microsoft.com/office/powerpoint/2010/main" val="47511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110F74-F893-45BE-B3B4-812EFA245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159"/>
            <a:ext cx="12192000" cy="6872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065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C216B0-F11D-4596-A7D3-4026FE993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13" y="0"/>
            <a:ext cx="12200513" cy="68532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4EE151-88A3-4942-98EA-3C0D94B71AAF}"/>
              </a:ext>
            </a:extLst>
          </p:cNvPr>
          <p:cNvSpPr txBox="1"/>
          <p:nvPr/>
        </p:nvSpPr>
        <p:spPr>
          <a:xfrm>
            <a:off x="184935" y="5283557"/>
            <a:ext cx="999675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latin typeface="Bahnschrift Light SemiCondensed" panose="020B0502040204020203" pitchFamily="34" charset="0"/>
              </a:rPr>
              <a:t>Вы, наверное, думали, что это выражение связано со словом «доброта»? А вот и нет! И правда, выражение никак не связано с добротой, а связано с флотом. В сигнальной морской азбуке букве Д (по-старому «добро») соответствовал жёлтый флажок, имевший значение: «Да, согласен, разрешаю». </a:t>
            </a:r>
          </a:p>
        </p:txBody>
      </p:sp>
    </p:spTree>
    <p:extLst>
      <p:ext uri="{BB962C8B-B14F-4D97-AF65-F5344CB8AC3E}">
        <p14:creationId xmlns:p14="http://schemas.microsoft.com/office/powerpoint/2010/main" val="33154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08582" y="838438"/>
            <a:ext cx="360045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Bahnschrift Light SemiCondensed" panose="020B0502040204020203" pitchFamily="34" charset="0"/>
              </a:rPr>
              <a:t>Заслуга Ивана Федорова в том, что он не только напечатал первую «Азбуку» и был её составителем. За десять лет до этого он напечатал первую в нашей стране книгу. А как вы думаете, почему создание Иваном Федоровым печатного двора, на современном языке – типографии, было так важно для страны? </a:t>
            </a:r>
            <a:endParaRPr lang="ru-RU" sz="2400" b="1" dirty="0">
              <a:latin typeface="Bahnschrift Light SemiCondensed" panose="020B0502040204020203" pitchFamily="34" charset="0"/>
            </a:endParaRPr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id="{B8BE5627-86DA-43CB-B517-59C5E2E85C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25" y="308225"/>
            <a:ext cx="7971033" cy="597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3670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672" y="133351"/>
            <a:ext cx="11481916" cy="4876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7676" y="5188449"/>
            <a:ext cx="1167572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А теперь представим, что мы оказались в типографии Ивана Фёдорова. Как же появлялась книга?</a:t>
            </a:r>
          </a:p>
          <a:p>
            <a:pPr algn="ctr"/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В старину каждое слово необходимо было «набирать», то есть составлять из букв. Каждая буква размещалась в отдельной ячейке кассы, так называлась ящик, в котором хранились буквы для набора. Размещались буквы не по алфавиту, а как на клавиатуре – по частоте использования. Ох, и долгая эта была процедура! Но всё равно быстрее, чем переписывать от руки. </a:t>
            </a:r>
          </a:p>
        </p:txBody>
      </p:sp>
    </p:spTree>
    <p:extLst>
      <p:ext uri="{BB962C8B-B14F-4D97-AF65-F5344CB8AC3E}">
        <p14:creationId xmlns:p14="http://schemas.microsoft.com/office/powerpoint/2010/main" val="25010272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280606" y="2923169"/>
            <a:ext cx="40303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Bahnschrift Light SemiCondensed" panose="020B0502040204020203" pitchFamily="34" charset="0"/>
                <a:cs typeface="Times New Roman" panose="02020603050405020304" pitchFamily="18" charset="0"/>
              </a:rPr>
              <a:t>Давайте попробуем себя в роли наборщика и составим слова.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9404" y="123825"/>
            <a:ext cx="89803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000000"/>
                </a:solidFill>
                <a:latin typeface="Bahnschrift Light SemiCondensed" panose="020B0502040204020203" pitchFamily="34" charset="0"/>
              </a:rPr>
              <a:t>Интерактивное задание №2 «Наборщики» </a:t>
            </a:r>
            <a:endParaRPr lang="ru-RU" sz="4000" dirty="0">
              <a:latin typeface="Bahnschrift Light SemiCondensed" panose="020B0502040204020203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47759" y="448963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https://razgovor-cdn.edsoo.ru/media/ie/abc-14-1/index.html?back_url=/topic/77/grade/12/</a:t>
            </a:r>
            <a:endParaRPr lang="ru-RU" b="1" dirty="0"/>
          </a:p>
          <a:p>
            <a:pPr algn="ctr"/>
            <a:endParaRPr lang="ru-RU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71" y="1002552"/>
            <a:ext cx="5614988" cy="521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5504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42143" y="5959161"/>
            <a:ext cx="90215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Bahnschrift Light SemiCondensed" panose="020B0502040204020203" pitchFamily="34" charset="0"/>
              </a:rPr>
              <a:t>Какие слова у нас получились? Давайте составим из них пословицу. </a:t>
            </a:r>
            <a:endParaRPr lang="ru-RU" sz="2400" b="1" dirty="0">
              <a:latin typeface="Bahnschrift Light SemiCondensed" panose="020B05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4366" y="148709"/>
            <a:ext cx="767710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dirty="0">
                <a:solidFill>
                  <a:srgbClr val="000000"/>
                </a:solidFill>
                <a:latin typeface="Bahnschrift Light SemiCondensed" panose="020B0502040204020203" pitchFamily="34" charset="0"/>
              </a:rPr>
              <a:t>Книга – друг и советчик</a:t>
            </a:r>
            <a:endParaRPr lang="ru-RU" sz="6000" dirty="0">
              <a:latin typeface="Bahnschrift Light SemiCondensed" panose="020B0502040204020203" pitchFamily="34" charset="0"/>
            </a:endParaRPr>
          </a:p>
        </p:txBody>
      </p:sp>
      <p:pic>
        <p:nvPicPr>
          <p:cNvPr id="20482" name="Picture 2">
            <a:extLst>
              <a:ext uri="{FF2B5EF4-FFF2-40B4-BE49-F238E27FC236}">
                <a16:creationId xmlns:a16="http://schemas.microsoft.com/office/drawing/2014/main" id="{3C1B6BA2-2519-495D-8DFB-DCA504002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227" y="1166177"/>
            <a:ext cx="6763481" cy="449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62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>
            <a:extLst>
              <a:ext uri="{FF2B5EF4-FFF2-40B4-BE49-F238E27FC236}">
                <a16:creationId xmlns:a16="http://schemas.microsoft.com/office/drawing/2014/main" id="{7340FF5C-4224-4F74-89E2-847AEB444C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975" y="1168120"/>
            <a:ext cx="8846049" cy="5550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174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>
            <a:extLst>
              <a:ext uri="{FF2B5EF4-FFF2-40B4-BE49-F238E27FC236}">
                <a16:creationId xmlns:a16="http://schemas.microsoft.com/office/drawing/2014/main" id="{C2166A1B-0E42-4ABC-B0B7-0E346AD94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95" y="146031"/>
            <a:ext cx="7479587" cy="5609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8E298B6-DBAC-464A-9608-8833ACB9EFD0}"/>
              </a:ext>
            </a:extLst>
          </p:cNvPr>
          <p:cNvSpPr txBox="1"/>
          <p:nvPr/>
        </p:nvSpPr>
        <p:spPr>
          <a:xfrm>
            <a:off x="7220164" y="2459504"/>
            <a:ext cx="591020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Bahnschrift Light SemiCondensed" panose="020B0502040204020203" pitchFamily="34" charset="0"/>
              </a:rPr>
              <a:t>Буквы в нашей стране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Bahnschrift Light SemiCondensed" panose="020B0502040204020203" pitchFamily="34" charset="0"/>
              </a:rPr>
              <a:t>любят, уважают и ценят,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Bahnschrift Light SemiCondensed" panose="020B0502040204020203" pitchFamily="34" charset="0"/>
              </a:rPr>
              <a:t>поэтому многие из них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Bahnschrift Light SemiCondensed" panose="020B0502040204020203" pitchFamily="34" charset="0"/>
              </a:rPr>
              <a:t>увековечены в камне –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Bahnschrift Light SemiCondensed" panose="020B0502040204020203" pitchFamily="34" charset="0"/>
              </a:rPr>
              <a:t>им посвящены памятники. </a:t>
            </a:r>
          </a:p>
        </p:txBody>
      </p:sp>
    </p:spTree>
    <p:extLst>
      <p:ext uri="{BB962C8B-B14F-4D97-AF65-F5344CB8AC3E}">
        <p14:creationId xmlns:p14="http://schemas.microsoft.com/office/powerpoint/2010/main" val="21711995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24810" y="2147299"/>
            <a:ext cx="35742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Bahnschrift Light SemiCondensed" panose="020B0502040204020203" pitchFamily="34" charset="0"/>
              </a:rPr>
              <a:t>Книга – друг и советчик. Почему важно уметь читать? Почему Иван Федоров считал целью своей жизни «по свету рассеивать и всем раздавать духовную пищу»? </a:t>
            </a:r>
            <a:endParaRPr lang="ru-RU" sz="2000" b="1" dirty="0">
              <a:latin typeface="Bahnschrift Light SemiCondensed" panose="020B0502040204020203" pitchFamily="34" charset="0"/>
            </a:endParaRPr>
          </a:p>
        </p:txBody>
      </p:sp>
      <p:pic>
        <p:nvPicPr>
          <p:cNvPr id="21506" name="Picture 2">
            <a:extLst>
              <a:ext uri="{FF2B5EF4-FFF2-40B4-BE49-F238E27FC236}">
                <a16:creationId xmlns:a16="http://schemas.microsoft.com/office/drawing/2014/main" id="{5D2B0219-17D2-4281-A7F3-B9FF74D28C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09" y="832696"/>
            <a:ext cx="7424862" cy="49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9655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40385" y="117693"/>
            <a:ext cx="382905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Bahnschrift Light SemiCondensed" panose="020B0502040204020203" pitchFamily="34" charset="0"/>
              </a:rPr>
              <a:t>Иван Федоров, безусловно, был передовым человеком своей эпохи, талантливым педагогом, который, опираясь на традиционную методику «грамотного учения», использовал её лучшие стороны, при этом улучшив её, дополнив некоторыми новыми приёмами и новым материалом для чтения. Почему же появление и распространение печатного учебника Ивана Федорова для обучения чтению стало таким важным событием для развития грамотности? </a:t>
            </a:r>
            <a:endParaRPr lang="ru-RU" sz="2400" b="1" dirty="0">
              <a:latin typeface="Bahnschrift Light SemiCondensed" panose="020B0502040204020203" pitchFamily="34" charset="0"/>
            </a:endParaRPr>
          </a:p>
        </p:txBody>
      </p:sp>
      <p:pic>
        <p:nvPicPr>
          <p:cNvPr id="11266" name="Picture 2" descr="https://www.soyuz.ru/public/uploads/files/5/6874929/20161119095715356bc811a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1203148"/>
            <a:ext cx="7918835" cy="494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2932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>
            <a:extLst>
              <a:ext uri="{FF2B5EF4-FFF2-40B4-BE49-F238E27FC236}">
                <a16:creationId xmlns:a16="http://schemas.microsoft.com/office/drawing/2014/main" id="{E44B9BDF-BBB4-4AF3-8B41-DC50ACBA5E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436" y="14383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91482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A211D5-0E69-4D4B-B664-3D6E72D0A9BB}"/>
              </a:ext>
            </a:extLst>
          </p:cNvPr>
          <p:cNvSpPr txBox="1"/>
          <p:nvPr/>
        </p:nvSpPr>
        <p:spPr>
          <a:xfrm>
            <a:off x="624155" y="612589"/>
            <a:ext cx="609771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Bahnschrift Light SemiCondensed" panose="020B0502040204020203" pitchFamily="34" charset="0"/>
              </a:rPr>
              <a:t>И мы можем помочь друг другу выбирать интересные и полезные книги. Сегодня мы начнём оформлять наш лист «Советуем прочитать». Каждый напишет на отдельном листочке свою любимую книгу, которую он советует прочитать одноклассникам. </a:t>
            </a:r>
          </a:p>
        </p:txBody>
      </p:sp>
      <p:pic>
        <p:nvPicPr>
          <p:cNvPr id="24578" name="Picture 2">
            <a:extLst>
              <a:ext uri="{FF2B5EF4-FFF2-40B4-BE49-F238E27FC236}">
                <a16:creationId xmlns:a16="http://schemas.microsoft.com/office/drawing/2014/main" id="{9484A0A0-2260-4B05-9FE2-B2E0FDDE68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867" y="1333775"/>
            <a:ext cx="5259929" cy="491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17144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32" y="290512"/>
            <a:ext cx="11937655" cy="603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787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BD7A43E-C22E-45BE-9D19-8E78CC276574}"/>
              </a:ext>
            </a:extLst>
          </p:cNvPr>
          <p:cNvSpPr txBox="1"/>
          <p:nvPr/>
        </p:nvSpPr>
        <p:spPr>
          <a:xfrm>
            <a:off x="400692" y="472613"/>
            <a:ext cx="4900773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Ё – Ульяновск. Это, пожалуй, самый известный памятник букве и находится он в Ульяновске. Ё – самая молодая буква русского алфавита. На заседании Академии Российской словесности в 1783 году было решено ввести эту букву для передачи фонетического «</a:t>
            </a:r>
            <a:r>
              <a:rPr lang="ru-RU" sz="2800" b="1" dirty="0" err="1">
                <a:solidFill>
                  <a:schemeClr val="tx2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йо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». Всё удобнее: не две буквы, а одна. А благодаря творчеству Карамзина, эта буква закрепилась в азбуке. 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BACB0D10-60CF-46AE-86A9-E15180AE93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544" y="1017142"/>
            <a:ext cx="6125610" cy="458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098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9F90E13-0A81-4496-9747-070D29474E04}"/>
              </a:ext>
            </a:extLst>
          </p:cNvPr>
          <p:cNvSpPr txBox="1"/>
          <p:nvPr/>
        </p:nvSpPr>
        <p:spPr>
          <a:xfrm>
            <a:off x="5966717" y="1254522"/>
            <a:ext cx="6097712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О – Вологда. Памятник букве О стоит на Соборной площади в Вологде. Он посвящён не только самой букве, но и вологжанам, которые окают. С тех пор как витиеватая буква О появилась в Вологде, она полюбилась всем местным жителям и туристам. 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A99DF261-8239-46BE-9281-5344310754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81" y="709992"/>
            <a:ext cx="4202609" cy="560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180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E3F609-74EC-4C32-AED9-F8C7E58D0585}"/>
              </a:ext>
            </a:extLst>
          </p:cNvPr>
          <p:cNvSpPr txBox="1"/>
          <p:nvPr/>
        </p:nvSpPr>
        <p:spPr>
          <a:xfrm>
            <a:off x="398123" y="1023152"/>
            <a:ext cx="609771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А – Новосибирск. Именно здесь поставили памятный знак первой букве алфавита. Но почему она первая? Есть у неё свой секрет. В Азбуке помимо звукового обозначения буква А имела и числовое значение – единицы!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144D5308-213E-443C-B0AF-4AB34807DB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264" y="359596"/>
            <a:ext cx="4673457" cy="623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619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EE1B3D1-F590-4157-9933-54F7C072F605}"/>
              </a:ext>
            </a:extLst>
          </p:cNvPr>
          <p:cNvSpPr txBox="1"/>
          <p:nvPr/>
        </p:nvSpPr>
        <p:spPr>
          <a:xfrm>
            <a:off x="6668785" y="996193"/>
            <a:ext cx="5341705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П – Пермь. Буква П – символ Перми, поэтому памятники букве П установлены в разных частях города. Один расположен рядом с аэропортом, а другой у железнодорожного вокзала и называется «Пермские ворота». Это триумфальная арка высотой 12 метров. 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0BB410C8-FEA7-4920-B5EF-A3C782BFF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10" y="1338209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389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0BDAE1B-F755-4D26-A5BF-1E0E8B12CBFD}"/>
              </a:ext>
            </a:extLst>
          </p:cNvPr>
          <p:cNvSpPr txBox="1"/>
          <p:nvPr/>
        </p:nvSpPr>
        <p:spPr>
          <a:xfrm>
            <a:off x="223463" y="1244247"/>
            <a:ext cx="6097712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Ы – Много ли вы знаете населённых пунктов, название которых начинается с Ы? Их всего в мире девять, причём четыре в России. Самый древний и самый известный населённый пункт на Ы – это село </a:t>
            </a:r>
            <a:r>
              <a:rPr lang="ru-RU" sz="3200" b="1" dirty="0" err="1">
                <a:solidFill>
                  <a:schemeClr val="tx2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Ыб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 в Сыктывдинском районе Коми.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2FE92E5B-9AE3-4398-8160-6477594E0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373" y="842481"/>
            <a:ext cx="5173038" cy="517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004859"/>
      </p:ext>
    </p:extLst>
  </p:cSld>
  <p:clrMapOvr>
    <a:masterClrMapping/>
  </p:clrMapOvr>
</p:sld>
</file>

<file path=ppt/theme/theme1.xml><?xml version="1.0" encoding="utf-8"?>
<a:theme xmlns:a="http://schemas.openxmlformats.org/drawingml/2006/main" name="Рамка">
  <a:themeElements>
    <a:clrScheme name="Рамка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Рамк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к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TM03457475[[fn=Рамка]]</Template>
  <TotalTime>1641</TotalTime>
  <Words>1629</Words>
  <Application>Microsoft Office PowerPoint</Application>
  <PresentationFormat>Широкоэкранный</PresentationFormat>
  <Paragraphs>69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0" baseType="lpstr">
      <vt:lpstr>Bahnschrift Light SemiCondensed</vt:lpstr>
      <vt:lpstr>Bahnschrift SemiBold</vt:lpstr>
      <vt:lpstr>Calibri</vt:lpstr>
      <vt:lpstr>Corbel</vt:lpstr>
      <vt:lpstr>Wingdings 2</vt:lpstr>
      <vt:lpstr>Рамка</vt:lpstr>
      <vt:lpstr>Презентация PowerPoint</vt:lpstr>
      <vt:lpstr>Ребята, послушайте отрывок из стихотворения.   О чём написал автор?   Что это за 33  сестрицы?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Константин Зорченко</cp:lastModifiedBy>
  <cp:revision>56</cp:revision>
  <dcterms:created xsi:type="dcterms:W3CDTF">2023-09-01T08:29:51Z</dcterms:created>
  <dcterms:modified xsi:type="dcterms:W3CDTF">2024-01-08T13:18:38Z</dcterms:modified>
</cp:coreProperties>
</file>