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01" autoAdjust="0"/>
    <p:restoredTop sz="94660"/>
  </p:normalViewPr>
  <p:slideViewPr>
    <p:cSldViewPr snapToGrid="0">
      <p:cViewPr varScale="1">
        <p:scale>
          <a:sx n="62" d="100"/>
          <a:sy n="62" d="100"/>
        </p:scale>
        <p:origin x="7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9587303D-3309-436D-90D9-1196A69F375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8A2578C-C4E3-47A8-B4BB-173DA0FCDE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961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7303D-3309-436D-90D9-1196A69F375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2578C-C4E3-47A8-B4BB-173DA0FCDE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018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587303D-3309-436D-90D9-1196A69F375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8A2578C-C4E3-47A8-B4BB-173DA0FCDE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3215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587303D-3309-436D-90D9-1196A69F375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8A2578C-C4E3-47A8-B4BB-173DA0FCDE0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196606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587303D-3309-436D-90D9-1196A69F375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8A2578C-C4E3-47A8-B4BB-173DA0FCDE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097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7303D-3309-436D-90D9-1196A69F375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2578C-C4E3-47A8-B4BB-173DA0FCDE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9540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7303D-3309-436D-90D9-1196A69F375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2578C-C4E3-47A8-B4BB-173DA0FCDE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2144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7303D-3309-436D-90D9-1196A69F375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2578C-C4E3-47A8-B4BB-173DA0FCDE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5666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587303D-3309-436D-90D9-1196A69F375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8A2578C-C4E3-47A8-B4BB-173DA0FCDE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606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7303D-3309-436D-90D9-1196A69F375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2578C-C4E3-47A8-B4BB-173DA0FCDE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450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9587303D-3309-436D-90D9-1196A69F375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8A2578C-C4E3-47A8-B4BB-173DA0FCDE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791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7303D-3309-436D-90D9-1196A69F375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2578C-C4E3-47A8-B4BB-173DA0FCDE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80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7303D-3309-436D-90D9-1196A69F375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2578C-C4E3-47A8-B4BB-173DA0FCDE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76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7303D-3309-436D-90D9-1196A69F375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2578C-C4E3-47A8-B4BB-173DA0FCDE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477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7303D-3309-436D-90D9-1196A69F375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2578C-C4E3-47A8-B4BB-173DA0FCDE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7303D-3309-436D-90D9-1196A69F375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2578C-C4E3-47A8-B4BB-173DA0FCDE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968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7303D-3309-436D-90D9-1196A69F375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2578C-C4E3-47A8-B4BB-173DA0FCDE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231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7303D-3309-436D-90D9-1196A69F375B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2578C-C4E3-47A8-B4BB-173DA0FCDE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8933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ru.wikipedia.org/wiki/%D0%9F%D0%BE%D0%B7%D0%B8%D1%86%D0%B8%D0%BE%D0%BD%D0%BD%D0%B0%D1%8F_%D1%81%D0%B8%D1%81%D1%82%D0%B5%D0%BC%D0%B0_%D1%81%D1%87%D0%B8%D1%81%D0%BB%D0%B5%D0%BD%D0%B8%D1%8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D151ED-31C0-4D7F-9F5F-7FED07CE7D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Системы счисления</a:t>
            </a:r>
          </a:p>
        </p:txBody>
      </p:sp>
    </p:spTree>
    <p:extLst>
      <p:ext uri="{BB962C8B-B14F-4D97-AF65-F5344CB8AC3E}">
        <p14:creationId xmlns:p14="http://schemas.microsoft.com/office/powerpoint/2010/main" val="2942470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F28AA1-B7C7-48AA-B82B-0E0351A15B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содержание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B113C0-0901-4C85-89A1-452653E027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/>
              <a:t>Понятие системы счисления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Двоичная система счисления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Восьмеричная система счисления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Шестнадцатеричная система счисления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Десятичная система счисления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7843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9B178F-1811-4BBC-B3A4-B87F1EFCE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Понятие системы счисления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85E479-7FFE-4CA2-A429-CC7F3D0710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Систе́ма</a:t>
            </a:r>
            <a:r>
              <a:rPr lang="ru-RU" dirty="0"/>
              <a:t> </a:t>
            </a:r>
            <a:r>
              <a:rPr lang="ru-RU" dirty="0" err="1"/>
              <a:t>счисле́ния</a:t>
            </a:r>
            <a:r>
              <a:rPr lang="ru-RU" dirty="0"/>
              <a:t> (англ. </a:t>
            </a:r>
            <a:r>
              <a:rPr lang="ru-RU" dirty="0" err="1"/>
              <a:t>numeral</a:t>
            </a:r>
            <a:r>
              <a:rPr lang="ru-RU" dirty="0"/>
              <a:t> </a:t>
            </a:r>
            <a:r>
              <a:rPr lang="ru-RU" dirty="0" err="1"/>
              <a:t>system</a:t>
            </a:r>
            <a:r>
              <a:rPr lang="ru-RU" dirty="0"/>
              <a:t> или </a:t>
            </a:r>
            <a:r>
              <a:rPr lang="ru-RU" dirty="0" err="1"/>
              <a:t>system</a:t>
            </a:r>
            <a:r>
              <a:rPr lang="ru-RU" dirty="0"/>
              <a:t> </a:t>
            </a:r>
            <a:r>
              <a:rPr lang="ru-RU" dirty="0" err="1"/>
              <a:t>of</a:t>
            </a:r>
            <a:r>
              <a:rPr lang="ru-RU" dirty="0"/>
              <a:t> </a:t>
            </a:r>
            <a:r>
              <a:rPr lang="ru-RU" dirty="0" err="1"/>
              <a:t>numeration</a:t>
            </a:r>
            <a:r>
              <a:rPr lang="ru-RU" dirty="0"/>
              <a:t>) — символический метод записи чисел, представление чисел с помощью письменных знаков.</a:t>
            </a:r>
          </a:p>
          <a:p>
            <a:r>
              <a:rPr lang="ru-RU" dirty="0"/>
              <a:t>Система счисления: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даёт представления множества чисел (целых и/или вещественных);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даёт каждому числу уникальное представление (или, по крайней мере, стандартное представление);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отражает алгебраическую и арифметическую структуру чисел.</a:t>
            </a:r>
          </a:p>
        </p:txBody>
      </p:sp>
    </p:spTree>
    <p:extLst>
      <p:ext uri="{BB962C8B-B14F-4D97-AF65-F5344CB8AC3E}">
        <p14:creationId xmlns:p14="http://schemas.microsoft.com/office/powerpoint/2010/main" val="3993403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632513-4108-47EA-B64B-C016B771F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Двоичная система счисления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005B89-7F94-4EDE-95AD-2295517F64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910993"/>
            <a:ext cx="10820400" cy="4571999"/>
          </a:xfrm>
        </p:spPr>
        <p:txBody>
          <a:bodyPr/>
          <a:lstStyle/>
          <a:p>
            <a:r>
              <a:rPr lang="ru-RU" dirty="0"/>
              <a:t>Двоичная система счисления — позиционная система счисления с основанием 2. Благодаря непосредственной реализации в цифровых электронных схемах на логических вентилях, двоичная система используется практически во всех современных компьютерах и прочих вычислительных электронных устройствах.</a:t>
            </a:r>
          </a:p>
          <a:p>
            <a:r>
              <a:rPr lang="ru-RU" dirty="0"/>
              <a:t>Перевод из двоичной в десятичную систему счисления: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532F536-4D58-4FF2-9FD8-41A533ACD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197" y="3976778"/>
            <a:ext cx="8448675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297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0E28FA-23D5-43D2-93F9-6D26AF2F9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8670" y="764373"/>
            <a:ext cx="9307530" cy="1293028"/>
          </a:xfrm>
        </p:spPr>
        <p:txBody>
          <a:bodyPr>
            <a:normAutofit fontScale="90000"/>
          </a:bodyPr>
          <a:lstStyle/>
          <a:p>
            <a:r>
              <a:rPr lang="ru-RU" dirty="0"/>
              <a:t>Восьмеричная система счисления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75C697-8161-4D34-9750-7FEB5D4F50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39074"/>
            <a:ext cx="10820400" cy="4379611"/>
          </a:xfrm>
        </p:spPr>
        <p:txBody>
          <a:bodyPr/>
          <a:lstStyle/>
          <a:p>
            <a:r>
              <a:rPr lang="ru-RU" dirty="0" err="1"/>
              <a:t>Восьмери́чная</a:t>
            </a:r>
            <a:r>
              <a:rPr lang="ru-RU" dirty="0"/>
              <a:t> </a:t>
            </a:r>
            <a:r>
              <a:rPr lang="ru-RU" dirty="0" err="1"/>
              <a:t>систе́ма</a:t>
            </a:r>
            <a:r>
              <a:rPr lang="ru-RU" dirty="0"/>
              <a:t> </a:t>
            </a:r>
            <a:r>
              <a:rPr lang="ru-RU" dirty="0" err="1"/>
              <a:t>счисле́ния</a:t>
            </a:r>
            <a:r>
              <a:rPr lang="ru-RU" dirty="0"/>
              <a:t> — позиционная целочисленная система счисления с основанием 8. Для представления чисел в ней используются цифры от 0 до 7.</a:t>
            </a:r>
          </a:p>
          <a:p>
            <a:r>
              <a:rPr lang="ru-RU" dirty="0"/>
              <a:t>Восьмеричная система чаще всего используется в областях, связанных с цифровыми устройствами. Характеризуется лёгким переводом восьмеричных чисел в двоичные и обратно, путём замены восьмеричных чисел на триплеты двоичных.</a:t>
            </a:r>
          </a:p>
          <a:p>
            <a:r>
              <a:rPr lang="ru-RU" dirty="0"/>
              <a:t>Пример перевода из восьмеричной в десятичную систему счисления: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9373C98-7FFB-48E2-95FD-8133BF7002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36" t="24376" r="22618" b="53401"/>
          <a:stretch/>
        </p:blipFill>
        <p:spPr>
          <a:xfrm>
            <a:off x="2198670" y="4732006"/>
            <a:ext cx="5363110" cy="1361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245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D6C945-121D-497D-B2A6-8CE04CB53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2482" y="1041776"/>
            <a:ext cx="11208249" cy="1293028"/>
          </a:xfrm>
        </p:spPr>
        <p:txBody>
          <a:bodyPr>
            <a:normAutofit fontScale="90000"/>
          </a:bodyPr>
          <a:lstStyle/>
          <a:p>
            <a:r>
              <a:rPr lang="ru-RU" dirty="0"/>
              <a:t>Шестнадцатеричная система счисления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67C043-7800-4885-A6AC-E1A8ABE897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ru-RU" b="1" i="0" dirty="0" err="1">
                <a:effectLst/>
                <a:latin typeface="Arial" panose="020B0604020202020204" pitchFamily="34" charset="0"/>
              </a:rPr>
              <a:t>Шестнадцатери́чная</a:t>
            </a:r>
            <a:r>
              <a:rPr lang="ru-RU" b="1" i="0" dirty="0">
                <a:effectLst/>
                <a:latin typeface="Arial" panose="020B0604020202020204" pitchFamily="34" charset="0"/>
              </a:rPr>
              <a:t> система счисления</a:t>
            </a:r>
            <a:r>
              <a:rPr lang="ru-RU" b="0" i="0" dirty="0">
                <a:effectLst/>
                <a:latin typeface="Arial" panose="020B0604020202020204" pitchFamily="34" charset="0"/>
              </a:rPr>
              <a:t> — </a:t>
            </a:r>
            <a:r>
              <a:rPr lang="ru-RU" b="0" i="0" u="none" strike="noStrike" dirty="0">
                <a:effectLst/>
                <a:latin typeface="Arial" panose="020B0604020202020204" pitchFamily="34" charset="0"/>
                <a:hlinkClick r:id="rId2" tooltip="Позиционная система счисления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позиционная система счисления</a:t>
            </a:r>
            <a:r>
              <a:rPr lang="ru-RU" b="0" i="0" dirty="0">
                <a:effectLst/>
                <a:latin typeface="Arial" panose="020B0604020202020204" pitchFamily="34" charset="0"/>
              </a:rPr>
              <a:t> по основанию 16.</a:t>
            </a:r>
          </a:p>
          <a:p>
            <a:pPr algn="l"/>
            <a:r>
              <a:rPr lang="ru-RU" b="0" i="0" dirty="0">
                <a:effectLst/>
                <a:latin typeface="Arial" panose="020B0604020202020204" pitchFamily="34" charset="0"/>
              </a:rPr>
              <a:t>В качестве цифр этой системы счисления обычно используются цифры от 0 до 9 и латинские буквы от A до F. Буквы A, B, C, D, E, F имеют значения 10</a:t>
            </a:r>
            <a:r>
              <a:rPr lang="ru-RU" b="0" i="0" baseline="-25000" dirty="0">
                <a:effectLst/>
                <a:latin typeface="Arial" panose="020B0604020202020204" pitchFamily="34" charset="0"/>
              </a:rPr>
              <a:t>10</a:t>
            </a:r>
            <a:r>
              <a:rPr lang="ru-RU" b="0" i="0" dirty="0">
                <a:effectLst/>
                <a:latin typeface="Arial" panose="020B0604020202020204" pitchFamily="34" charset="0"/>
              </a:rPr>
              <a:t>, 11</a:t>
            </a:r>
            <a:r>
              <a:rPr lang="ru-RU" b="0" i="0" baseline="-25000" dirty="0">
                <a:effectLst/>
                <a:latin typeface="Arial" panose="020B0604020202020204" pitchFamily="34" charset="0"/>
              </a:rPr>
              <a:t>10</a:t>
            </a:r>
            <a:r>
              <a:rPr lang="ru-RU" b="0" i="0" dirty="0">
                <a:effectLst/>
                <a:latin typeface="Arial" panose="020B0604020202020204" pitchFamily="34" charset="0"/>
              </a:rPr>
              <a:t>, 12</a:t>
            </a:r>
            <a:r>
              <a:rPr lang="ru-RU" b="0" i="0" baseline="-25000" dirty="0">
                <a:effectLst/>
                <a:latin typeface="Arial" panose="020B0604020202020204" pitchFamily="34" charset="0"/>
              </a:rPr>
              <a:t>10</a:t>
            </a:r>
            <a:r>
              <a:rPr lang="ru-RU" b="0" i="0" dirty="0">
                <a:effectLst/>
                <a:latin typeface="Arial" panose="020B0604020202020204" pitchFamily="34" charset="0"/>
              </a:rPr>
              <a:t>, 13</a:t>
            </a:r>
            <a:r>
              <a:rPr lang="ru-RU" b="0" i="0" baseline="-25000" dirty="0">
                <a:effectLst/>
                <a:latin typeface="Arial" panose="020B0604020202020204" pitchFamily="34" charset="0"/>
              </a:rPr>
              <a:t>10</a:t>
            </a:r>
            <a:r>
              <a:rPr lang="ru-RU" b="0" i="0" dirty="0">
                <a:effectLst/>
                <a:latin typeface="Arial" panose="020B0604020202020204" pitchFamily="34" charset="0"/>
              </a:rPr>
              <a:t>, 14</a:t>
            </a:r>
            <a:r>
              <a:rPr lang="ru-RU" b="0" i="0" baseline="-25000" dirty="0">
                <a:effectLst/>
                <a:latin typeface="Arial" panose="020B0604020202020204" pitchFamily="34" charset="0"/>
              </a:rPr>
              <a:t>10</a:t>
            </a:r>
            <a:r>
              <a:rPr lang="ru-RU" b="0" i="0" dirty="0">
                <a:effectLst/>
                <a:latin typeface="Arial" panose="020B0604020202020204" pitchFamily="34" charset="0"/>
              </a:rPr>
              <a:t>, 15</a:t>
            </a:r>
            <a:r>
              <a:rPr lang="ru-RU" b="0" i="0" baseline="-25000" dirty="0">
                <a:effectLst/>
                <a:latin typeface="Arial" panose="020B0604020202020204" pitchFamily="34" charset="0"/>
              </a:rPr>
              <a:t>10</a:t>
            </a:r>
            <a:r>
              <a:rPr lang="ru-RU" b="0" i="0" dirty="0">
                <a:effectLst/>
                <a:latin typeface="Arial" panose="020B0604020202020204" pitchFamily="34" charset="0"/>
              </a:rPr>
              <a:t> соответственно.</a:t>
            </a:r>
          </a:p>
          <a:p>
            <a:r>
              <a:rPr lang="ru-RU" b="0" i="0" dirty="0">
                <a:effectLst/>
                <a:latin typeface="Arial" panose="020B0604020202020204" pitchFamily="34" charset="0"/>
              </a:rPr>
              <a:t>Пример перевода из </a:t>
            </a:r>
            <a:r>
              <a:rPr lang="ru-RU" dirty="0">
                <a:latin typeface="Arial" panose="020B0604020202020204" pitchFamily="34" charset="0"/>
              </a:rPr>
              <a:t>шестнадцатеричной в десятичную систему </a:t>
            </a:r>
            <a:r>
              <a:rPr lang="ru-RU" b="0" i="0" dirty="0">
                <a:effectLst/>
                <a:latin typeface="Arial" panose="020B0604020202020204" pitchFamily="34" charset="0"/>
              </a:rPr>
              <a:t>счисления:</a:t>
            </a:r>
          </a:p>
          <a:p>
            <a:pPr algn="l"/>
            <a:endParaRPr lang="ru-RU" b="0" i="0" dirty="0">
              <a:effectLst/>
              <a:latin typeface="Arial" panose="020B0604020202020204" pitchFamily="34" charset="0"/>
            </a:endParaRPr>
          </a:p>
          <a:p>
            <a:pPr algn="l"/>
            <a:endParaRPr lang="ru-RU" b="0" i="0" dirty="0">
              <a:effectLst/>
              <a:latin typeface="Arial" panose="020B0604020202020204" pitchFamily="34" charset="0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17920F4-4F8D-48CE-A345-2FC15373E0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625" t="37903" r="9251" b="29138"/>
          <a:stretch/>
        </p:blipFill>
        <p:spPr>
          <a:xfrm>
            <a:off x="1530848" y="4387066"/>
            <a:ext cx="7633699" cy="2260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335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3BC651-0766-4F47-99D1-85106EB8B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Десятичная система счисления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B62B6F-90B5-403D-AAB7-1DF18F32A1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787704"/>
            <a:ext cx="10820400" cy="4430982"/>
          </a:xfrm>
        </p:spPr>
        <p:txBody>
          <a:bodyPr/>
          <a:lstStyle/>
          <a:p>
            <a:r>
              <a:rPr lang="ru-RU" dirty="0" err="1"/>
              <a:t>Десяти́чная</a:t>
            </a:r>
            <a:r>
              <a:rPr lang="ru-RU" dirty="0"/>
              <a:t> </a:t>
            </a:r>
            <a:r>
              <a:rPr lang="ru-RU" dirty="0" err="1"/>
              <a:t>систе́ма</a:t>
            </a:r>
            <a:r>
              <a:rPr lang="ru-RU" dirty="0"/>
              <a:t> </a:t>
            </a:r>
            <a:r>
              <a:rPr lang="ru-RU" dirty="0" err="1"/>
              <a:t>счисле́ния</a:t>
            </a:r>
            <a:r>
              <a:rPr lang="ru-RU" dirty="0"/>
              <a:t> — позиционная система счисления по целочисленному основанию 10. Одна из наиболее распространённых систем. В ней используются цифры 1, 2, 3, 4, 5, 6, 7, 8, 9, 0, называемые арабскими цифрами. Предполагается, что основание 10 связано с количеством пальцев на руках у человека.</a:t>
            </a:r>
          </a:p>
          <a:p>
            <a:r>
              <a:rPr lang="ru-RU" dirty="0"/>
              <a:t>Примеры перевода из десятичной системы счисления в двоичную, восьмеричную и шестнадцатеричную: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602CE15-1D59-4A2B-86F5-96F6ED9190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33" t="20375" r="8577" b="21348"/>
          <a:stretch/>
        </p:blipFill>
        <p:spPr>
          <a:xfrm>
            <a:off x="2748423" y="4099389"/>
            <a:ext cx="5183226" cy="264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437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6096D0-C310-4A26-B76E-7D33AB57A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9959" y="2135972"/>
            <a:ext cx="8610600" cy="1293028"/>
          </a:xfrm>
        </p:spPr>
        <p:txBody>
          <a:bodyPr/>
          <a:lstStyle/>
          <a:p>
            <a:r>
              <a:rPr lang="ru-RU" dirty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1332258866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22</TotalTime>
  <Words>351</Words>
  <Application>Microsoft Office PowerPoint</Application>
  <PresentationFormat>Широкоэкранный</PresentationFormat>
  <Paragraphs>29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Century Gothic</vt:lpstr>
      <vt:lpstr>След самолета</vt:lpstr>
      <vt:lpstr>Системы счисления</vt:lpstr>
      <vt:lpstr>содержание</vt:lpstr>
      <vt:lpstr>Понятие системы счисления </vt:lpstr>
      <vt:lpstr>Двоичная система счисления </vt:lpstr>
      <vt:lpstr>Восьмеричная система счисления </vt:lpstr>
      <vt:lpstr>Шестнадцатеричная система счисления </vt:lpstr>
      <vt:lpstr>Десятичная система счисления 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Системы счисления</dc:title>
  <dc:creator>a_niklyaeva@mail.ru</dc:creator>
  <cp:lastModifiedBy>a_niklyaeva@mail.ru</cp:lastModifiedBy>
  <cp:revision>1</cp:revision>
  <dcterms:created xsi:type="dcterms:W3CDTF">2024-01-08T12:57:46Z</dcterms:created>
  <dcterms:modified xsi:type="dcterms:W3CDTF">2024-01-08T13:20:04Z</dcterms:modified>
</cp:coreProperties>
</file>