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61" r:id="rId5"/>
    <p:sldId id="267" r:id="rId6"/>
    <p:sldId id="258" r:id="rId7"/>
    <p:sldId id="283" r:id="rId8"/>
    <p:sldId id="262" r:id="rId9"/>
    <p:sldId id="284" r:id="rId10"/>
    <p:sldId id="263" r:id="rId11"/>
    <p:sldId id="285" r:id="rId12"/>
    <p:sldId id="265" r:id="rId13"/>
    <p:sldId id="286" r:id="rId14"/>
    <p:sldId id="268" r:id="rId15"/>
    <p:sldId id="266" r:id="rId16"/>
    <p:sldId id="269" r:id="rId17"/>
    <p:sldId id="260" r:id="rId18"/>
    <p:sldId id="287" r:id="rId19"/>
    <p:sldId id="270" r:id="rId20"/>
    <p:sldId id="288" r:id="rId21"/>
    <p:sldId id="271" r:id="rId22"/>
    <p:sldId id="289" r:id="rId23"/>
    <p:sldId id="272" r:id="rId24"/>
    <p:sldId id="290" r:id="rId25"/>
    <p:sldId id="277" r:id="rId26"/>
    <p:sldId id="274" r:id="rId27"/>
    <p:sldId id="278" r:id="rId28"/>
    <p:sldId id="273" r:id="rId29"/>
    <p:sldId id="291" r:id="rId30"/>
    <p:sldId id="276" r:id="rId31"/>
    <p:sldId id="292" r:id="rId32"/>
    <p:sldId id="279" r:id="rId33"/>
    <p:sldId id="293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4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B25E1-FB98-4E72-A7B4-5FEAD85BBCBE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7F29E-8A12-406C-B907-244D4C32B0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21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audio" Target="../media/audio2.wav"/><Relationship Id="rId9" Type="http://schemas.openxmlformats.org/officeDocument/2006/relationships/slide" Target="slide2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2.jpeg"/><Relationship Id="rId7" Type="http://schemas.openxmlformats.org/officeDocument/2006/relationships/slide" Target="slide25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audio" Target="../media/audio2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2.jpeg"/><Relationship Id="rId7" Type="http://schemas.openxmlformats.org/officeDocument/2006/relationships/audio" Target="../media/audio2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0;&#1075;&#1088;&#1072;%201\1616561662345803.m4a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.jpeg"/><Relationship Id="rId7" Type="http://schemas.openxmlformats.org/officeDocument/2006/relationships/image" Target="../media/image20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slide" Target="slide3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0;&#1075;&#1088;&#1072;%201\1616561793466929.m4a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from=tabbar&amp;text=%D1%8F%D0%BD%D0%B4%D0%B5%D0%BA%D1%81%20%D0%BA%D0%B0%D1%80%D1%82%D0%B8%D0%BD%D0%BA%D0%B8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image" Target="../media/image5.jpeg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audio" Target="../media/audio2.wav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avatanplus.com/files/resources/original/57875e538c43f155e8c8767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9144000" cy="50720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3357562"/>
            <a:ext cx="7143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Алёнушкины  забавы</a:t>
            </a:r>
            <a:endParaRPr lang="ru-RU" sz="4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1472" y="0"/>
            <a:ext cx="821537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дошкольное образовательное  автономное учреждение</a:t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«Детский сад № 189»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929058" y="5357826"/>
            <a:ext cx="4786346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Подготовила: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оспитатель группы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общеразвивающей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направленности для детей 3 – 4 лет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Байбакова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Э.Т.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30" y="2714620"/>
            <a:ext cx="8215370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Интерактивная дидактическая игра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362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709" r="82288" b="12914"/>
          <a:stretch>
            <a:fillRect/>
          </a:stretch>
        </p:blipFill>
        <p:spPr bwMode="auto">
          <a:xfrm>
            <a:off x="0" y="3357562"/>
            <a:ext cx="1714513" cy="2786084"/>
          </a:xfrm>
          <a:prstGeom prst="rect">
            <a:avLst/>
          </a:prstGeom>
          <a:noFill/>
        </p:spPr>
      </p:pic>
      <p:pic>
        <p:nvPicPr>
          <p:cNvPr id="6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21588" t="14546" r="60228" b="46056"/>
          <a:stretch>
            <a:fillRect/>
          </a:stretch>
        </p:blipFill>
        <p:spPr bwMode="auto">
          <a:xfrm>
            <a:off x="1857356" y="3357562"/>
            <a:ext cx="1785950" cy="2902169"/>
          </a:xfrm>
          <a:prstGeom prst="rect">
            <a:avLst/>
          </a:prstGeom>
          <a:noFill/>
        </p:spPr>
      </p:pic>
      <p:pic>
        <p:nvPicPr>
          <p:cNvPr id="7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908" t="10001" r="42045" b="52117"/>
          <a:stretch>
            <a:fillRect/>
          </a:stretch>
        </p:blipFill>
        <p:spPr bwMode="auto">
          <a:xfrm>
            <a:off x="3643306" y="3357562"/>
            <a:ext cx="1757375" cy="2928958"/>
          </a:xfrm>
          <a:prstGeom prst="rect">
            <a:avLst/>
          </a:prstGeom>
          <a:noFill/>
        </p:spPr>
      </p:pic>
      <p:pic>
        <p:nvPicPr>
          <p:cNvPr id="9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0689" t="11554" r="2690" b="51511"/>
          <a:stretch>
            <a:fillRect/>
          </a:stretch>
        </p:blipFill>
        <p:spPr bwMode="auto">
          <a:xfrm>
            <a:off x="7286644" y="3500438"/>
            <a:ext cx="1671649" cy="2786082"/>
          </a:xfrm>
          <a:prstGeom prst="rect">
            <a:avLst/>
          </a:prstGeom>
          <a:noFill/>
        </p:spPr>
      </p:pic>
      <p:pic>
        <p:nvPicPr>
          <p:cNvPr id="11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856" r="81181" b="51291"/>
          <a:stretch>
            <a:fillRect/>
          </a:stretch>
        </p:blipFill>
        <p:spPr bwMode="auto">
          <a:xfrm>
            <a:off x="5429256" y="3286124"/>
            <a:ext cx="1934118" cy="3071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689" t="11554" r="2690" b="51511"/>
          <a:stretch>
            <a:fillRect/>
          </a:stretch>
        </p:blipFill>
        <p:spPr bwMode="auto">
          <a:xfrm>
            <a:off x="3643306" y="214290"/>
            <a:ext cx="1671649" cy="278608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2" name="Овал 11">
            <a:hlinkClick r:id="rId6" action="ppaction://hlinksldjump"/>
          </p:cNvPr>
          <p:cNvSpPr/>
          <p:nvPr/>
        </p:nvSpPr>
        <p:spPr>
          <a:xfrm>
            <a:off x="6715140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362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709" r="82288" b="12914"/>
          <a:stretch>
            <a:fillRect/>
          </a:stretch>
        </p:blipFill>
        <p:spPr bwMode="auto">
          <a:xfrm>
            <a:off x="0" y="3357562"/>
            <a:ext cx="1714513" cy="2786084"/>
          </a:xfrm>
          <a:prstGeom prst="rect">
            <a:avLst/>
          </a:prstGeom>
          <a:noFill/>
        </p:spPr>
      </p:pic>
      <p:pic>
        <p:nvPicPr>
          <p:cNvPr id="6" name="Picture 2" descr="https://umochki.ru/images/golovolomki/2-odinakovie-kartinki/golovolomki-naydi-2-odinakovie-kartinki-22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588" t="14546" r="60228" b="46056"/>
          <a:stretch>
            <a:fillRect/>
          </a:stretch>
        </p:blipFill>
        <p:spPr bwMode="auto">
          <a:xfrm>
            <a:off x="1857356" y="3357562"/>
            <a:ext cx="1785950" cy="2902169"/>
          </a:xfrm>
          <a:prstGeom prst="rect">
            <a:avLst/>
          </a:prstGeom>
          <a:noFill/>
        </p:spPr>
      </p:pic>
      <p:pic>
        <p:nvPicPr>
          <p:cNvPr id="7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908" t="10001" r="42045" b="52117"/>
          <a:stretch>
            <a:fillRect/>
          </a:stretch>
        </p:blipFill>
        <p:spPr bwMode="auto">
          <a:xfrm>
            <a:off x="3643306" y="3357562"/>
            <a:ext cx="1757375" cy="2928958"/>
          </a:xfrm>
          <a:prstGeom prst="rect">
            <a:avLst/>
          </a:prstGeom>
          <a:noFill/>
        </p:spPr>
      </p:pic>
      <p:pic>
        <p:nvPicPr>
          <p:cNvPr id="9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689" t="11554" r="2690" b="51511"/>
          <a:stretch>
            <a:fillRect/>
          </a:stretch>
        </p:blipFill>
        <p:spPr bwMode="auto">
          <a:xfrm>
            <a:off x="7286644" y="3500438"/>
            <a:ext cx="1671649" cy="2786082"/>
          </a:xfrm>
          <a:prstGeom prst="rect">
            <a:avLst/>
          </a:prstGeom>
          <a:noFill/>
        </p:spPr>
      </p:pic>
      <p:pic>
        <p:nvPicPr>
          <p:cNvPr id="11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856" r="81181" b="51291"/>
          <a:stretch>
            <a:fillRect/>
          </a:stretch>
        </p:blipFill>
        <p:spPr bwMode="auto">
          <a:xfrm>
            <a:off x="5429256" y="3286124"/>
            <a:ext cx="1934118" cy="3071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588" t="14546" r="60228" b="46056"/>
          <a:stretch>
            <a:fillRect/>
          </a:stretch>
        </p:blipFill>
        <p:spPr bwMode="auto">
          <a:xfrm>
            <a:off x="3714744" y="214290"/>
            <a:ext cx="1785950" cy="290216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2" name="Овал 11">
            <a:hlinkClick r:id="rId6" action="ppaction://hlinksldjump">
              <a:snd r:embed="rId2" name="applause.wav" builtIn="1"/>
            </a:hlinkClick>
          </p:cNvPr>
          <p:cNvSpPr/>
          <p:nvPr/>
        </p:nvSpPr>
        <p:spPr>
          <a:xfrm>
            <a:off x="6715140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8258" y="2071678"/>
            <a:ext cx="5625742" cy="5143536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 flipH="1">
            <a:off x="500034" y="785794"/>
            <a:ext cx="4286280" cy="3786214"/>
          </a:xfrm>
          <a:prstGeom prst="wedgeEllipseCallout">
            <a:avLst>
              <a:gd name="adj1" fmla="val -72698"/>
              <a:gd name="adj2" fmla="val 618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Здорово!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Вы такие внимательные!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1928802"/>
            <a:ext cx="7643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175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Игровое упражнение</a:t>
            </a:r>
          </a:p>
          <a:p>
            <a:pPr algn="ctr"/>
            <a:r>
              <a:rPr lang="ru-RU" sz="4800" b="1" spc="50" dirty="0" smtClean="0">
                <a:ln w="3175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«Что не подходит?»</a:t>
            </a:r>
            <a:endParaRPr lang="ru-RU" sz="4800" b="1" spc="50" dirty="0">
              <a:ln w="3175"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8258" y="2143116"/>
            <a:ext cx="5625742" cy="5143536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 flipH="1">
            <a:off x="500034" y="785794"/>
            <a:ext cx="4286280" cy="3786214"/>
          </a:xfrm>
          <a:prstGeom prst="wedgeEllipseCallout">
            <a:avLst>
              <a:gd name="adj1" fmla="val -72698"/>
              <a:gd name="adj2" fmla="val 618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Мальчики и девочки, посмотрите внимательно на картинки.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Какая не подходит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 остальным? Нажмите на нее.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7410" name="Picture 2" descr="https://static.vecteezy.com/system/resources/previews/000/135/937/original/free-different-type-oats-vector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83" t="51054" r="47595" b="8384"/>
          <a:stretch>
            <a:fillRect/>
          </a:stretch>
        </p:blipFill>
        <p:spPr bwMode="auto">
          <a:xfrm>
            <a:off x="285720" y="1571612"/>
            <a:ext cx="2000232" cy="2865197"/>
          </a:xfrm>
          <a:prstGeom prst="rect">
            <a:avLst/>
          </a:prstGeom>
          <a:noFill/>
        </p:spPr>
      </p:pic>
      <p:pic>
        <p:nvPicPr>
          <p:cNvPr id="9" name="Picture 2" descr="https://static.vecteezy.com/system/resources/previews/000/135/937/original/free-different-type-oats-vector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83" t="51054" r="47595" b="8384"/>
          <a:stretch>
            <a:fillRect/>
          </a:stretch>
        </p:blipFill>
        <p:spPr bwMode="auto">
          <a:xfrm>
            <a:off x="2428860" y="1571612"/>
            <a:ext cx="2000232" cy="2865197"/>
          </a:xfrm>
          <a:prstGeom prst="rect">
            <a:avLst/>
          </a:prstGeom>
          <a:noFill/>
        </p:spPr>
      </p:pic>
      <p:pic>
        <p:nvPicPr>
          <p:cNvPr id="10" name="Picture 2" descr="https://static.vecteezy.com/system/resources/previews/000/135/937/original/free-different-type-oats-vector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83" t="51054" r="47595" b="8384"/>
          <a:stretch>
            <a:fillRect/>
          </a:stretch>
        </p:blipFill>
        <p:spPr bwMode="auto">
          <a:xfrm>
            <a:off x="6929454" y="1571612"/>
            <a:ext cx="2000232" cy="2865197"/>
          </a:xfrm>
          <a:prstGeom prst="rect">
            <a:avLst/>
          </a:prstGeom>
          <a:noFill/>
        </p:spPr>
      </p:pic>
      <p:pic>
        <p:nvPicPr>
          <p:cNvPr id="11" name="Picture 2" descr="https://static.vecteezy.com/system/resources/previews/000/135/937/original/free-different-type-oats-vector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583" t="51054" r="47595" b="8384"/>
          <a:stretch>
            <a:fillRect/>
          </a:stretch>
        </p:blipFill>
        <p:spPr bwMode="auto">
          <a:xfrm flipH="1">
            <a:off x="4643438" y="1571612"/>
            <a:ext cx="2143140" cy="2865157"/>
          </a:xfrm>
          <a:prstGeom prst="rect">
            <a:avLst/>
          </a:prstGeom>
          <a:noFill/>
        </p:spPr>
      </p:pic>
      <p:sp>
        <p:nvSpPr>
          <p:cNvPr id="7" name="Овал 6">
            <a:hlinkClick r:id="rId6" action="ppaction://hlinksldjump"/>
          </p:cNvPr>
          <p:cNvSpPr/>
          <p:nvPr/>
        </p:nvSpPr>
        <p:spPr>
          <a:xfrm>
            <a:off x="6572264" y="6000768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7652" name="Picture 4" descr="https://www.delaempokupki.ru/data/cache/2016oct/07/56/354696_21301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t="7031" r="16883" b="10000"/>
          <a:stretch>
            <a:fillRect/>
          </a:stretch>
        </p:blipFill>
        <p:spPr bwMode="auto">
          <a:xfrm>
            <a:off x="357158" y="357166"/>
            <a:ext cx="2413281" cy="2786082"/>
          </a:xfrm>
          <a:prstGeom prst="rect">
            <a:avLst/>
          </a:prstGeom>
          <a:noFill/>
        </p:spPr>
      </p:pic>
      <p:pic>
        <p:nvPicPr>
          <p:cNvPr id="6" name="Picture 4" descr="https://www.delaempokupki.ru/data/cache/2016oct/07/56/354696_21301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t="7031" r="16883" b="10000"/>
          <a:stretch>
            <a:fillRect/>
          </a:stretch>
        </p:blipFill>
        <p:spPr bwMode="auto">
          <a:xfrm>
            <a:off x="4357686" y="428604"/>
            <a:ext cx="2413281" cy="2786082"/>
          </a:xfrm>
          <a:prstGeom prst="rect">
            <a:avLst/>
          </a:prstGeom>
          <a:noFill/>
        </p:spPr>
      </p:pic>
      <p:pic>
        <p:nvPicPr>
          <p:cNvPr id="7" name="Picture 4" descr="https://www.delaempokupki.ru/data/cache/2016oct/07/56/354696_21301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t="7031" r="16883" b="10000"/>
          <a:stretch>
            <a:fillRect/>
          </a:stretch>
        </p:blipFill>
        <p:spPr bwMode="auto">
          <a:xfrm>
            <a:off x="6000760" y="3429000"/>
            <a:ext cx="2413281" cy="2786082"/>
          </a:xfrm>
          <a:prstGeom prst="rect">
            <a:avLst/>
          </a:prstGeom>
          <a:noFill/>
        </p:spPr>
      </p:pic>
      <p:pic>
        <p:nvPicPr>
          <p:cNvPr id="8" name="Picture 4" descr="https://www.delaempokupki.ru/data/cache/2016oct/07/56/354696_2130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250" t="7031" r="16883" b="10000"/>
          <a:stretch>
            <a:fillRect/>
          </a:stretch>
        </p:blipFill>
        <p:spPr bwMode="auto">
          <a:xfrm flipH="1">
            <a:off x="2071670" y="3571876"/>
            <a:ext cx="2515909" cy="2786082"/>
          </a:xfrm>
          <a:prstGeom prst="rect">
            <a:avLst/>
          </a:prstGeom>
          <a:noFill/>
        </p:spPr>
      </p:pic>
      <p:sp>
        <p:nvSpPr>
          <p:cNvPr id="10" name="Овал 9">
            <a:hlinkClick r:id="rId7" action="ppaction://hlinksldjump"/>
          </p:cNvPr>
          <p:cNvSpPr/>
          <p:nvPr/>
        </p:nvSpPr>
        <p:spPr>
          <a:xfrm>
            <a:off x="6572264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71472" y="642918"/>
            <a:ext cx="835824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Возрастная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категория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дошкольники 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3-4 года</a:t>
            </a:r>
            <a:endParaRPr kumimoji="0" lang="ru-RU" sz="200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00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с символами России через игровую ситуацию,</a:t>
            </a:r>
            <a:r>
              <a:rPr lang="ru-RU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целью расширения представления детей о символах нашей Родины.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задачи: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расширять представления детей о символах Родины;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формировать наблюдательность, умение устанавливать  закономерности в расположении объектов;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умение анализировать, сравнивать, обобщать. </a:t>
            </a:r>
            <a:endParaRPr lang="ru-RU" sz="20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Развивающие задачи: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познавательные психические процессы;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произвольность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саморегуляцию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умение работать по инструкции; планировать и отслеживать результат.</a:t>
            </a:r>
          </a:p>
          <a:p>
            <a:pPr algn="just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 задачи:</a:t>
            </a:r>
          </a:p>
          <a:p>
            <a:pPr lvl="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воспитанию готовности помогать герою русской народной сказки. </a:t>
            </a:r>
          </a:p>
          <a:p>
            <a:pPr lvl="0" algn="just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8674" name="Picture 2" descr="https://im0-tub-ru.yandex.net/i?id=0a1d55a2642dc665889d80641f52b024-l&amp;n=13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0"/>
            <a:ext cx="3929057" cy="3100721"/>
          </a:xfrm>
          <a:prstGeom prst="rect">
            <a:avLst/>
          </a:prstGeom>
          <a:noFill/>
        </p:spPr>
      </p:pic>
      <p:pic>
        <p:nvPicPr>
          <p:cNvPr id="28676" name="Picture 4" descr="https://clipart-best.com/img/matryoshka-doll/matryoshka-doll-clip-art-6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0"/>
            <a:ext cx="1699443" cy="3000396"/>
          </a:xfrm>
          <a:prstGeom prst="rect">
            <a:avLst/>
          </a:prstGeom>
          <a:noFill/>
        </p:spPr>
      </p:pic>
      <p:pic>
        <p:nvPicPr>
          <p:cNvPr id="28678" name="Picture 6" descr="https://pristor.ru/wp-content/uploads/2020/06/%D0%A0%D0%B8%D1%81%D1%83%D0%BD%D0%BE%D0%BA-%D0%B3%D0%B0%D1%80%D0%BC%D0%BE%D1%88%D0%BA%D0%B8-%D0%B4%D0%BB%D1%8F-%D0%B4%D0%B5%D1%82%D0%B5%D0%B9-6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571876"/>
            <a:ext cx="3857652" cy="2770384"/>
          </a:xfrm>
          <a:prstGeom prst="rect">
            <a:avLst/>
          </a:prstGeom>
          <a:noFill/>
        </p:spPr>
      </p:pic>
      <p:pic>
        <p:nvPicPr>
          <p:cNvPr id="28680" name="Picture 8" descr="https://dominantamusic.ru/upload/iblock/356/S40XL_C_GOLD_1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352" t="3774" r="16980" b="3772"/>
          <a:stretch>
            <a:fillRect/>
          </a:stretch>
        </p:blipFill>
        <p:spPr bwMode="auto">
          <a:xfrm>
            <a:off x="4929190" y="3143248"/>
            <a:ext cx="3477135" cy="3214710"/>
          </a:xfrm>
          <a:prstGeom prst="rect">
            <a:avLst/>
          </a:prstGeom>
          <a:noFill/>
        </p:spPr>
      </p:pic>
      <p:sp>
        <p:nvSpPr>
          <p:cNvPr id="7" name="Овал 6">
            <a:hlinkClick r:id="rId9" action="ppaction://hlinksldjump"/>
          </p:cNvPr>
          <p:cNvSpPr/>
          <p:nvPr/>
        </p:nvSpPr>
        <p:spPr>
          <a:xfrm>
            <a:off x="6643702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76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9700" name="Picture 4" descr="https://telegra.ph/file/48ec775711e914ca4eeeb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56" b="12401"/>
          <a:stretch>
            <a:fillRect/>
          </a:stretch>
        </p:blipFill>
        <p:spPr bwMode="auto">
          <a:xfrm>
            <a:off x="1214414" y="0"/>
            <a:ext cx="2888447" cy="3357586"/>
          </a:xfrm>
          <a:prstGeom prst="rect">
            <a:avLst/>
          </a:prstGeom>
          <a:noFill/>
        </p:spPr>
      </p:pic>
      <p:pic>
        <p:nvPicPr>
          <p:cNvPr id="6" name="Picture 4" descr="https://telegra.ph/file/48ec775711e914ca4eeeb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56" b="12401"/>
          <a:stretch>
            <a:fillRect/>
          </a:stretch>
        </p:blipFill>
        <p:spPr bwMode="auto">
          <a:xfrm>
            <a:off x="4857752" y="0"/>
            <a:ext cx="2888447" cy="3357586"/>
          </a:xfrm>
          <a:prstGeom prst="rect">
            <a:avLst/>
          </a:prstGeom>
          <a:noFill/>
        </p:spPr>
      </p:pic>
      <p:pic>
        <p:nvPicPr>
          <p:cNvPr id="7" name="Picture 4" descr="https://telegra.ph/file/48ec775711e914ca4eeeb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256" b="12401"/>
          <a:stretch>
            <a:fillRect/>
          </a:stretch>
        </p:blipFill>
        <p:spPr bwMode="auto">
          <a:xfrm>
            <a:off x="5000628" y="3357562"/>
            <a:ext cx="2888447" cy="3357586"/>
          </a:xfrm>
          <a:prstGeom prst="rect">
            <a:avLst/>
          </a:prstGeom>
          <a:noFill/>
        </p:spPr>
      </p:pic>
      <p:pic>
        <p:nvPicPr>
          <p:cNvPr id="29702" name="Picture 6" descr="https://telegra.ph/file/48ec775711e914ca4eeeb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931" t="18960" r="56889" b="18539"/>
          <a:stretch>
            <a:fillRect/>
          </a:stretch>
        </p:blipFill>
        <p:spPr bwMode="auto">
          <a:xfrm>
            <a:off x="1142976" y="3286124"/>
            <a:ext cx="3071834" cy="3340263"/>
          </a:xfrm>
          <a:prstGeom prst="rect">
            <a:avLst/>
          </a:prstGeom>
          <a:noFill/>
        </p:spPr>
      </p:pic>
      <p:sp>
        <p:nvSpPr>
          <p:cNvPr id="9" name="Овал 8">
            <a:hlinkClick r:id="rId7" action="ppaction://hlinksldjump">
              <a:snd r:embed="rId8" name="applause.wav" builtIn="1"/>
            </a:hlinkClick>
          </p:cNvPr>
          <p:cNvSpPr/>
          <p:nvPr/>
        </p:nvSpPr>
        <p:spPr>
          <a:xfrm>
            <a:off x="6929422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8258" y="2143116"/>
            <a:ext cx="5625742" cy="5143536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 flipH="1">
            <a:off x="500034" y="785794"/>
            <a:ext cx="4286280" cy="3786214"/>
          </a:xfrm>
          <a:prstGeom prst="wedgeEllipseCallout">
            <a:avLst>
              <a:gd name="adj1" fmla="val -72698"/>
              <a:gd name="adj2" fmla="val 618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Здорово!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Вы очень сообразительные!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1928802"/>
            <a:ext cx="764383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175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Игровое упражнение</a:t>
            </a:r>
          </a:p>
          <a:p>
            <a:pPr algn="ctr"/>
            <a:r>
              <a:rPr lang="ru-RU" sz="4800" b="1" spc="50" dirty="0" smtClean="0">
                <a:ln w="3175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«Продолжи ряд»</a:t>
            </a:r>
            <a:endParaRPr lang="ru-RU" sz="4800" b="1" spc="50" dirty="0">
              <a:ln w="3175"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8258" y="2214554"/>
            <a:ext cx="5625742" cy="5143536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 flipH="1">
            <a:off x="500034" y="785794"/>
            <a:ext cx="4286280" cy="3786214"/>
          </a:xfrm>
          <a:prstGeom prst="wedgeEllipseCallout">
            <a:avLst>
              <a:gd name="adj1" fmla="val -72698"/>
              <a:gd name="adj2" fmla="val 618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Мальчики и девочки, посмотрите внимательно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 картинки в ряду.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Какая картинка будет следующая?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Нажмите на нее.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33794" name="Picture 2" descr="https://lukomory.com/wa-data/public/shop/products/11/08/811/images/2282/2282.97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71" t="4221" r="32457" b="1500"/>
          <a:stretch>
            <a:fillRect/>
          </a:stretch>
        </p:blipFill>
        <p:spPr bwMode="auto">
          <a:xfrm>
            <a:off x="1000100" y="428604"/>
            <a:ext cx="1071570" cy="2991467"/>
          </a:xfrm>
          <a:prstGeom prst="rect">
            <a:avLst/>
          </a:prstGeom>
          <a:noFill/>
        </p:spPr>
      </p:pic>
      <p:pic>
        <p:nvPicPr>
          <p:cNvPr id="33796" name="Picture 4" descr="https://xn--80aakqthbd5b.com/upload/iblock/ff3/9513ad09_c85f_11e7_952c_00219b91086d_f48c2f14_2d8f_11e8_a8b7_00219b91086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911" t="5249" r="37089" b="4750"/>
          <a:stretch>
            <a:fillRect/>
          </a:stretch>
        </p:blipFill>
        <p:spPr bwMode="auto">
          <a:xfrm>
            <a:off x="2857488" y="428604"/>
            <a:ext cx="1357322" cy="3016297"/>
          </a:xfrm>
          <a:prstGeom prst="rect">
            <a:avLst/>
          </a:prstGeom>
          <a:noFill/>
        </p:spPr>
      </p:pic>
      <p:pic>
        <p:nvPicPr>
          <p:cNvPr id="6" name="Picture 2" descr="https://lukomory.com/wa-data/public/shop/products/11/08/811/images/2282/2282.97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71" t="4221" r="32457" b="1500"/>
          <a:stretch>
            <a:fillRect/>
          </a:stretch>
        </p:blipFill>
        <p:spPr bwMode="auto">
          <a:xfrm>
            <a:off x="4929190" y="500042"/>
            <a:ext cx="1071570" cy="2991467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285728"/>
          <a:ext cx="7929620" cy="33575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2405"/>
                <a:gridCol w="1982405"/>
                <a:gridCol w="1982405"/>
                <a:gridCol w="1982405"/>
              </a:tblGrid>
              <a:tr h="33575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3798" name="Picture 6" descr="https://akadesha.ekb.prosadiki.ru/media/2020/07/13/1258204489/s1200_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428604"/>
            <a:ext cx="1530617" cy="2928982"/>
          </a:xfrm>
          <a:prstGeom prst="rect">
            <a:avLst/>
          </a:prstGeom>
          <a:noFill/>
        </p:spPr>
      </p:pic>
      <p:pic>
        <p:nvPicPr>
          <p:cNvPr id="9" name="Picture 2" descr="https://lukomory.com/wa-data/public/shop/products/11/08/811/images/2282/2282.970.JPG">
            <a:hlinkClick r:id="" action="ppaction://hlinkshowjump?jump=nextslide">
              <a:snd r:embed="rId7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771" t="4221" r="32457" b="1500"/>
          <a:stretch>
            <a:fillRect/>
          </a:stretch>
        </p:blipFill>
        <p:spPr bwMode="auto">
          <a:xfrm>
            <a:off x="3071802" y="3866533"/>
            <a:ext cx="1071570" cy="2991467"/>
          </a:xfrm>
          <a:prstGeom prst="rect">
            <a:avLst/>
          </a:prstGeom>
          <a:noFill/>
        </p:spPr>
      </p:pic>
      <p:pic>
        <p:nvPicPr>
          <p:cNvPr id="10" name="Picture 4" descr="https://xn--80aakqthbd5b.com/upload/iblock/ff3/9513ad09_c85f_11e7_952c_00219b91086d_f48c2f14_2d8f_11e8_a8b7_00219b91086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911" t="5249" r="37089" b="4750"/>
          <a:stretch>
            <a:fillRect/>
          </a:stretch>
        </p:blipFill>
        <p:spPr bwMode="auto">
          <a:xfrm>
            <a:off x="4786314" y="3841703"/>
            <a:ext cx="1357322" cy="3016297"/>
          </a:xfrm>
          <a:prstGeom prst="rect">
            <a:avLst/>
          </a:prstGeom>
          <a:noFill/>
        </p:spPr>
      </p:pic>
      <p:sp>
        <p:nvSpPr>
          <p:cNvPr id="12" name="Овал 11">
            <a:hlinkClick r:id="rId8" action="ppaction://hlinksldjump"/>
          </p:cNvPr>
          <p:cNvSpPr/>
          <p:nvPr/>
        </p:nvSpPr>
        <p:spPr>
          <a:xfrm>
            <a:off x="6572264" y="6000768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59259E-6 L 0.20955 -0.52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-2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8258" y="2214554"/>
            <a:ext cx="5625742" cy="5143536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 flipH="1">
            <a:off x="214282" y="500042"/>
            <a:ext cx="4357718" cy="4071966"/>
          </a:xfrm>
          <a:prstGeom prst="wedgeEllipseCallout">
            <a:avLst>
              <a:gd name="adj1" fmla="val -72698"/>
              <a:gd name="adj2" fmla="val 61800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Здравствуйте, мальчики и девочки!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Я сестрица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!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Очень я люблю играть!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 вы? А еще я много знаю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 нашей Родине  - России!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 её главных символах! Предлагаю Вам поиграть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со мной и познакомиться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главными символами нашей великой  России.  </a:t>
            </a: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Удачи, ребята!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1616561662345803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214678" y="39290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428604"/>
          <a:ext cx="7929620" cy="33575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2405"/>
                <a:gridCol w="1982405"/>
                <a:gridCol w="1982405"/>
                <a:gridCol w="1982405"/>
              </a:tblGrid>
              <a:tr h="33575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3798" name="Picture 6" descr="https://akadesha.ekb.prosadiki.ru/media/2020/07/13/1258204489/s1200_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642918"/>
            <a:ext cx="1530617" cy="2928982"/>
          </a:xfrm>
          <a:prstGeom prst="rect">
            <a:avLst/>
          </a:prstGeom>
          <a:noFill/>
        </p:spPr>
      </p:pic>
      <p:pic>
        <p:nvPicPr>
          <p:cNvPr id="34818" name="Picture 2" descr="https://www.tulasamovar.ru/upload/iblock/918/DSC0694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r="-1035" b="2941"/>
          <a:stretch>
            <a:fillRect/>
          </a:stretch>
        </p:blipFill>
        <p:spPr bwMode="auto">
          <a:xfrm>
            <a:off x="714348" y="857232"/>
            <a:ext cx="1785950" cy="2357454"/>
          </a:xfrm>
          <a:prstGeom prst="rect">
            <a:avLst/>
          </a:prstGeom>
          <a:noFill/>
        </p:spPr>
      </p:pic>
      <p:pic>
        <p:nvPicPr>
          <p:cNvPr id="13" name="Picture 2" descr="https://www.tulasamovar.ru/upload/iblock/918/DSC0694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035" b="2941"/>
          <a:stretch>
            <a:fillRect/>
          </a:stretch>
        </p:blipFill>
        <p:spPr bwMode="auto">
          <a:xfrm>
            <a:off x="4643438" y="857232"/>
            <a:ext cx="1785950" cy="2357454"/>
          </a:xfrm>
          <a:prstGeom prst="rect">
            <a:avLst/>
          </a:prstGeom>
          <a:noFill/>
        </p:spPr>
      </p:pic>
      <p:pic>
        <p:nvPicPr>
          <p:cNvPr id="14" name="Picture 2" descr="https://www.tulasamovar.ru/upload/iblock/918/DSC06945.JPG">
            <a:hlinkClick r:id="" action="ppaction://hlinkshowjump?jump=nextslide">
              <a:snd r:embed="rId6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035" b="2941"/>
          <a:stretch>
            <a:fillRect/>
          </a:stretch>
        </p:blipFill>
        <p:spPr bwMode="auto">
          <a:xfrm>
            <a:off x="4572000" y="4071942"/>
            <a:ext cx="1785950" cy="2357454"/>
          </a:xfrm>
          <a:prstGeom prst="rect">
            <a:avLst/>
          </a:prstGeom>
          <a:noFill/>
        </p:spPr>
      </p:pic>
      <p:pic>
        <p:nvPicPr>
          <p:cNvPr id="34820" name="Picture 4" descr="https://www.mirdv.su/wp-content/uploads/2018/12/1294_4-3.jpg-3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333" t="2062" r="18604" b="2312"/>
          <a:stretch>
            <a:fillRect/>
          </a:stretch>
        </p:blipFill>
        <p:spPr bwMode="auto">
          <a:xfrm>
            <a:off x="2786050" y="857232"/>
            <a:ext cx="1500198" cy="2428892"/>
          </a:xfrm>
          <a:prstGeom prst="rect">
            <a:avLst/>
          </a:prstGeom>
          <a:noFill/>
        </p:spPr>
      </p:pic>
      <p:pic>
        <p:nvPicPr>
          <p:cNvPr id="15" name="Picture 4" descr="https://www.mirdv.su/wp-content/uploads/2018/12/1294_4-3.jpg-3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333" t="2062" r="18604" b="2312"/>
          <a:stretch>
            <a:fillRect/>
          </a:stretch>
        </p:blipFill>
        <p:spPr bwMode="auto">
          <a:xfrm>
            <a:off x="2643174" y="4000504"/>
            <a:ext cx="1500198" cy="2428892"/>
          </a:xfrm>
          <a:prstGeom prst="rect">
            <a:avLst/>
          </a:prstGeom>
          <a:noFill/>
        </p:spPr>
      </p:pic>
      <p:sp>
        <p:nvSpPr>
          <p:cNvPr id="10" name="Овал 9">
            <a:hlinkClick r:id="rId9" action="ppaction://hlinksldjump"/>
          </p:cNvPr>
          <p:cNvSpPr/>
          <p:nvPr/>
        </p:nvSpPr>
        <p:spPr>
          <a:xfrm>
            <a:off x="6572264" y="6000768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0.01041 L 0.43125 -0.43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" y="-22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100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2143116"/>
            <a:ext cx="5625742" cy="5143536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 flipH="1">
            <a:off x="500034" y="785794"/>
            <a:ext cx="4286280" cy="3786214"/>
          </a:xfrm>
          <a:prstGeom prst="wedgeEllipseCallout">
            <a:avLst>
              <a:gd name="adj1" fmla="val -62399"/>
              <a:gd name="adj2" fmla="val 5513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Ребята, вы такие внимательные!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Мне очень понравилось играть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с вами!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1616561793466929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143240" y="392906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7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214422"/>
            <a:ext cx="77153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Материалы, использованные в презентации взяты с Интернет-ресурса: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https://yandex.ru/images/search?from=tabbar&amp;text=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яндекс%20картинки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4000504"/>
            <a:ext cx="7143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2000240"/>
            <a:ext cx="764383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3175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Игровое упражнение</a:t>
            </a:r>
          </a:p>
          <a:p>
            <a:pPr algn="ctr"/>
            <a:r>
              <a:rPr lang="ru-RU" sz="4800" b="1" spc="50" dirty="0" smtClean="0">
                <a:ln w="3175">
                  <a:solidFill>
                    <a:schemeClr val="bg1"/>
                  </a:solidFill>
                </a:ln>
                <a:solidFill>
                  <a:srgbClr val="C00000"/>
                </a:solidFill>
              </a:rPr>
              <a:t>«Найди точно такую же матрёшку»</a:t>
            </a:r>
            <a:endParaRPr lang="ru-RU" sz="4800" b="1" spc="50" dirty="0">
              <a:ln w="3175">
                <a:solidFill>
                  <a:schemeClr val="bg1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Picture 4" descr="https://illustrators.ru/uploads/illustration/image/615697/main_615697_original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8258" y="2214554"/>
            <a:ext cx="5625742" cy="5143536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 flipH="1">
            <a:off x="357158" y="714356"/>
            <a:ext cx="4500594" cy="3786214"/>
          </a:xfrm>
          <a:prstGeom prst="wedgeEllipseCallout">
            <a:avLst>
              <a:gd name="adj1" fmla="val -63240"/>
              <a:gd name="adj2" fmla="val 50141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357298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нимательно рассмотрите матрешку </a:t>
            </a:r>
          </a:p>
          <a:p>
            <a:pPr algn="ctr"/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 рамочке и помогите мне  найти похожую матрешку, сделайте выбор левой кнопкой мыши.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362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rcRect t="48709" r="82288" b="12914"/>
          <a:stretch>
            <a:fillRect/>
          </a:stretch>
        </p:blipFill>
        <p:spPr bwMode="auto">
          <a:xfrm>
            <a:off x="0" y="3357562"/>
            <a:ext cx="1714513" cy="2786084"/>
          </a:xfrm>
          <a:prstGeom prst="rect">
            <a:avLst/>
          </a:prstGeom>
          <a:noFill/>
        </p:spPr>
      </p:pic>
      <p:pic>
        <p:nvPicPr>
          <p:cNvPr id="5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856" r="81181" b="51291"/>
          <a:stretch>
            <a:fillRect/>
          </a:stretch>
        </p:blipFill>
        <p:spPr bwMode="auto">
          <a:xfrm>
            <a:off x="3643306" y="357166"/>
            <a:ext cx="1857388" cy="294996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6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588" t="14546" r="60228" b="46056"/>
          <a:stretch>
            <a:fillRect/>
          </a:stretch>
        </p:blipFill>
        <p:spPr bwMode="auto">
          <a:xfrm>
            <a:off x="1857356" y="3357562"/>
            <a:ext cx="1785950" cy="2902169"/>
          </a:xfrm>
          <a:prstGeom prst="rect">
            <a:avLst/>
          </a:prstGeom>
          <a:noFill/>
        </p:spPr>
      </p:pic>
      <p:pic>
        <p:nvPicPr>
          <p:cNvPr id="7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908" t="10001" r="42045" b="52117"/>
          <a:stretch>
            <a:fillRect/>
          </a:stretch>
        </p:blipFill>
        <p:spPr bwMode="auto">
          <a:xfrm>
            <a:off x="3643306" y="3357562"/>
            <a:ext cx="1757375" cy="2928958"/>
          </a:xfrm>
          <a:prstGeom prst="rect">
            <a:avLst/>
          </a:prstGeom>
          <a:noFill/>
        </p:spPr>
      </p:pic>
      <p:pic>
        <p:nvPicPr>
          <p:cNvPr id="9" name="Picture 2" descr="https://umochki.ru/images/golovolomki/2-odinakovie-kartinki/golovolomki-naydi-2-odinakovie-kartinki-22.jpg">
            <a:hlinkClick r:id="" action="ppaction://hlinkshowjump?jump=nextslide">
              <a:snd r:embed="rId4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80689" t="11554" r="2690" b="51511"/>
          <a:stretch>
            <a:fillRect/>
          </a:stretch>
        </p:blipFill>
        <p:spPr bwMode="auto">
          <a:xfrm>
            <a:off x="7286644" y="3500438"/>
            <a:ext cx="1671649" cy="2786082"/>
          </a:xfrm>
          <a:prstGeom prst="rect">
            <a:avLst/>
          </a:prstGeom>
          <a:noFill/>
        </p:spPr>
      </p:pic>
      <p:pic>
        <p:nvPicPr>
          <p:cNvPr id="11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856" r="81181" b="51291"/>
          <a:stretch>
            <a:fillRect/>
          </a:stretch>
        </p:blipFill>
        <p:spPr bwMode="auto">
          <a:xfrm>
            <a:off x="5429256" y="3286124"/>
            <a:ext cx="1934118" cy="307183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Овал 9">
            <a:hlinkClick r:id="rId6" action="ppaction://hlinksldjump"/>
          </p:cNvPr>
          <p:cNvSpPr/>
          <p:nvPr/>
        </p:nvSpPr>
        <p:spPr>
          <a:xfrm>
            <a:off x="6929422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CCFF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" action="ppaction://hlinkshowjump?jump=previousslide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5362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709" r="82288" b="12914"/>
          <a:stretch>
            <a:fillRect/>
          </a:stretch>
        </p:blipFill>
        <p:spPr bwMode="auto">
          <a:xfrm>
            <a:off x="0" y="3357562"/>
            <a:ext cx="1714513" cy="2786084"/>
          </a:xfrm>
          <a:prstGeom prst="rect">
            <a:avLst/>
          </a:prstGeom>
          <a:noFill/>
        </p:spPr>
      </p:pic>
      <p:pic>
        <p:nvPicPr>
          <p:cNvPr id="6" name="Picture 2" descr="https://umochki.ru/images/golovolomki/2-odinakovie-kartinki/golovolomki-naydi-2-odinakovie-kartinki-22.jpg">
            <a:hlinkClick r:id="" action="ppaction://hlinkshowjump?jump=nextslide">
              <a:snd r:embed="rId5" name="voltage.wav" builtIn="1"/>
            </a:hlinkClick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l="21588" t="14546" r="60228" b="46056"/>
          <a:stretch>
            <a:fillRect/>
          </a:stretch>
        </p:blipFill>
        <p:spPr bwMode="auto">
          <a:xfrm>
            <a:off x="1857356" y="3357562"/>
            <a:ext cx="1785950" cy="2902169"/>
          </a:xfrm>
          <a:prstGeom prst="rect">
            <a:avLst/>
          </a:prstGeom>
          <a:noFill/>
        </p:spPr>
      </p:pic>
      <p:pic>
        <p:nvPicPr>
          <p:cNvPr id="7" name="Picture 2" descr="https://umochki.ru/images/golovolomki/2-odinakovie-kartinki/golovolomki-naydi-2-odinakovie-kartinki-22.jpg">
            <a:hlinkClick r:id="" action="ppaction://hlinkshowjump?jump=nextslide">
              <a:snd r:embed="rId5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0908" t="10001" r="42045" b="52117"/>
          <a:stretch>
            <a:fillRect/>
          </a:stretch>
        </p:blipFill>
        <p:spPr bwMode="auto">
          <a:xfrm>
            <a:off x="3643306" y="3357562"/>
            <a:ext cx="1757375" cy="2928958"/>
          </a:xfrm>
          <a:prstGeom prst="rect">
            <a:avLst/>
          </a:prstGeom>
          <a:noFill/>
        </p:spPr>
      </p:pic>
      <p:pic>
        <p:nvPicPr>
          <p:cNvPr id="9" name="Picture 2" descr="https://umochki.ru/images/golovolomki/2-odinakovie-kartinki/golovolomki-naydi-2-odinakovie-kartinki-22.jpg">
            <a:hlinkClick r:id="" action="ppaction://hlinkshowjump?jump=nextslide">
              <a:snd r:embed="rId5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0689" t="11554" r="2690" b="51511"/>
          <a:stretch>
            <a:fillRect/>
          </a:stretch>
        </p:blipFill>
        <p:spPr bwMode="auto">
          <a:xfrm>
            <a:off x="7286644" y="3500438"/>
            <a:ext cx="1671649" cy="2786082"/>
          </a:xfrm>
          <a:prstGeom prst="rect">
            <a:avLst/>
          </a:prstGeom>
          <a:noFill/>
        </p:spPr>
      </p:pic>
      <p:pic>
        <p:nvPicPr>
          <p:cNvPr id="11" name="Picture 2" descr="https://umochki.ru/images/golovolomki/2-odinakovie-kartinki/golovolomki-naydi-2-odinakovie-kartinki-22.jpg">
            <a:hlinkClick r:id="" action="ppaction://hlinkshowjump?jump=nextslide">
              <a:snd r:embed="rId5" name="voltage.wav" builtIn="1"/>
            </a:hlinkClick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856" r="81181" b="51291"/>
          <a:stretch>
            <a:fillRect/>
          </a:stretch>
        </p:blipFill>
        <p:spPr bwMode="auto">
          <a:xfrm>
            <a:off x="5429256" y="3286124"/>
            <a:ext cx="1934118" cy="3071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s://umochki.ru/images/golovolomki/2-odinakovie-kartinki/golovolomki-naydi-2-odinakovie-kartinki-2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8709" r="82288" b="12914"/>
          <a:stretch>
            <a:fillRect/>
          </a:stretch>
        </p:blipFill>
        <p:spPr bwMode="auto">
          <a:xfrm>
            <a:off x="3643306" y="214290"/>
            <a:ext cx="1714513" cy="2786084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</p:pic>
      <p:sp>
        <p:nvSpPr>
          <p:cNvPr id="12" name="Овал 11">
            <a:hlinkClick r:id="rId6" action="ppaction://hlinksldjump"/>
          </p:cNvPr>
          <p:cNvSpPr/>
          <p:nvPr/>
        </p:nvSpPr>
        <p:spPr>
          <a:xfrm>
            <a:off x="6929422" y="6286520"/>
            <a:ext cx="2214578" cy="57148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66FF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ds05.infourok.ru/uploads/ex/03ac/0012dbe3-f86972f6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fs.znanio.ru/d5aff2/9d/6a/1ff436fb9d393ab7028452778973b6a45e.jpg"/>
          <p:cNvPicPr>
            <a:picLocks noChangeAspect="1" noChangeArrowheads="1"/>
          </p:cNvPicPr>
          <p:nvPr/>
        </p:nvPicPr>
        <p:blipFill>
          <a:blip r:embed="rId3"/>
          <a:srcRect t="28140" r="54044"/>
          <a:stretch>
            <a:fillRect/>
          </a:stretch>
        </p:blipFill>
        <p:spPr bwMode="auto">
          <a:xfrm>
            <a:off x="2428860" y="928670"/>
            <a:ext cx="4214842" cy="4950987"/>
          </a:xfrm>
          <a:prstGeom prst="rect">
            <a:avLst/>
          </a:prstGeom>
          <a:noFill/>
        </p:spPr>
      </p:pic>
      <p:sp>
        <p:nvSpPr>
          <p:cNvPr id="6" name="Овал 5">
            <a:hlinkClick r:id="rId4" action="ppaction://hlinksldjump"/>
          </p:cNvPr>
          <p:cNvSpPr/>
          <p:nvPr/>
        </p:nvSpPr>
        <p:spPr>
          <a:xfrm>
            <a:off x="285720" y="5572140"/>
            <a:ext cx="2643206" cy="107157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320</Words>
  <Application>Microsoft Office PowerPoint</Application>
  <PresentationFormat>Экран (4:3)</PresentationFormat>
  <Paragraphs>75</Paragraphs>
  <Slides>33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User</cp:lastModifiedBy>
  <cp:revision>55</cp:revision>
  <dcterms:created xsi:type="dcterms:W3CDTF">2021-03-21T10:31:10Z</dcterms:created>
  <dcterms:modified xsi:type="dcterms:W3CDTF">2021-03-25T05:23:30Z</dcterms:modified>
</cp:coreProperties>
</file>