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9"/>
  </p:notesMasterIdLst>
  <p:sldIdLst>
    <p:sldId id="301" r:id="rId2"/>
    <p:sldId id="291" r:id="rId3"/>
    <p:sldId id="273" r:id="rId4"/>
    <p:sldId id="303" r:id="rId5"/>
    <p:sldId id="295" r:id="rId6"/>
    <p:sldId id="293" r:id="rId7"/>
    <p:sldId id="304" r:id="rId8"/>
    <p:sldId id="267" r:id="rId9"/>
    <p:sldId id="262" r:id="rId10"/>
    <p:sldId id="358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72" r:id="rId22"/>
    <p:sldId id="373" r:id="rId23"/>
    <p:sldId id="307" r:id="rId24"/>
    <p:sldId id="374" r:id="rId25"/>
    <p:sldId id="375" r:id="rId26"/>
    <p:sldId id="355" r:id="rId27"/>
    <p:sldId id="348" r:id="rId28"/>
    <p:sldId id="356" r:id="rId29"/>
    <p:sldId id="357" r:id="rId30"/>
    <p:sldId id="349" r:id="rId31"/>
    <p:sldId id="350" r:id="rId32"/>
    <p:sldId id="351" r:id="rId33"/>
    <p:sldId id="352" r:id="rId34"/>
    <p:sldId id="353" r:id="rId35"/>
    <p:sldId id="354" r:id="rId36"/>
    <p:sldId id="328" r:id="rId37"/>
    <p:sldId id="346" r:id="rId38"/>
    <p:sldId id="345" r:id="rId39"/>
    <p:sldId id="330" r:id="rId40"/>
    <p:sldId id="331" r:id="rId41"/>
    <p:sldId id="332" r:id="rId42"/>
    <p:sldId id="333" r:id="rId43"/>
    <p:sldId id="334" r:id="rId44"/>
    <p:sldId id="335" r:id="rId45"/>
    <p:sldId id="336" r:id="rId46"/>
    <p:sldId id="338" r:id="rId47"/>
    <p:sldId id="339" r:id="rId48"/>
    <p:sldId id="359" r:id="rId49"/>
    <p:sldId id="360" r:id="rId50"/>
    <p:sldId id="361" r:id="rId51"/>
    <p:sldId id="362" r:id="rId52"/>
    <p:sldId id="363" r:id="rId53"/>
    <p:sldId id="364" r:id="rId54"/>
    <p:sldId id="365" r:id="rId55"/>
    <p:sldId id="366" r:id="rId56"/>
    <p:sldId id="367" r:id="rId57"/>
    <p:sldId id="368" r:id="rId58"/>
    <p:sldId id="369" r:id="rId59"/>
    <p:sldId id="370" r:id="rId60"/>
    <p:sldId id="371" r:id="rId61"/>
    <p:sldId id="340" r:id="rId62"/>
    <p:sldId id="341" r:id="rId63"/>
    <p:sldId id="342" r:id="rId64"/>
    <p:sldId id="343" r:id="rId65"/>
    <p:sldId id="344" r:id="rId66"/>
    <p:sldId id="308" r:id="rId67"/>
    <p:sldId id="309" r:id="rId68"/>
    <p:sldId id="310" r:id="rId69"/>
    <p:sldId id="311" r:id="rId70"/>
    <p:sldId id="312" r:id="rId71"/>
    <p:sldId id="313" r:id="rId72"/>
    <p:sldId id="314" r:id="rId73"/>
    <p:sldId id="315" r:id="rId74"/>
    <p:sldId id="316" r:id="rId75"/>
    <p:sldId id="317" r:id="rId76"/>
    <p:sldId id="280" r:id="rId77"/>
    <p:sldId id="300" r:id="rId7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CC"/>
    <a:srgbClr val="FF33CC"/>
    <a:srgbClr val="FF66FF"/>
    <a:srgbClr val="CC0099"/>
    <a:srgbClr val="FF3300"/>
    <a:srgbClr val="007E60"/>
    <a:srgbClr val="FF00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5116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974A70-119A-45E4-A129-F371D67964E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715538A-4D6D-4B8A-BCFD-82F353BC71A0}">
      <dgm:prSet phldrT="[Текст]"/>
      <dgm:spPr/>
      <dgm:t>
        <a:bodyPr/>
        <a:lstStyle/>
        <a:p>
          <a:r>
            <a:rPr lang="ru-RU" dirty="0" smtClean="0"/>
            <a:t>Радио                                      38 лет</a:t>
          </a:r>
          <a:endParaRPr lang="ru-RU" dirty="0"/>
        </a:p>
      </dgm:t>
    </dgm:pt>
    <dgm:pt modelId="{536413CF-A174-4268-B5EC-9F4ECD663EEF}" type="parTrans" cxnId="{5646E5B3-5FE0-41D3-94A5-21D6830465FA}">
      <dgm:prSet/>
      <dgm:spPr/>
      <dgm:t>
        <a:bodyPr/>
        <a:lstStyle/>
        <a:p>
          <a:endParaRPr lang="ru-RU"/>
        </a:p>
      </dgm:t>
    </dgm:pt>
    <dgm:pt modelId="{72BD3B3E-5D19-4D71-B7EC-BDE9B70EA921}" type="sibTrans" cxnId="{5646E5B3-5FE0-41D3-94A5-21D6830465FA}">
      <dgm:prSet/>
      <dgm:spPr/>
      <dgm:t>
        <a:bodyPr/>
        <a:lstStyle/>
        <a:p>
          <a:endParaRPr lang="ru-RU"/>
        </a:p>
      </dgm:t>
    </dgm:pt>
    <dgm:pt modelId="{F438A193-822C-4C3E-9512-5BA98DEE0874}">
      <dgm:prSet phldrT="[Текст]"/>
      <dgm:spPr/>
      <dgm:t>
        <a:bodyPr/>
        <a:lstStyle/>
        <a:p>
          <a:r>
            <a:rPr lang="ru-RU" dirty="0" smtClean="0"/>
            <a:t>Телевидение                          13 лет</a:t>
          </a:r>
          <a:endParaRPr lang="ru-RU" dirty="0"/>
        </a:p>
      </dgm:t>
    </dgm:pt>
    <dgm:pt modelId="{6A3BAC5F-E30A-41A5-A626-F03F0854F637}" type="parTrans" cxnId="{DB492E16-3743-48B0-8AEF-38F298404311}">
      <dgm:prSet/>
      <dgm:spPr/>
      <dgm:t>
        <a:bodyPr/>
        <a:lstStyle/>
        <a:p>
          <a:endParaRPr lang="ru-RU"/>
        </a:p>
      </dgm:t>
    </dgm:pt>
    <dgm:pt modelId="{E15640C7-9915-4BF0-93D1-3D70BBAC6185}" type="sibTrans" cxnId="{DB492E16-3743-48B0-8AEF-38F298404311}">
      <dgm:prSet/>
      <dgm:spPr/>
      <dgm:t>
        <a:bodyPr/>
        <a:lstStyle/>
        <a:p>
          <a:endParaRPr lang="ru-RU"/>
        </a:p>
      </dgm:t>
    </dgm:pt>
    <dgm:pt modelId="{09E58ECC-D609-4FE2-B168-1601EDB88872}">
      <dgm:prSet phldrT="[Текст]"/>
      <dgm:spPr/>
      <dgm:t>
        <a:bodyPr/>
        <a:lstStyle/>
        <a:p>
          <a:r>
            <a:rPr lang="ru-RU" dirty="0" smtClean="0"/>
            <a:t>Кабельное телевидение        10 лет</a:t>
          </a:r>
          <a:endParaRPr lang="ru-RU" dirty="0"/>
        </a:p>
      </dgm:t>
    </dgm:pt>
    <dgm:pt modelId="{6F8D1D2B-9F50-49C0-8A41-5B28B76C7292}" type="parTrans" cxnId="{1612F29A-88EC-4C5F-A0B8-298E08CBD417}">
      <dgm:prSet/>
      <dgm:spPr/>
      <dgm:t>
        <a:bodyPr/>
        <a:lstStyle/>
        <a:p>
          <a:endParaRPr lang="ru-RU"/>
        </a:p>
      </dgm:t>
    </dgm:pt>
    <dgm:pt modelId="{E72FAF76-A06D-4A2C-810B-D7DF7F4A46DB}" type="sibTrans" cxnId="{1612F29A-88EC-4C5F-A0B8-298E08CBD417}">
      <dgm:prSet/>
      <dgm:spPr/>
      <dgm:t>
        <a:bodyPr/>
        <a:lstStyle/>
        <a:p>
          <a:endParaRPr lang="ru-RU"/>
        </a:p>
      </dgm:t>
    </dgm:pt>
    <dgm:pt modelId="{05461D41-CBA3-4DC1-B528-54667F99D395}">
      <dgm:prSet/>
      <dgm:spPr/>
      <dgm:t>
        <a:bodyPr/>
        <a:lstStyle/>
        <a:p>
          <a:r>
            <a:rPr lang="ru-RU" dirty="0" smtClean="0"/>
            <a:t>Интернет                                 5 лет</a:t>
          </a:r>
          <a:endParaRPr lang="ru-RU" dirty="0"/>
        </a:p>
      </dgm:t>
    </dgm:pt>
    <dgm:pt modelId="{87C35A03-F1DE-4651-94E1-D33A95ECFFD9}" type="parTrans" cxnId="{B937309E-CB01-4982-8A7D-4D7C46AB4F5A}">
      <dgm:prSet/>
      <dgm:spPr/>
      <dgm:t>
        <a:bodyPr/>
        <a:lstStyle/>
        <a:p>
          <a:endParaRPr lang="ru-RU"/>
        </a:p>
      </dgm:t>
    </dgm:pt>
    <dgm:pt modelId="{1377E6E2-626A-48F3-BDE2-1CBDCBDD8A90}" type="sibTrans" cxnId="{B937309E-CB01-4982-8A7D-4D7C46AB4F5A}">
      <dgm:prSet/>
      <dgm:spPr/>
      <dgm:t>
        <a:bodyPr/>
        <a:lstStyle/>
        <a:p>
          <a:endParaRPr lang="ru-RU"/>
        </a:p>
      </dgm:t>
    </dgm:pt>
    <dgm:pt modelId="{7C38C62D-CF89-453A-B122-6FA07F6FE390}" type="pres">
      <dgm:prSet presAssocID="{ED974A70-119A-45E4-A129-F371D67964E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C6DA90B-B840-482D-BD58-D9A9BA6EF817}" type="pres">
      <dgm:prSet presAssocID="{5715538A-4D6D-4B8A-BCFD-82F353BC71A0}" presName="parentLin" presStyleCnt="0"/>
      <dgm:spPr/>
    </dgm:pt>
    <dgm:pt modelId="{53BB6FF1-B466-4C5A-9529-368127172106}" type="pres">
      <dgm:prSet presAssocID="{5715538A-4D6D-4B8A-BCFD-82F353BC71A0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C6A21A1-EE70-423D-9EAD-EA5DC696B32A}" type="pres">
      <dgm:prSet presAssocID="{5715538A-4D6D-4B8A-BCFD-82F353BC71A0}" presName="parentText" presStyleLbl="node1" presStyleIdx="0" presStyleCnt="4" custLinFactNeighborX="-14069" custLinFactNeighborY="-50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5B811B-DEB3-4CF5-B7E1-2B680D99CC96}" type="pres">
      <dgm:prSet presAssocID="{5715538A-4D6D-4B8A-BCFD-82F353BC71A0}" presName="negativeSpace" presStyleCnt="0"/>
      <dgm:spPr/>
    </dgm:pt>
    <dgm:pt modelId="{29A0D5D8-DCFF-4A7D-997C-AC6BF3937D3D}" type="pres">
      <dgm:prSet presAssocID="{5715538A-4D6D-4B8A-BCFD-82F353BC71A0}" presName="childText" presStyleLbl="conFgAcc1" presStyleIdx="0" presStyleCnt="4">
        <dgm:presLayoutVars>
          <dgm:bulletEnabled val="1"/>
        </dgm:presLayoutVars>
      </dgm:prSet>
      <dgm:spPr/>
    </dgm:pt>
    <dgm:pt modelId="{E55159E6-2280-44AB-BE31-EDC392855600}" type="pres">
      <dgm:prSet presAssocID="{72BD3B3E-5D19-4D71-B7EC-BDE9B70EA921}" presName="spaceBetweenRectangles" presStyleCnt="0"/>
      <dgm:spPr/>
    </dgm:pt>
    <dgm:pt modelId="{3376B57B-912F-4EF4-9302-70E4EC57F075}" type="pres">
      <dgm:prSet presAssocID="{F438A193-822C-4C3E-9512-5BA98DEE0874}" presName="parentLin" presStyleCnt="0"/>
      <dgm:spPr/>
    </dgm:pt>
    <dgm:pt modelId="{567D442C-9DF0-4CB9-B4F0-D10AC566D6D6}" type="pres">
      <dgm:prSet presAssocID="{F438A193-822C-4C3E-9512-5BA98DEE0874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6623B4C-3CA2-4052-91FD-4546DAF337ED}" type="pres">
      <dgm:prSet presAssocID="{F438A193-822C-4C3E-9512-5BA98DEE087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20B7B4-C69F-49BD-B991-0534EA33347F}" type="pres">
      <dgm:prSet presAssocID="{F438A193-822C-4C3E-9512-5BA98DEE0874}" presName="negativeSpace" presStyleCnt="0"/>
      <dgm:spPr/>
    </dgm:pt>
    <dgm:pt modelId="{320B5CCB-E99A-40A1-9349-DCDA582B37F9}" type="pres">
      <dgm:prSet presAssocID="{F438A193-822C-4C3E-9512-5BA98DEE0874}" presName="childText" presStyleLbl="conFgAcc1" presStyleIdx="1" presStyleCnt="4">
        <dgm:presLayoutVars>
          <dgm:bulletEnabled val="1"/>
        </dgm:presLayoutVars>
      </dgm:prSet>
      <dgm:spPr/>
    </dgm:pt>
    <dgm:pt modelId="{3C16A250-9678-44DA-A2D0-74C6DAA2A320}" type="pres">
      <dgm:prSet presAssocID="{E15640C7-9915-4BF0-93D1-3D70BBAC6185}" presName="spaceBetweenRectangles" presStyleCnt="0"/>
      <dgm:spPr/>
    </dgm:pt>
    <dgm:pt modelId="{12C2CB4F-EFA3-4C7E-B675-21CD6A4F75B5}" type="pres">
      <dgm:prSet presAssocID="{09E58ECC-D609-4FE2-B168-1601EDB88872}" presName="parentLin" presStyleCnt="0"/>
      <dgm:spPr/>
    </dgm:pt>
    <dgm:pt modelId="{45F6F6E1-0C89-4337-B4DE-D9D50F924F65}" type="pres">
      <dgm:prSet presAssocID="{09E58ECC-D609-4FE2-B168-1601EDB8887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F57EC7A-C29C-4345-BF03-7DA3F88038ED}" type="pres">
      <dgm:prSet presAssocID="{09E58ECC-D609-4FE2-B168-1601EDB8887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F2A9B8-01EB-4028-89F2-16215F2796B8}" type="pres">
      <dgm:prSet presAssocID="{09E58ECC-D609-4FE2-B168-1601EDB88872}" presName="negativeSpace" presStyleCnt="0"/>
      <dgm:spPr/>
    </dgm:pt>
    <dgm:pt modelId="{D0539AFD-88B0-46CA-9042-E73440198B81}" type="pres">
      <dgm:prSet presAssocID="{09E58ECC-D609-4FE2-B168-1601EDB88872}" presName="childText" presStyleLbl="conFgAcc1" presStyleIdx="2" presStyleCnt="4">
        <dgm:presLayoutVars>
          <dgm:bulletEnabled val="1"/>
        </dgm:presLayoutVars>
      </dgm:prSet>
      <dgm:spPr/>
    </dgm:pt>
    <dgm:pt modelId="{CA88E625-1514-41F9-B6DC-21B7BF894472}" type="pres">
      <dgm:prSet presAssocID="{E72FAF76-A06D-4A2C-810B-D7DF7F4A46DB}" presName="spaceBetweenRectangles" presStyleCnt="0"/>
      <dgm:spPr/>
    </dgm:pt>
    <dgm:pt modelId="{ACAB932E-BC48-4E73-961E-C54FC4593ED1}" type="pres">
      <dgm:prSet presAssocID="{05461D41-CBA3-4DC1-B528-54667F99D395}" presName="parentLin" presStyleCnt="0"/>
      <dgm:spPr/>
    </dgm:pt>
    <dgm:pt modelId="{18DAB357-AE36-454F-884A-C03C965C3636}" type="pres">
      <dgm:prSet presAssocID="{05461D41-CBA3-4DC1-B528-54667F99D395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AC6CEADA-ABBB-4AF5-9676-BEC29565C93E}" type="pres">
      <dgm:prSet presAssocID="{05461D41-CBA3-4DC1-B528-54667F99D39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2469B9-CAE1-4308-8DF9-15C70CE7A2CA}" type="pres">
      <dgm:prSet presAssocID="{05461D41-CBA3-4DC1-B528-54667F99D395}" presName="negativeSpace" presStyleCnt="0"/>
      <dgm:spPr/>
    </dgm:pt>
    <dgm:pt modelId="{1D06050F-8A35-4E41-B24A-9C863B3CAC86}" type="pres">
      <dgm:prSet presAssocID="{05461D41-CBA3-4DC1-B528-54667F99D39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F2D0C50-3CFD-4929-8FEE-1BFA6E213A64}" type="presOf" srcId="{F438A193-822C-4C3E-9512-5BA98DEE0874}" destId="{F6623B4C-3CA2-4052-91FD-4546DAF337ED}" srcOrd="1" destOrd="0" presId="urn:microsoft.com/office/officeart/2005/8/layout/list1"/>
    <dgm:cxn modelId="{5646E5B3-5FE0-41D3-94A5-21D6830465FA}" srcId="{ED974A70-119A-45E4-A129-F371D67964E0}" destId="{5715538A-4D6D-4B8A-BCFD-82F353BC71A0}" srcOrd="0" destOrd="0" parTransId="{536413CF-A174-4268-B5EC-9F4ECD663EEF}" sibTransId="{72BD3B3E-5D19-4D71-B7EC-BDE9B70EA921}"/>
    <dgm:cxn modelId="{315B7E44-C1D2-4C41-B02C-FA28A63E3309}" type="presOf" srcId="{09E58ECC-D609-4FE2-B168-1601EDB88872}" destId="{45F6F6E1-0C89-4337-B4DE-D9D50F924F65}" srcOrd="0" destOrd="0" presId="urn:microsoft.com/office/officeart/2005/8/layout/list1"/>
    <dgm:cxn modelId="{B937309E-CB01-4982-8A7D-4D7C46AB4F5A}" srcId="{ED974A70-119A-45E4-A129-F371D67964E0}" destId="{05461D41-CBA3-4DC1-B528-54667F99D395}" srcOrd="3" destOrd="0" parTransId="{87C35A03-F1DE-4651-94E1-D33A95ECFFD9}" sibTransId="{1377E6E2-626A-48F3-BDE2-1CBDCBDD8A90}"/>
    <dgm:cxn modelId="{15AB20A7-1165-4034-984B-4CACE14D5AFF}" type="presOf" srcId="{09E58ECC-D609-4FE2-B168-1601EDB88872}" destId="{2F57EC7A-C29C-4345-BF03-7DA3F88038ED}" srcOrd="1" destOrd="0" presId="urn:microsoft.com/office/officeart/2005/8/layout/list1"/>
    <dgm:cxn modelId="{DB492E16-3743-48B0-8AEF-38F298404311}" srcId="{ED974A70-119A-45E4-A129-F371D67964E0}" destId="{F438A193-822C-4C3E-9512-5BA98DEE0874}" srcOrd="1" destOrd="0" parTransId="{6A3BAC5F-E30A-41A5-A626-F03F0854F637}" sibTransId="{E15640C7-9915-4BF0-93D1-3D70BBAC6185}"/>
    <dgm:cxn modelId="{C0EDEA01-356A-465B-987E-B87B4487A894}" type="presOf" srcId="{ED974A70-119A-45E4-A129-F371D67964E0}" destId="{7C38C62D-CF89-453A-B122-6FA07F6FE390}" srcOrd="0" destOrd="0" presId="urn:microsoft.com/office/officeart/2005/8/layout/list1"/>
    <dgm:cxn modelId="{316CB604-E5CA-4479-8104-CBC0B09C4495}" type="presOf" srcId="{05461D41-CBA3-4DC1-B528-54667F99D395}" destId="{AC6CEADA-ABBB-4AF5-9676-BEC29565C93E}" srcOrd="1" destOrd="0" presId="urn:microsoft.com/office/officeart/2005/8/layout/list1"/>
    <dgm:cxn modelId="{9630FA9E-FB0C-4CA8-8A33-D3BB615DD231}" type="presOf" srcId="{5715538A-4D6D-4B8A-BCFD-82F353BC71A0}" destId="{9C6A21A1-EE70-423D-9EAD-EA5DC696B32A}" srcOrd="1" destOrd="0" presId="urn:microsoft.com/office/officeart/2005/8/layout/list1"/>
    <dgm:cxn modelId="{6DDB169B-07A6-4E01-9E1A-0FC0A8C035AE}" type="presOf" srcId="{F438A193-822C-4C3E-9512-5BA98DEE0874}" destId="{567D442C-9DF0-4CB9-B4F0-D10AC566D6D6}" srcOrd="0" destOrd="0" presId="urn:microsoft.com/office/officeart/2005/8/layout/list1"/>
    <dgm:cxn modelId="{6D31FB8A-1084-4DE6-8AA8-BCF05678CFCC}" type="presOf" srcId="{05461D41-CBA3-4DC1-B528-54667F99D395}" destId="{18DAB357-AE36-454F-884A-C03C965C3636}" srcOrd="0" destOrd="0" presId="urn:microsoft.com/office/officeart/2005/8/layout/list1"/>
    <dgm:cxn modelId="{E8844352-B2D8-4017-897A-AAB809B43C1F}" type="presOf" srcId="{5715538A-4D6D-4B8A-BCFD-82F353BC71A0}" destId="{53BB6FF1-B466-4C5A-9529-368127172106}" srcOrd="0" destOrd="0" presId="urn:microsoft.com/office/officeart/2005/8/layout/list1"/>
    <dgm:cxn modelId="{1612F29A-88EC-4C5F-A0B8-298E08CBD417}" srcId="{ED974A70-119A-45E4-A129-F371D67964E0}" destId="{09E58ECC-D609-4FE2-B168-1601EDB88872}" srcOrd="2" destOrd="0" parTransId="{6F8D1D2B-9F50-49C0-8A41-5B28B76C7292}" sibTransId="{E72FAF76-A06D-4A2C-810B-D7DF7F4A46DB}"/>
    <dgm:cxn modelId="{B072E7C2-2AF8-44F1-9B08-B0691588F336}" type="presParOf" srcId="{7C38C62D-CF89-453A-B122-6FA07F6FE390}" destId="{4C6DA90B-B840-482D-BD58-D9A9BA6EF817}" srcOrd="0" destOrd="0" presId="urn:microsoft.com/office/officeart/2005/8/layout/list1"/>
    <dgm:cxn modelId="{F2BC600F-8729-409D-9CAC-89474AD19894}" type="presParOf" srcId="{4C6DA90B-B840-482D-BD58-D9A9BA6EF817}" destId="{53BB6FF1-B466-4C5A-9529-368127172106}" srcOrd="0" destOrd="0" presId="urn:microsoft.com/office/officeart/2005/8/layout/list1"/>
    <dgm:cxn modelId="{CC6C8277-137A-4E08-9EF0-24570650D5DD}" type="presParOf" srcId="{4C6DA90B-B840-482D-BD58-D9A9BA6EF817}" destId="{9C6A21A1-EE70-423D-9EAD-EA5DC696B32A}" srcOrd="1" destOrd="0" presId="urn:microsoft.com/office/officeart/2005/8/layout/list1"/>
    <dgm:cxn modelId="{F824CD5F-1001-4B74-AE2F-76E455EDCE19}" type="presParOf" srcId="{7C38C62D-CF89-453A-B122-6FA07F6FE390}" destId="{685B811B-DEB3-4CF5-B7E1-2B680D99CC96}" srcOrd="1" destOrd="0" presId="urn:microsoft.com/office/officeart/2005/8/layout/list1"/>
    <dgm:cxn modelId="{2793F81F-C3F7-4B35-BFFE-257CEC468C15}" type="presParOf" srcId="{7C38C62D-CF89-453A-B122-6FA07F6FE390}" destId="{29A0D5D8-DCFF-4A7D-997C-AC6BF3937D3D}" srcOrd="2" destOrd="0" presId="urn:microsoft.com/office/officeart/2005/8/layout/list1"/>
    <dgm:cxn modelId="{C69EB61F-582A-4244-8C12-856EE14F033C}" type="presParOf" srcId="{7C38C62D-CF89-453A-B122-6FA07F6FE390}" destId="{E55159E6-2280-44AB-BE31-EDC392855600}" srcOrd="3" destOrd="0" presId="urn:microsoft.com/office/officeart/2005/8/layout/list1"/>
    <dgm:cxn modelId="{5C1FB754-0E63-4741-A8C7-23F577A43B9B}" type="presParOf" srcId="{7C38C62D-CF89-453A-B122-6FA07F6FE390}" destId="{3376B57B-912F-4EF4-9302-70E4EC57F075}" srcOrd="4" destOrd="0" presId="urn:microsoft.com/office/officeart/2005/8/layout/list1"/>
    <dgm:cxn modelId="{7692D045-976A-4097-A1C8-F4B067AEC5D1}" type="presParOf" srcId="{3376B57B-912F-4EF4-9302-70E4EC57F075}" destId="{567D442C-9DF0-4CB9-B4F0-D10AC566D6D6}" srcOrd="0" destOrd="0" presId="urn:microsoft.com/office/officeart/2005/8/layout/list1"/>
    <dgm:cxn modelId="{2551AB63-9A86-457D-B796-B2A3A8526C09}" type="presParOf" srcId="{3376B57B-912F-4EF4-9302-70E4EC57F075}" destId="{F6623B4C-3CA2-4052-91FD-4546DAF337ED}" srcOrd="1" destOrd="0" presId="urn:microsoft.com/office/officeart/2005/8/layout/list1"/>
    <dgm:cxn modelId="{C8E6AFD6-3362-42A6-A75E-CFE622C3D6E9}" type="presParOf" srcId="{7C38C62D-CF89-453A-B122-6FA07F6FE390}" destId="{F420B7B4-C69F-49BD-B991-0534EA33347F}" srcOrd="5" destOrd="0" presId="urn:microsoft.com/office/officeart/2005/8/layout/list1"/>
    <dgm:cxn modelId="{10A5B3E3-C99B-40DF-8912-884057E7B778}" type="presParOf" srcId="{7C38C62D-CF89-453A-B122-6FA07F6FE390}" destId="{320B5CCB-E99A-40A1-9349-DCDA582B37F9}" srcOrd="6" destOrd="0" presId="urn:microsoft.com/office/officeart/2005/8/layout/list1"/>
    <dgm:cxn modelId="{C2CDF772-5AC8-4D46-A6F8-05A8979DFAF9}" type="presParOf" srcId="{7C38C62D-CF89-453A-B122-6FA07F6FE390}" destId="{3C16A250-9678-44DA-A2D0-74C6DAA2A320}" srcOrd="7" destOrd="0" presId="urn:microsoft.com/office/officeart/2005/8/layout/list1"/>
    <dgm:cxn modelId="{3922C5DB-C36B-46A3-8124-77CC6D938A80}" type="presParOf" srcId="{7C38C62D-CF89-453A-B122-6FA07F6FE390}" destId="{12C2CB4F-EFA3-4C7E-B675-21CD6A4F75B5}" srcOrd="8" destOrd="0" presId="urn:microsoft.com/office/officeart/2005/8/layout/list1"/>
    <dgm:cxn modelId="{383C4884-3EC0-4983-B456-3232A60C0392}" type="presParOf" srcId="{12C2CB4F-EFA3-4C7E-B675-21CD6A4F75B5}" destId="{45F6F6E1-0C89-4337-B4DE-D9D50F924F65}" srcOrd="0" destOrd="0" presId="urn:microsoft.com/office/officeart/2005/8/layout/list1"/>
    <dgm:cxn modelId="{1EC50959-580D-4254-86AD-FD179FFB91B0}" type="presParOf" srcId="{12C2CB4F-EFA3-4C7E-B675-21CD6A4F75B5}" destId="{2F57EC7A-C29C-4345-BF03-7DA3F88038ED}" srcOrd="1" destOrd="0" presId="urn:microsoft.com/office/officeart/2005/8/layout/list1"/>
    <dgm:cxn modelId="{354F162C-F870-400E-A709-714ADA60CF4E}" type="presParOf" srcId="{7C38C62D-CF89-453A-B122-6FA07F6FE390}" destId="{BAF2A9B8-01EB-4028-89F2-16215F2796B8}" srcOrd="9" destOrd="0" presId="urn:microsoft.com/office/officeart/2005/8/layout/list1"/>
    <dgm:cxn modelId="{B22A2991-561B-4D69-9A23-D3D0415CFE26}" type="presParOf" srcId="{7C38C62D-CF89-453A-B122-6FA07F6FE390}" destId="{D0539AFD-88B0-46CA-9042-E73440198B81}" srcOrd="10" destOrd="0" presId="urn:microsoft.com/office/officeart/2005/8/layout/list1"/>
    <dgm:cxn modelId="{D29A91F3-AEB4-41A0-8F60-7B1966D8B317}" type="presParOf" srcId="{7C38C62D-CF89-453A-B122-6FA07F6FE390}" destId="{CA88E625-1514-41F9-B6DC-21B7BF894472}" srcOrd="11" destOrd="0" presId="urn:microsoft.com/office/officeart/2005/8/layout/list1"/>
    <dgm:cxn modelId="{73399B56-7728-4DD9-BB7B-050B74404F47}" type="presParOf" srcId="{7C38C62D-CF89-453A-B122-6FA07F6FE390}" destId="{ACAB932E-BC48-4E73-961E-C54FC4593ED1}" srcOrd="12" destOrd="0" presId="urn:microsoft.com/office/officeart/2005/8/layout/list1"/>
    <dgm:cxn modelId="{7A648046-A7DD-4A43-8AF7-B6DBCF8C9B28}" type="presParOf" srcId="{ACAB932E-BC48-4E73-961E-C54FC4593ED1}" destId="{18DAB357-AE36-454F-884A-C03C965C3636}" srcOrd="0" destOrd="0" presId="urn:microsoft.com/office/officeart/2005/8/layout/list1"/>
    <dgm:cxn modelId="{23B2CD9D-39BB-48FD-8CC1-191ADB55D5BC}" type="presParOf" srcId="{ACAB932E-BC48-4E73-961E-C54FC4593ED1}" destId="{AC6CEADA-ABBB-4AF5-9676-BEC29565C93E}" srcOrd="1" destOrd="0" presId="urn:microsoft.com/office/officeart/2005/8/layout/list1"/>
    <dgm:cxn modelId="{B57BF4D1-8E5F-4341-B462-A4D23A0C3909}" type="presParOf" srcId="{7C38C62D-CF89-453A-B122-6FA07F6FE390}" destId="{922469B9-CAE1-4308-8DF9-15C70CE7A2CA}" srcOrd="13" destOrd="0" presId="urn:microsoft.com/office/officeart/2005/8/layout/list1"/>
    <dgm:cxn modelId="{A1DB6565-12FC-4038-B4A3-DD5A7E3927F4}" type="presParOf" srcId="{7C38C62D-CF89-453A-B122-6FA07F6FE390}" destId="{1D06050F-8A35-4E41-B24A-9C863B3CAC86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A0D5D8-DCFF-4A7D-997C-AC6BF3937D3D}">
      <dsp:nvSpPr>
        <dsp:cNvPr id="0" name=""/>
        <dsp:cNvSpPr/>
      </dsp:nvSpPr>
      <dsp:spPr>
        <a:xfrm>
          <a:off x="0" y="332495"/>
          <a:ext cx="559439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6A21A1-EE70-423D-9EAD-EA5DC696B32A}">
      <dsp:nvSpPr>
        <dsp:cNvPr id="0" name=""/>
        <dsp:cNvSpPr/>
      </dsp:nvSpPr>
      <dsp:spPr>
        <a:xfrm>
          <a:off x="240365" y="0"/>
          <a:ext cx="391607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8" tIns="0" rIns="14801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Радио                                      38 лет</a:t>
          </a:r>
          <a:endParaRPr lang="ru-RU" sz="2200" kern="1200" dirty="0"/>
        </a:p>
      </dsp:txBody>
      <dsp:txXfrm>
        <a:off x="272068" y="31703"/>
        <a:ext cx="3852669" cy="586034"/>
      </dsp:txXfrm>
    </dsp:sp>
    <dsp:sp modelId="{320B5CCB-E99A-40A1-9349-DCDA582B37F9}">
      <dsp:nvSpPr>
        <dsp:cNvPr id="0" name=""/>
        <dsp:cNvSpPr/>
      </dsp:nvSpPr>
      <dsp:spPr>
        <a:xfrm>
          <a:off x="0" y="1330415"/>
          <a:ext cx="559439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623B4C-3CA2-4052-91FD-4546DAF337ED}">
      <dsp:nvSpPr>
        <dsp:cNvPr id="0" name=""/>
        <dsp:cNvSpPr/>
      </dsp:nvSpPr>
      <dsp:spPr>
        <a:xfrm>
          <a:off x="279719" y="1005695"/>
          <a:ext cx="391607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8" tIns="0" rIns="14801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Телевидение                          13 лет</a:t>
          </a:r>
          <a:endParaRPr lang="ru-RU" sz="2200" kern="1200" dirty="0"/>
        </a:p>
      </dsp:txBody>
      <dsp:txXfrm>
        <a:off x="311422" y="1037398"/>
        <a:ext cx="3852669" cy="586034"/>
      </dsp:txXfrm>
    </dsp:sp>
    <dsp:sp modelId="{D0539AFD-88B0-46CA-9042-E73440198B81}">
      <dsp:nvSpPr>
        <dsp:cNvPr id="0" name=""/>
        <dsp:cNvSpPr/>
      </dsp:nvSpPr>
      <dsp:spPr>
        <a:xfrm>
          <a:off x="0" y="2328335"/>
          <a:ext cx="559439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7EC7A-C29C-4345-BF03-7DA3F88038ED}">
      <dsp:nvSpPr>
        <dsp:cNvPr id="0" name=""/>
        <dsp:cNvSpPr/>
      </dsp:nvSpPr>
      <dsp:spPr>
        <a:xfrm>
          <a:off x="279719" y="2003615"/>
          <a:ext cx="391607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8" tIns="0" rIns="14801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Кабельное телевидение        10 лет</a:t>
          </a:r>
          <a:endParaRPr lang="ru-RU" sz="2200" kern="1200" dirty="0"/>
        </a:p>
      </dsp:txBody>
      <dsp:txXfrm>
        <a:off x="311422" y="2035318"/>
        <a:ext cx="3852669" cy="586034"/>
      </dsp:txXfrm>
    </dsp:sp>
    <dsp:sp modelId="{1D06050F-8A35-4E41-B24A-9C863B3CAC86}">
      <dsp:nvSpPr>
        <dsp:cNvPr id="0" name=""/>
        <dsp:cNvSpPr/>
      </dsp:nvSpPr>
      <dsp:spPr>
        <a:xfrm>
          <a:off x="0" y="3326256"/>
          <a:ext cx="5594394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6CEADA-ABBB-4AF5-9676-BEC29565C93E}">
      <dsp:nvSpPr>
        <dsp:cNvPr id="0" name=""/>
        <dsp:cNvSpPr/>
      </dsp:nvSpPr>
      <dsp:spPr>
        <a:xfrm>
          <a:off x="279719" y="3001536"/>
          <a:ext cx="3916075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018" tIns="0" rIns="14801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Интернет                                 5 лет</a:t>
          </a:r>
          <a:endParaRPr lang="ru-RU" sz="2200" kern="1200" dirty="0"/>
        </a:p>
      </dsp:txBody>
      <dsp:txXfrm>
        <a:off x="311422" y="3033239"/>
        <a:ext cx="3852669" cy="586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178B83-776D-4ADB-8A03-C56A692D7F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225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157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D04376-8E34-4EA9-B7BB-964E0DA8E1FA}" type="slidenum">
              <a:rPr lang="ru-RU" smtClean="0"/>
              <a:pPr/>
              <a:t>49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167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E350CA-8A0F-464F-B42A-156B869138E2}" type="slidenum">
              <a:rPr lang="ru-RU" smtClean="0"/>
              <a:pPr/>
              <a:t>52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66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67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2005BC-2B26-4868-9EDA-2C570EEB0568}" type="slidenum">
              <a:rPr lang="ru-RU"/>
              <a:pPr/>
              <a:t>8</a:t>
            </a:fld>
            <a:endParaRPr lang="ru-RU"/>
          </a:p>
        </p:txBody>
      </p:sp>
      <p:sp>
        <p:nvSpPr>
          <p:cNvPr id="235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CBEF78-8A86-41DA-B276-FFD2093DC6EE}" type="slidenum">
              <a:rPr lang="ru-RU"/>
              <a:pPr/>
              <a:t>9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178B83-776D-4ADB-8A03-C56A692D7F51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1146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1990CE-238B-4C4B-B0D1-4801650FF0FA}" type="slidenum">
              <a:rPr lang="ru-RU" smtClean="0"/>
              <a:pPr/>
              <a:t>48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07C37-EC8F-4972-B9EB-BAD7C032D1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593CB7-D01B-4FA3-8F8B-7F5335CB20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F177E-0722-48BD-A6F2-E2FD882C36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29D48C74-AB7E-46A4-BE52-D991000BA0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06EB6-72D9-4EC0-8AA0-9B14BF5BC82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585C63-37C6-4A34-B176-93F7627D2A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CA4C2-C419-4904-9DDA-A4EFDD0511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D2BD8-B290-4224-BAF9-C56224D713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B65D1-6FAF-41EB-8F17-F649A7F77AB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54E3B-3307-4A5A-9BAC-7B4EA23777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90B69-11CC-48AA-8056-02F229DA8C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CDC5C-3906-4D26-962B-3A45BCC4D0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FAF4D4-3C24-4A0B-8EA9-1612CC8DA39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dissolve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gi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slide" Target="slide2.xml"/><Relationship Id="rId4" Type="http://schemas.openxmlformats.org/officeDocument/2006/relationships/image" Target="../media/image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gi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.int" TargetMode="External"/><Relationship Id="rId13" Type="http://schemas.openxmlformats.org/officeDocument/2006/relationships/hyperlink" Target="http://ru.wikipedia.org/wiki/%D0%92%D0%B5%D0%BB%D0%B8%D0%BA%D0%BE%D0%B1%D1%80%D0%B8%D1%82%D0%B0%D0%BD%D0%B8%D1%8F" TargetMode="External"/><Relationship Id="rId18" Type="http://schemas.openxmlformats.org/officeDocument/2006/relationships/hyperlink" Target="http://ru.wikipedia.org/wiki/.ar" TargetMode="External"/><Relationship Id="rId26" Type="http://schemas.openxmlformats.org/officeDocument/2006/relationships/hyperlink" Target="http://ru.wikipedia.org/wiki/28_%D0%BD%D0%BE%D1%8F%D0%B1%D1%80%D1%8F" TargetMode="External"/><Relationship Id="rId3" Type="http://schemas.openxmlformats.org/officeDocument/2006/relationships/hyperlink" Target="http://ru.wikipedia.org/wiki/.edu" TargetMode="External"/><Relationship Id="rId21" Type="http://schemas.openxmlformats.org/officeDocument/2006/relationships/hyperlink" Target="http://ru.wikipedia.org/wiki/.br" TargetMode="External"/><Relationship Id="rId7" Type="http://schemas.openxmlformats.org/officeDocument/2006/relationships/hyperlink" Target="http://ru.wikipedia.org/wiki/.org" TargetMode="External"/><Relationship Id="rId12" Type="http://schemas.openxmlformats.org/officeDocument/2006/relationships/hyperlink" Target="http://ru.wikipedia.org/wiki/.uk" TargetMode="External"/><Relationship Id="rId17" Type="http://schemas.openxmlformats.org/officeDocument/2006/relationships/hyperlink" Target="http://ru.wikipedia.org/wiki/23_%D1%81%D0%B5%D0%BD%D1%82%D1%8F%D0%B1%D1%80%D1%8F" TargetMode="External"/><Relationship Id="rId25" Type="http://schemas.openxmlformats.org/officeDocument/2006/relationships/hyperlink" Target="http://ru.wikipedia.org/wiki/%D0%A1%D0%BE%D0%B2%D0%B5%D1%82%D1%81%D0%BA%D0%B8%D0%B9_%D0%A1%D0%BE%D1%8E%D0%B7" TargetMode="External"/><Relationship Id="rId2" Type="http://schemas.openxmlformats.org/officeDocument/2006/relationships/hyperlink" Target="http://ru.wikipedia.org/wiki/.com" TargetMode="External"/><Relationship Id="rId16" Type="http://schemas.openxmlformats.org/officeDocument/2006/relationships/hyperlink" Target="http://ru.wikipedia.org/wiki/%D0%98%D0%B7%D1%80%D0%B0%D0%B8%D0%BB%D1%8C" TargetMode="External"/><Relationship Id="rId20" Type="http://schemas.openxmlformats.org/officeDocument/2006/relationships/hyperlink" Target="http://ru.wikipedia.org/wiki/18_%D0%B0%D0%BF%D1%80%D0%B5%D0%BB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.net" TargetMode="External"/><Relationship Id="rId11" Type="http://schemas.openxmlformats.org/officeDocument/2006/relationships/hyperlink" Target="http://ru.wikipedia.org/wiki/%D0%A1%D0%A8%D0%90" TargetMode="External"/><Relationship Id="rId24" Type="http://schemas.openxmlformats.org/officeDocument/2006/relationships/hyperlink" Target="http://ru.wikipedia.org/wiki/.su" TargetMode="External"/><Relationship Id="rId5" Type="http://schemas.openxmlformats.org/officeDocument/2006/relationships/hyperlink" Target="http://ru.wikipedia.org/wiki/.mil" TargetMode="External"/><Relationship Id="rId15" Type="http://schemas.openxmlformats.org/officeDocument/2006/relationships/hyperlink" Target="http://ru.wikipedia.org/wiki/.il" TargetMode="External"/><Relationship Id="rId23" Type="http://schemas.openxmlformats.org/officeDocument/2006/relationships/hyperlink" Target="http://ru.wikipedia.org/wiki/19_%D1%81%D0%B5%D0%BD%D1%82%D1%8F%D0%B1%D1%80%D1%8F" TargetMode="External"/><Relationship Id="rId28" Type="http://schemas.openxmlformats.org/officeDocument/2006/relationships/hyperlink" Target="http://ru.wikipedia.org/wiki/%D0%9A%D0%B8%D1%82%D0%B0%D0%B9" TargetMode="External"/><Relationship Id="rId10" Type="http://schemas.openxmlformats.org/officeDocument/2006/relationships/hyperlink" Target="http://ru.wikipedia.org/wiki/.us" TargetMode="External"/><Relationship Id="rId19" Type="http://schemas.openxmlformats.org/officeDocument/2006/relationships/hyperlink" Target="http://ru.wikipedia.org/wiki/%D0%90%D1%80%D0%B3%D0%B5%D0%BD%D1%82%D0%B8%D0%BD%D0%B0" TargetMode="External"/><Relationship Id="rId4" Type="http://schemas.openxmlformats.org/officeDocument/2006/relationships/hyperlink" Target="http://ru.wikipedia.org/wiki/.gov" TargetMode="External"/><Relationship Id="rId9" Type="http://schemas.openxmlformats.org/officeDocument/2006/relationships/hyperlink" Target="http://ru.wikipedia.org/wiki/24_%D0%B8%D1%8E%D0%BB%D1%8F" TargetMode="External"/><Relationship Id="rId14" Type="http://schemas.openxmlformats.org/officeDocument/2006/relationships/hyperlink" Target="http://ru.wikipedia.org/wiki/24_%D0%BE%D0%BA%D1%82%D1%8F%D0%B1%D1%80%D1%8F" TargetMode="External"/><Relationship Id="rId22" Type="http://schemas.openxmlformats.org/officeDocument/2006/relationships/hyperlink" Target="http://ru.wikipedia.org/wiki/%D0%91%D1%80%D0%B0%D0%B7%D0%B8%D0%BB%D0%B8%D1%8F" TargetMode="External"/><Relationship Id="rId27" Type="http://schemas.openxmlformats.org/officeDocument/2006/relationships/hyperlink" Target="http://ru.wikipedia.org/wiki/.cn" TargetMode="External"/></Relationships>
</file>

<file path=ppt/slides/_rels/slide29.xml.rels><?xml version="1.0" encoding="UTF-8" standalone="yes"?>
<Relationships xmlns="http://schemas.openxmlformats.org/package/2006/relationships"><Relationship Id="rId13" Type="http://schemas.openxmlformats.org/officeDocument/2006/relationships/hyperlink" Target="http://ru.wikipedia.org/wiki/.py" TargetMode="External"/><Relationship Id="rId18" Type="http://schemas.openxmlformats.org/officeDocument/2006/relationships/hyperlink" Target="http://ru.wikipedia.org/wiki/24_%D0%B4%D0%B5%D0%BA%D0%B0%D0%B1%D1%80%D1%8F" TargetMode="External"/><Relationship Id="rId26" Type="http://schemas.openxmlformats.org/officeDocument/2006/relationships/hyperlink" Target="http://ru.wikipedia.org/wiki/%D0%A3%D0%BA%D1%80%D0%B0%D0%B8%D0%BD%D0%B0" TargetMode="External"/><Relationship Id="rId39" Type="http://schemas.openxmlformats.org/officeDocument/2006/relationships/hyperlink" Target="http://ru.wikipedia.org/wiki/.am" TargetMode="External"/><Relationship Id="rId21" Type="http://schemas.openxmlformats.org/officeDocument/2006/relationships/hyperlink" Target="http://ru.wikipedia.org/wiki/21_%D0%B0%D0%BF%D1%80%D0%B5%D0%BB%D1%8F" TargetMode="External"/><Relationship Id="rId34" Type="http://schemas.openxmlformats.org/officeDocument/2006/relationships/hyperlink" Target="http://ru.wikipedia.org/wiki/%D0%9D%D0%B8%D0%B4%D0%B5%D1%80%D0%BB%D0%B0%D0%BD%D0%B4%D1%81%D0%BA%D0%B8%D0%B5_%D0%90%D0%BD%D1%82%D0%B8%D0%BB%D1%8C%D1%81%D0%BA%D0%B8%D0%B5_%D0%9E%D1%81%D1%82%D1%80%D0%BE%D0%B2%D0%B0" TargetMode="External"/><Relationship Id="rId42" Type="http://schemas.openxmlformats.org/officeDocument/2006/relationships/hyperlink" Target="http://ru.wikipedia.org/wiki/.kz" TargetMode="External"/><Relationship Id="rId47" Type="http://schemas.openxmlformats.org/officeDocument/2006/relationships/hyperlink" Target="http://ru.wikipedia.org/wiki/16_%D0%BE%D0%BA%D1%82%D1%8F%D0%B1%D1%80%D1%8F" TargetMode="External"/><Relationship Id="rId50" Type="http://schemas.openxmlformats.org/officeDocument/2006/relationships/hyperlink" Target="http://ru.wikipedia.org/wiki/.%D1%80%D1%84" TargetMode="External"/><Relationship Id="rId7" Type="http://schemas.openxmlformats.org/officeDocument/2006/relationships/hyperlink" Target="http://ru.wikipedia.org/wiki/.bo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ru.wikipedia.org/wiki/.pe" TargetMode="External"/><Relationship Id="rId29" Type="http://schemas.openxmlformats.org/officeDocument/2006/relationships/hyperlink" Target="http://ru.wikipedia.org/wiki/%D0%9B%D0%B0%D1%82%D0%B2%D0%B8%D1%8F" TargetMode="External"/><Relationship Id="rId11" Type="http://schemas.openxmlformats.org/officeDocument/2006/relationships/hyperlink" Target="http://ru.wikipedia.org/wiki/%D0%90%D0%BD%D1%82%D0%B8%D0%B3%D1%83%D0%B0_%D0%B8_%D0%91%D0%B0%D1%80%D0%B1%D1%83%D0%B4%D0%B0" TargetMode="External"/><Relationship Id="rId24" Type="http://schemas.openxmlformats.org/officeDocument/2006/relationships/hyperlink" Target="http://ru.wikipedia.org/wiki/1_%D0%B4%D0%B5%D0%BA%D0%B0%D0%B1%D1%80%D1%8F" TargetMode="External"/><Relationship Id="rId32" Type="http://schemas.openxmlformats.org/officeDocument/2006/relationships/hyperlink" Target="http://ru.wikipedia.org/wiki/%D0%90%D0%B7%D0%B5%D1%80%D0%B1%D0%B0%D0%B9%D0%B4%D0%B6%D0%B0%D0%BD" TargetMode="External"/><Relationship Id="rId37" Type="http://schemas.openxmlformats.org/officeDocument/2006/relationships/hyperlink" Target="http://ru.wikipedia.org/wiki/%D0%A0%D0%BE%D1%81%D1%81%D0%B8%D0%B9%D1%81%D0%BA%D0%B0%D1%8F_%D0%A4%D0%B5%D0%B4%D0%B5%D1%80%D0%B0%D1%86%D0%B8%D1%8F" TargetMode="External"/><Relationship Id="rId40" Type="http://schemas.openxmlformats.org/officeDocument/2006/relationships/hyperlink" Target="http://ru.wikipedia.org/wiki/%D0%90%D1%80%D0%BC%D0%B5%D0%BD%D0%B8%D1%8F" TargetMode="External"/><Relationship Id="rId45" Type="http://schemas.openxmlformats.org/officeDocument/2006/relationships/hyperlink" Target="http://ru.wikipedia.org/wiki/.cl" TargetMode="External"/><Relationship Id="rId5" Type="http://schemas.openxmlformats.org/officeDocument/2006/relationships/hyperlink" Target="http://ru.wikipedia.org/wiki/%D0%AD%D0%BA%D0%B2%D0%B0%D0%B4%D0%BE%D1%80" TargetMode="External"/><Relationship Id="rId15" Type="http://schemas.openxmlformats.org/officeDocument/2006/relationships/hyperlink" Target="http://ru.wikipedia.org/wiki/25_%D0%BD%D0%BE%D1%8F%D0%B1%D1%80%D1%8F" TargetMode="External"/><Relationship Id="rId23" Type="http://schemas.openxmlformats.org/officeDocument/2006/relationships/hyperlink" Target="http://ru.wikipedia.org/wiki/%D0%90%D0%BB%D0%B1%D0%B0%D0%BD%D0%B8%D1%8F" TargetMode="External"/><Relationship Id="rId28" Type="http://schemas.openxmlformats.org/officeDocument/2006/relationships/hyperlink" Target="http://ru.wikipedia.org/wiki/.lv" TargetMode="External"/><Relationship Id="rId36" Type="http://schemas.openxmlformats.org/officeDocument/2006/relationships/hyperlink" Target="http://ru.wikipedia.org/wiki/.ru" TargetMode="External"/><Relationship Id="rId49" Type="http://schemas.openxmlformats.org/officeDocument/2006/relationships/hyperlink" Target="http://ru.wikipedia.org/wiki/%D0%90%D1%84%D0%B3%D0%B0%D0%BD%D0%B8%D1%81%D1%82%D0%B0%D0%BD" TargetMode="External"/><Relationship Id="rId10" Type="http://schemas.openxmlformats.org/officeDocument/2006/relationships/hyperlink" Target="http://ru.wikipedia.org/wiki/.ag" TargetMode="External"/><Relationship Id="rId19" Type="http://schemas.openxmlformats.org/officeDocument/2006/relationships/hyperlink" Target="http://ru.wikipedia.org/wiki/.co" TargetMode="External"/><Relationship Id="rId31" Type="http://schemas.openxmlformats.org/officeDocument/2006/relationships/hyperlink" Target="http://ru.wikipedia.org/wiki/.az" TargetMode="External"/><Relationship Id="rId44" Type="http://schemas.openxmlformats.org/officeDocument/2006/relationships/hyperlink" Target="http://ru.wikipedia.org/wiki/27_%D1%8F%D0%BD%D0%B2%D0%B0%D1%80%D1%8F" TargetMode="External"/><Relationship Id="rId4" Type="http://schemas.openxmlformats.org/officeDocument/2006/relationships/hyperlink" Target="http://ru.wikipedia.org/wiki/.ec" TargetMode="External"/><Relationship Id="rId9" Type="http://schemas.openxmlformats.org/officeDocument/2006/relationships/hyperlink" Target="http://ru.wikipedia.org/wiki/3_%D1%81%D0%B5%D0%BD%D1%82%D1%8F%D0%B1%D1%80%D1%8F" TargetMode="External"/><Relationship Id="rId14" Type="http://schemas.openxmlformats.org/officeDocument/2006/relationships/hyperlink" Target="http://ru.wikipedia.org/wiki/%D0%9F%D0%B0%D1%80%D0%B0%D0%B3%D0%B2%D0%B0%D0%B9" TargetMode="External"/><Relationship Id="rId22" Type="http://schemas.openxmlformats.org/officeDocument/2006/relationships/hyperlink" Target="http://ru.wikipedia.org/wiki/.al" TargetMode="External"/><Relationship Id="rId27" Type="http://schemas.openxmlformats.org/officeDocument/2006/relationships/hyperlink" Target="http://ru.wikipedia.org/wiki/1_%D0%B8%D1%8E%D0%BB%D1%8F" TargetMode="External"/><Relationship Id="rId30" Type="http://schemas.openxmlformats.org/officeDocument/2006/relationships/hyperlink" Target="http://ru.wikipedia.org/wiki/15_%D0%B0%D0%B2%D0%B3%D1%83%D1%81%D1%82%D0%B0" TargetMode="External"/><Relationship Id="rId35" Type="http://schemas.openxmlformats.org/officeDocument/2006/relationships/hyperlink" Target="http://ru.wikipedia.org/wiki/7_%D0%B0%D0%BF%D1%80%D0%B5%D0%BB%D1%8F" TargetMode="External"/><Relationship Id="rId43" Type="http://schemas.openxmlformats.org/officeDocument/2006/relationships/hyperlink" Target="http://ru.wikipedia.org/wiki/%D0%9A%D0%B0%D0%B7%D0%B0%D1%85%D1%81%D1%82%D0%B0%D0%BD" TargetMode="External"/><Relationship Id="rId48" Type="http://schemas.openxmlformats.org/officeDocument/2006/relationships/hyperlink" Target="http://ru.wikipedia.org/wiki/.af" TargetMode="External"/><Relationship Id="rId8" Type="http://schemas.openxmlformats.org/officeDocument/2006/relationships/hyperlink" Target="http://ru.wikipedia.org/wiki/%D0%91%D0%BE%D0%BB%D0%B8%D0%B2%D0%B8%D1%8F" TargetMode="External"/><Relationship Id="rId3" Type="http://schemas.openxmlformats.org/officeDocument/2006/relationships/hyperlink" Target="http://ru.wikipedia.org/wiki/1_%D1%84%D0%B5%D0%B2%D1%80%D0%B0%D0%BB%D1%8F" TargetMode="External"/><Relationship Id="rId12" Type="http://schemas.openxmlformats.org/officeDocument/2006/relationships/hyperlink" Target="http://ru.wikipedia.org/wiki/9_%D1%81%D0%B5%D0%BD%D1%82%D1%8F%D0%B1%D1%80%D1%8F" TargetMode="External"/><Relationship Id="rId17" Type="http://schemas.openxmlformats.org/officeDocument/2006/relationships/hyperlink" Target="http://ru.wikipedia.org/wiki/%D0%9F%D0%B5%D1%80%D1%83" TargetMode="External"/><Relationship Id="rId25" Type="http://schemas.openxmlformats.org/officeDocument/2006/relationships/hyperlink" Target="http://ru.wikipedia.org/wiki/.ua" TargetMode="External"/><Relationship Id="rId33" Type="http://schemas.openxmlformats.org/officeDocument/2006/relationships/hyperlink" Target="http://ru.wikipedia.org/wiki/.an" TargetMode="External"/><Relationship Id="rId38" Type="http://schemas.openxmlformats.org/officeDocument/2006/relationships/hyperlink" Target="http://ru.wikipedia.org/wiki/26_%D0%B0%D0%B2%D0%B3%D1%83%D1%81%D1%82%D0%B0" TargetMode="External"/><Relationship Id="rId46" Type="http://schemas.openxmlformats.org/officeDocument/2006/relationships/hyperlink" Target="http://ru.wikipedia.org/wiki/%D0%A7%D0%B8%D0%BB%D0%B8" TargetMode="External"/><Relationship Id="rId20" Type="http://schemas.openxmlformats.org/officeDocument/2006/relationships/hyperlink" Target="http://ru.wikipedia.org/wiki/%D0%9A%D0%BE%D0%BB%D1%83%D0%BC%D0%B1%D0%B8%D1%8F" TargetMode="External"/><Relationship Id="rId41" Type="http://schemas.openxmlformats.org/officeDocument/2006/relationships/hyperlink" Target="http://ru.wikipedia.org/wiki/19_%D1%81%D0%B5%D0%BD%D1%82%D1%8F%D0%B1%D1%80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26_%D1%84%D0%B5%D0%B2%D1%80%D0%B0%D0%BB%D1%8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7" Type="http://schemas.openxmlformats.org/officeDocument/2006/relationships/image" Target="../media/image38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gif"/><Relationship Id="rId5" Type="http://schemas.openxmlformats.org/officeDocument/2006/relationships/image" Target="../media/image7.gif"/><Relationship Id="rId4" Type="http://schemas.openxmlformats.org/officeDocument/2006/relationships/image" Target="../media/image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gif"/><Relationship Id="rId3" Type="http://schemas.openxmlformats.org/officeDocument/2006/relationships/image" Target="../media/image43.jpeg"/><Relationship Id="rId7" Type="http://schemas.openxmlformats.org/officeDocument/2006/relationships/image" Target="../media/image47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gif"/><Relationship Id="rId5" Type="http://schemas.openxmlformats.org/officeDocument/2006/relationships/image" Target="../media/image45.gif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3" Type="http://schemas.openxmlformats.org/officeDocument/2006/relationships/slide" Target="slide63.xml"/><Relationship Id="rId7" Type="http://schemas.openxmlformats.org/officeDocument/2006/relationships/slide" Target="slide3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7.gif"/><Relationship Id="rId7" Type="http://schemas.openxmlformats.org/officeDocument/2006/relationships/slide" Target="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gi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 descr="C:\Users\Надежд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760" cy="685800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6EB6-72D9-4EC0-8AA0-9B14BF5BC82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Rectangle 58"/>
          <p:cNvSpPr txBox="1">
            <a:spLocks noChangeArrowheads="1"/>
          </p:cNvSpPr>
          <p:nvPr/>
        </p:nvSpPr>
        <p:spPr bwMode="auto">
          <a:xfrm>
            <a:off x="0" y="714356"/>
            <a:ext cx="9144000" cy="85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«СЕТЕВЫЕ ТЕХНОЛОГИИ»</a:t>
            </a: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17" descr="COMPU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4071942"/>
            <a:ext cx="2300320" cy="1785950"/>
          </a:xfrm>
          <a:prstGeom prst="rect">
            <a:avLst/>
          </a:prstGeom>
          <a:noFill/>
        </p:spPr>
      </p:pic>
      <p:pic>
        <p:nvPicPr>
          <p:cNvPr id="8" name="Picture 17" descr="COMPU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071810"/>
            <a:ext cx="1500198" cy="1164742"/>
          </a:xfrm>
          <a:prstGeom prst="rect">
            <a:avLst/>
          </a:prstGeom>
          <a:noFill/>
        </p:spPr>
      </p:pic>
      <p:pic>
        <p:nvPicPr>
          <p:cNvPr id="9" name="Picture 17" descr="COMPU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359079"/>
            <a:ext cx="1285884" cy="998351"/>
          </a:xfrm>
          <a:prstGeom prst="rect">
            <a:avLst/>
          </a:prstGeom>
          <a:noFill/>
        </p:spPr>
      </p:pic>
      <p:pic>
        <p:nvPicPr>
          <p:cNvPr id="10" name="Picture 17" descr="COMPU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143380"/>
            <a:ext cx="1288179" cy="100013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4352" y="6283797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>
                <a:solidFill>
                  <a:schemeClr val="bg1"/>
                </a:solidFill>
              </a:rPr>
              <a:t>www.studfiles.ru/preview/4614789/page:2/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E3B-3307-4A5A-9BAC-7B4EA2377725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2"/>
          <a:srcRect t="10254" r="15396" b="3138"/>
          <a:stretch>
            <a:fillRect/>
          </a:stretch>
        </p:blipFill>
        <p:spPr bwMode="auto">
          <a:xfrm>
            <a:off x="1000100" y="285728"/>
            <a:ext cx="732740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5720" y="4357694"/>
            <a:ext cx="5029262" cy="156966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Настройка 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сети в </a:t>
            </a:r>
          </a:p>
          <a:p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ОС </a:t>
            </a:r>
            <a:r>
              <a:rPr lang="ru-RU" sz="2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Windows</a:t>
            </a: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 7</a:t>
            </a:r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endParaRPr lang="ru-RU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r>
              <a:rPr lang="en-US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</a:rPr>
              <a:t> </a:t>
            </a:r>
            <a:endParaRPr lang="en-US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</a:endParaRPr>
          </a:p>
        </p:txBody>
      </p:sp>
      <p:sp>
        <p:nvSpPr>
          <p:cNvPr id="5" name="Rectangle 390"/>
          <p:cNvSpPr>
            <a:spLocks noChangeArrowheads="1"/>
          </p:cNvSpPr>
          <p:nvPr/>
        </p:nvSpPr>
        <p:spPr bwMode="auto">
          <a:xfrm>
            <a:off x="285721" y="5214950"/>
            <a:ext cx="5000660" cy="1477328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r>
              <a:rPr lang="ru-RU" sz="1800" dirty="0"/>
              <a:t>При настройке протокола </a:t>
            </a:r>
            <a:r>
              <a:rPr lang="en-US" sz="1800" dirty="0"/>
              <a:t>TCP/IP </a:t>
            </a:r>
            <a:r>
              <a:rPr lang="ru-RU" sz="1800" dirty="0"/>
              <a:t>в параметрах настройки должны быть указаны</a:t>
            </a:r>
            <a:r>
              <a:rPr lang="en-US" sz="1800" dirty="0"/>
              <a:t> IP-</a:t>
            </a:r>
            <a:r>
              <a:rPr lang="ru-RU" sz="1800" dirty="0"/>
              <a:t>адрес и маска подсети. Эти параметры могут назначаться автоматически или назначаться администратором сети.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411413" y="-2232"/>
            <a:ext cx="44650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Настройка </a:t>
            </a:r>
            <a:r>
              <a:rPr lang="ru-RU" sz="2400" b="1" dirty="0" smtClean="0">
                <a:latin typeface="Times New Roman" pitchFamily="18" charset="0"/>
              </a:rPr>
              <a:t>сети в ОС </a:t>
            </a:r>
            <a:r>
              <a:rPr lang="ru-RU" sz="2400" b="1" dirty="0" err="1" smtClean="0">
                <a:latin typeface="Times New Roman" pitchFamily="18" charset="0"/>
              </a:rPr>
              <a:t>Windows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476250"/>
            <a:ext cx="83518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После установки сетевой карты и драйверов к ней на Рабочем столе должна появиться иконка "Сетевое окружение". </a:t>
            </a:r>
          </a:p>
        </p:txBody>
      </p:sp>
      <p:graphicFrame>
        <p:nvGraphicFramePr>
          <p:cNvPr id="13316" name="Object 4"/>
          <p:cNvGraphicFramePr>
            <a:graphicFrameLocks noGrp="1" noChangeAspect="1"/>
          </p:cNvGraphicFramePr>
          <p:nvPr>
            <p:ph/>
          </p:nvPr>
        </p:nvGraphicFramePr>
        <p:xfrm>
          <a:off x="0" y="1371600"/>
          <a:ext cx="6113463" cy="548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996" name="Точечный рисунок" r:id="rId3" imgW="6400000" imgH="5742857" progId="PBrush">
                  <p:embed/>
                </p:oleObj>
              </mc:Choice>
              <mc:Fallback>
                <p:oleObj name="Точечный рисунок" r:id="rId3" imgW="6400000" imgH="574285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371600"/>
                        <a:ext cx="6113463" cy="548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300788" y="1484313"/>
            <a:ext cx="284321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Щелкните правой кнопкой по значку Сетевое окружение и выберите Свойства. 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6156325" y="3479800"/>
            <a:ext cx="305911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</a:rPr>
              <a:t>Теперь щелкните по сетевому соединению (значок с двумя компьютерами) правой кнопкой мыши и выберите Свойства. Откроется окно, показанное на рисунке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9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5673725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20" name="Точечный рисунок" r:id="rId3" imgW="3514286" imgH="4247619" progId="PBrush">
                  <p:embed/>
                </p:oleObj>
              </mc:Choice>
              <mc:Fallback>
                <p:oleObj name="Точечный рисунок" r:id="rId3" imgW="3514286" imgH="4247619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673725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724525" y="404813"/>
            <a:ext cx="3419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Воспользовавшись полосой прокрутки, найдите пункт Протокол Интернета (</a:t>
            </a:r>
            <a:r>
              <a:rPr lang="en-US" sz="2400">
                <a:latin typeface="Times New Roman" pitchFamily="18" charset="0"/>
              </a:rPr>
              <a:t>TCP/IP)</a:t>
            </a: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5651500" y="3284538"/>
            <a:ext cx="34925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Выделите протокол TCP/IP (будьте внимательны, не снимите с него случайно галку) нажмите кнопку Свойства. </a:t>
            </a:r>
          </a:p>
        </p:txBody>
      </p:sp>
      <p:graphicFrame>
        <p:nvGraphicFramePr>
          <p:cNvPr id="35846" name="Object 6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563403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044" name="Точечный рисунок" r:id="rId3" imgW="3505689" imgH="4266667" progId="PBrush">
                  <p:embed/>
                </p:oleObj>
              </mc:Choice>
              <mc:Fallback>
                <p:oleObj name="Точечный рисунок" r:id="rId3" imgW="3505689" imgH="4266667" progId="PBrush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634038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001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49275"/>
            <a:ext cx="6513513" cy="5499100"/>
          </a:xfrm>
          <a:noFill/>
          <a:ln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58888" y="0"/>
            <a:ext cx="4681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>
                <a:latin typeface="Times New Roman" pitchFamily="18" charset="0"/>
              </a:rPr>
              <a:t>Идентификация компьютера.</a:t>
            </a:r>
            <a:r>
              <a:rPr lang="ru-RU" sz="2400">
                <a:latin typeface="Times New Roman" pitchFamily="18" charset="0"/>
              </a:rPr>
              <a:t> 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476375" y="5670550"/>
            <a:ext cx="76676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Для этого меню </a:t>
            </a:r>
            <a:r>
              <a:rPr lang="ru-RU" sz="2400" i="1">
                <a:latin typeface="Times New Roman" pitchFamily="18" charset="0"/>
              </a:rPr>
              <a:t>"Пуск"</a:t>
            </a:r>
            <a:r>
              <a:rPr lang="ru-RU" sz="2400">
                <a:latin typeface="Times New Roman" pitchFamily="18" charset="0"/>
              </a:rPr>
              <a:t>, нажмите правую кнопку мыши на значке </a:t>
            </a:r>
            <a:r>
              <a:rPr lang="ru-RU" sz="2400" i="1">
                <a:latin typeface="Times New Roman" pitchFamily="18" charset="0"/>
              </a:rPr>
              <a:t>"Мой Компьютер"</a:t>
            </a:r>
            <a:r>
              <a:rPr lang="ru-RU" sz="2400">
                <a:latin typeface="Times New Roman" pitchFamily="18" charset="0"/>
              </a:rPr>
              <a:t>, и в появившемся контекстном меню выберите пункт </a:t>
            </a:r>
            <a:r>
              <a:rPr lang="ru-RU" sz="2400" i="1">
                <a:latin typeface="Times New Roman" pitchFamily="18" charset="0"/>
              </a:rPr>
              <a:t>"Свойства"</a:t>
            </a:r>
            <a:r>
              <a:rPr lang="ru-RU" sz="2400">
                <a:latin typeface="Times New Roman" pitchFamily="18" charset="0"/>
              </a:rPr>
              <a:t>.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659563" y="260350"/>
            <a:ext cx="248443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Правильная идентификация - половина настройки локальной сети. 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732588" y="3068638"/>
            <a:ext cx="23399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Для проведения настройки нужны права администратора системы.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5651500" y="3933825"/>
            <a:ext cx="320357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Откроется окошко </a:t>
            </a:r>
            <a:r>
              <a:rPr lang="en-US" sz="2400" i="1">
                <a:latin typeface="Times New Roman" pitchFamily="18" charset="0"/>
              </a:rPr>
              <a:t>"Свойства системы"</a:t>
            </a:r>
            <a:r>
              <a:rPr lang="en-US" sz="2400">
                <a:latin typeface="Times New Roman" pitchFamily="18" charset="0"/>
              </a:rPr>
              <a:t>. В этой книжечке нас интересует страничка </a:t>
            </a:r>
            <a:r>
              <a:rPr lang="en-US" sz="2400" i="1">
                <a:latin typeface="Times New Roman" pitchFamily="18" charset="0"/>
              </a:rPr>
              <a:t>"Имя компьютера"</a:t>
            </a:r>
            <a:r>
              <a:rPr lang="en-US" sz="2400">
                <a:latin typeface="Times New Roman" pitchFamily="18" charset="0"/>
              </a:rPr>
              <a:t>, а на ней кнопочка </a:t>
            </a:r>
            <a:r>
              <a:rPr lang="en-US" sz="2400" i="1">
                <a:latin typeface="Times New Roman" pitchFamily="18" charset="0"/>
              </a:rPr>
              <a:t>"Изменить"</a:t>
            </a:r>
            <a:r>
              <a:rPr lang="en-US" sz="2400">
                <a:latin typeface="Times New Roman" pitchFamily="18" charset="0"/>
              </a:rPr>
              <a:t>.</a:t>
            </a:r>
          </a:p>
        </p:txBody>
      </p:sp>
      <p:pic>
        <p:nvPicPr>
          <p:cNvPr id="18435" name="Picture 3" descr="image002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7023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image003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573713" cy="6858000"/>
          </a:xfrm>
          <a:noFill/>
          <a:ln/>
        </p:spPr>
      </p:pic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827088" y="5445125"/>
            <a:ext cx="792162" cy="288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50825" y="2060575"/>
            <a:ext cx="865188" cy="2889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5724525" y="792163"/>
            <a:ext cx="341947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В окне </a:t>
            </a:r>
            <a:r>
              <a:rPr lang="en-US" sz="2000" i="1">
                <a:latin typeface="Times New Roman" pitchFamily="18" charset="0"/>
              </a:rPr>
              <a:t>"Изменение имени компьютера"</a:t>
            </a:r>
            <a:r>
              <a:rPr lang="en-US" sz="2000">
                <a:latin typeface="Times New Roman" pitchFamily="18" charset="0"/>
              </a:rPr>
              <a:t> вводиться Имя вашего компьютера в сети и имя рабочей группы.</a:t>
            </a:r>
            <a:br>
              <a:rPr lang="en-US" sz="2000">
                <a:latin typeface="Times New Roman" pitchFamily="18" charset="0"/>
              </a:rPr>
            </a:br>
            <a:endParaRPr lang="ru-RU" sz="2000">
              <a:latin typeface="Times New Roman" pitchFamily="18" charset="0"/>
            </a:endParaRPr>
          </a:p>
          <a:p>
            <a:r>
              <a:rPr lang="en-US" sz="2000" i="1">
                <a:latin typeface="Times New Roman" pitchFamily="18" charset="0"/>
              </a:rPr>
              <a:t>Имя компьютера</a:t>
            </a:r>
            <a:r>
              <a:rPr lang="en-US" sz="2000">
                <a:latin typeface="Times New Roman" pitchFamily="18" charset="0"/>
              </a:rPr>
              <a:t>: Необходимо ввести то же имя, которое было выбрано вами и согласовано с Администрацией во время подключения к сети.</a:t>
            </a:r>
            <a:br>
              <a:rPr lang="en-US" sz="2000">
                <a:latin typeface="Times New Roman" pitchFamily="18" charset="0"/>
              </a:rPr>
            </a:br>
            <a:endParaRPr lang="ru-RU" sz="2000">
              <a:latin typeface="Times New Roman" pitchFamily="18" charset="0"/>
            </a:endParaRPr>
          </a:p>
          <a:p>
            <a:r>
              <a:rPr lang="en-US" sz="2000">
                <a:latin typeface="Times New Roman" pitchFamily="18" charset="0"/>
              </a:rPr>
              <a:t>Имя </a:t>
            </a:r>
            <a:r>
              <a:rPr lang="en-US" sz="2000" i="1">
                <a:latin typeface="Times New Roman" pitchFamily="18" charset="0"/>
              </a:rPr>
              <a:t>рабочей группы</a:t>
            </a:r>
            <a:r>
              <a:rPr lang="en-US" sz="2000">
                <a:latin typeface="Times New Roman" pitchFamily="18" charset="0"/>
              </a:rPr>
              <a:t> фиксировано: "CLN.RU"</a:t>
            </a:r>
            <a:br>
              <a:rPr lang="en-US" sz="2000">
                <a:latin typeface="Times New Roman" pitchFamily="18" charset="0"/>
              </a:rPr>
            </a:br>
            <a:r>
              <a:rPr lang="en-US" sz="2000">
                <a:latin typeface="Times New Roman" pitchFamily="18" charset="0"/>
              </a:rPr>
              <a:t>Не забудьте нажать </a:t>
            </a:r>
            <a:r>
              <a:rPr lang="en-US" sz="2000" i="1">
                <a:latin typeface="Times New Roman" pitchFamily="18" charset="0"/>
              </a:rPr>
              <a:t>"ОК"</a:t>
            </a:r>
            <a:r>
              <a:rPr lang="en-US" sz="2000">
                <a:latin typeface="Times New Roman" pitchFamily="18" charset="0"/>
              </a:rPr>
              <a:t> и перезагрузить ОС, что бы изменения вступили в силу. </a:t>
            </a:r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395288" y="2082800"/>
            <a:ext cx="690562" cy="266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comp5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769938" y="5473700"/>
            <a:ext cx="792162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827088" y="5561013"/>
            <a:ext cx="647700" cy="1444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WORK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mage004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52650"/>
            <a:ext cx="9144000" cy="4705350"/>
          </a:xfrm>
          <a:noFill/>
          <a:ln/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>
                <a:latin typeface="Times New Roman" pitchFamily="18" charset="0"/>
              </a:rPr>
              <a:t>Служба доступа к файлам и принтерам сети Микрософт. Настройка или отключение.</a:t>
            </a:r>
            <a:r>
              <a:rPr lang="ru-RU" sz="2400">
                <a:latin typeface="Times New Roman" pitchFamily="18" charset="0"/>
              </a:rPr>
              <a:t> 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774700"/>
            <a:ext cx="91440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>
                <a:latin typeface="Times New Roman" pitchFamily="18" charset="0"/>
              </a:rPr>
              <a:t>Отключение.</a:t>
            </a:r>
            <a:r>
              <a:rPr lang="ru-RU" sz="1600">
                <a:latin typeface="Times New Roman" pitchFamily="18" charset="0"/>
              </a:rPr>
              <a:t> </a:t>
            </a:r>
            <a:br>
              <a:rPr lang="ru-RU" sz="1600">
                <a:latin typeface="Times New Roman" pitchFamily="18" charset="0"/>
              </a:rPr>
            </a:br>
            <a:r>
              <a:rPr lang="ru-RU" sz="1600">
                <a:latin typeface="Times New Roman" pitchFamily="18" charset="0"/>
              </a:rPr>
              <a:t>Если вы не собираетесь публиковать в </a:t>
            </a:r>
            <a:r>
              <a:rPr lang="ru-RU" sz="1600" i="1">
                <a:latin typeface="Times New Roman" pitchFamily="18" charset="0"/>
              </a:rPr>
              <a:t>"Сетевом окружении"</a:t>
            </a:r>
            <a:r>
              <a:rPr lang="ru-RU" sz="1600">
                <a:latin typeface="Times New Roman" pitchFamily="18" charset="0"/>
              </a:rPr>
              <a:t> какие либо ресурсы, то будет разумным решением отключить </a:t>
            </a:r>
            <a:r>
              <a:rPr lang="ru-RU" sz="1600" i="1">
                <a:latin typeface="Times New Roman" pitchFamily="18" charset="0"/>
              </a:rPr>
              <a:t>"Службу доступа…"</a:t>
            </a:r>
            <a:r>
              <a:rPr lang="ru-RU" sz="1600">
                <a:latin typeface="Times New Roman" pitchFamily="18" charset="0"/>
              </a:rPr>
              <a:t>. Для этого в меню </a:t>
            </a:r>
            <a:r>
              <a:rPr lang="ru-RU" sz="1600" i="1">
                <a:latin typeface="Times New Roman" pitchFamily="18" charset="0"/>
              </a:rPr>
              <a:t>"Пуск"</a:t>
            </a:r>
            <a:r>
              <a:rPr lang="ru-RU" sz="1600">
                <a:latin typeface="Times New Roman" pitchFamily="18" charset="0"/>
              </a:rPr>
              <a:t>, выберите пункт </a:t>
            </a:r>
            <a:r>
              <a:rPr lang="ru-RU" sz="1600" i="1">
                <a:latin typeface="Times New Roman" pitchFamily="18" charset="0"/>
              </a:rPr>
              <a:t>"Подключение"</a:t>
            </a:r>
            <a:r>
              <a:rPr lang="ru-RU" sz="1600">
                <a:latin typeface="Times New Roman" pitchFamily="18" charset="0"/>
              </a:rPr>
              <a:t>, а там </a:t>
            </a:r>
            <a:r>
              <a:rPr lang="ru-RU" sz="1600" i="1">
                <a:latin typeface="Times New Roman" pitchFamily="18" charset="0"/>
              </a:rPr>
              <a:t>"Отобразить все подключения"</a:t>
            </a:r>
            <a:r>
              <a:rPr lang="ru-RU" sz="160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mage005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828800"/>
            <a:ext cx="7272338" cy="5029200"/>
          </a:xfrm>
          <a:noFill/>
          <a:ln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260350"/>
            <a:ext cx="75882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В открывшемся окошке </a:t>
            </a:r>
            <a:r>
              <a:rPr lang="en-US" sz="2400" i="1">
                <a:latin typeface="Times New Roman" pitchFamily="18" charset="0"/>
              </a:rPr>
              <a:t>"Сетевые подключения"</a:t>
            </a:r>
            <a:r>
              <a:rPr lang="en-US" sz="2400">
                <a:latin typeface="Times New Roman" pitchFamily="18" charset="0"/>
              </a:rPr>
              <a:t> нажмите правую кнопку мыши на </a:t>
            </a:r>
            <a:r>
              <a:rPr lang="en-US" sz="2400" i="1">
                <a:latin typeface="Times New Roman" pitchFamily="18" charset="0"/>
              </a:rPr>
              <a:t>"Подключении по локальной сети"</a:t>
            </a:r>
            <a:r>
              <a:rPr lang="en-US" sz="2400">
                <a:latin typeface="Times New Roman" pitchFamily="18" charset="0"/>
              </a:rPr>
              <a:t> и в контекстном меню выберите </a:t>
            </a:r>
            <a:r>
              <a:rPr lang="en-US" sz="2400" i="1">
                <a:latin typeface="Times New Roman" pitchFamily="18" charset="0"/>
              </a:rPr>
              <a:t>"Свойства"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image006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609600"/>
            <a:ext cx="5130800" cy="6248400"/>
          </a:xfrm>
          <a:noFill/>
          <a:ln/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435600" y="1268413"/>
            <a:ext cx="3708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В </a:t>
            </a:r>
            <a:r>
              <a:rPr lang="ru-RU" sz="2400" i="1">
                <a:latin typeface="Times New Roman" pitchFamily="18" charset="0"/>
              </a:rPr>
              <a:t>"Свойствах"</a:t>
            </a:r>
            <a:r>
              <a:rPr lang="ru-RU" sz="2400">
                <a:latin typeface="Times New Roman" pitchFamily="18" charset="0"/>
              </a:rPr>
              <a:t> уберите галочку с </a:t>
            </a:r>
            <a:r>
              <a:rPr lang="ru-RU" sz="2400" i="1">
                <a:latin typeface="Times New Roman" pitchFamily="18" charset="0"/>
              </a:rPr>
              <a:t>"Службы доступа к файлам и принтерам …"</a:t>
            </a:r>
            <a:r>
              <a:rPr lang="ru-RU" sz="2400">
                <a:latin typeface="Times New Roman" pitchFamily="18" charset="0"/>
              </a:rPr>
              <a:t>. Это исключит ваш компьютер из списка в "Сетевом окружении". Не забудьте нажать на </a:t>
            </a:r>
            <a:r>
              <a:rPr lang="ru-RU" sz="2400" i="1">
                <a:latin typeface="Times New Roman" pitchFamily="18" charset="0"/>
              </a:rPr>
              <a:t>"ОК"</a:t>
            </a:r>
            <a:r>
              <a:rPr lang="ru-RU" sz="2400">
                <a:latin typeface="Times New Roman" pitchFamily="18" charset="0"/>
              </a:rPr>
              <a:t>. Перезагрузка не требуется.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3A13B-2F66-487A-9069-A161E1DF129F}" type="slidenum">
              <a:rPr lang="ru-RU"/>
              <a:pPr/>
              <a:t>2</a:t>
            </a:fld>
            <a:endParaRPr lang="ru-RU"/>
          </a:p>
        </p:txBody>
      </p:sp>
      <p:sp>
        <p:nvSpPr>
          <p:cNvPr id="60419" name="Text Box 3"/>
          <p:cNvSpPr txBox="1">
            <a:spLocks noChangeArrowheads="1"/>
          </p:cNvSpPr>
          <p:nvPr/>
        </p:nvSpPr>
        <p:spPr bwMode="auto">
          <a:xfrm>
            <a:off x="160338" y="55563"/>
            <a:ext cx="8407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006699"/>
                </a:solidFill>
                <a:latin typeface="Arial" charset="0"/>
              </a:rPr>
              <a:t>                            </a:t>
            </a:r>
            <a:r>
              <a:rPr lang="ru-RU" sz="2800" b="1">
                <a:solidFill>
                  <a:srgbClr val="FF3399"/>
                </a:solidFill>
              </a:rPr>
              <a:t>Что такое компьютерная сеть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179388" y="728663"/>
            <a:ext cx="8748712" cy="684212"/>
          </a:xfrm>
          <a:prstGeom prst="rect">
            <a:avLst/>
          </a:prstGeom>
          <a:solidFill>
            <a:srgbClr val="FFFFCC"/>
          </a:solidFill>
          <a:ln w="9525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250825" y="765175"/>
            <a:ext cx="8605838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800" b="1" dirty="0">
                <a:solidFill>
                  <a:srgbClr val="FF5050"/>
                </a:solidFill>
                <a:latin typeface="Arial" charset="0"/>
              </a:rPr>
              <a:t>КОМПЬЮТЕРНАЯ  СЕТЬ</a:t>
            </a:r>
            <a:r>
              <a:rPr lang="ru-RU" sz="1800" b="1" dirty="0">
                <a:latin typeface="Arial" charset="0"/>
              </a:rPr>
              <a:t> </a:t>
            </a:r>
            <a:r>
              <a:rPr lang="ru-RU" sz="1800" b="1" dirty="0">
                <a:solidFill>
                  <a:schemeClr val="accent2"/>
                </a:solidFill>
                <a:latin typeface="Arial" charset="0"/>
              </a:rPr>
              <a:t>–</a:t>
            </a:r>
            <a:r>
              <a:rPr lang="ru-RU" sz="1800" b="1" dirty="0">
                <a:latin typeface="Arial" charset="0"/>
              </a:rPr>
              <a:t> </a:t>
            </a:r>
            <a:r>
              <a:rPr lang="ru-RU" sz="1800" b="1" dirty="0">
                <a:solidFill>
                  <a:schemeClr val="accent2"/>
                </a:solidFill>
                <a:latin typeface="Arial" charset="0"/>
              </a:rPr>
              <a:t>это система компьютеров, связанных каналами передачи информации.</a:t>
            </a:r>
            <a:endParaRPr lang="ru-RU" sz="18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179388" y="4724400"/>
            <a:ext cx="4716462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0423" name="Text Box 7"/>
          <p:cNvSpPr txBox="1">
            <a:spLocks noChangeArrowheads="1"/>
          </p:cNvSpPr>
          <p:nvPr/>
        </p:nvSpPr>
        <p:spPr bwMode="auto">
          <a:xfrm>
            <a:off x="142875" y="4689475"/>
            <a:ext cx="4716463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200">
                <a:latin typeface="Arial" charset="0"/>
              </a:rPr>
              <a:t>      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Локальная сеть (в пределах помещения, предприятия) дает возможность пользователям не только быстро обмениваться информацией, но и более эффективно использовать ресурсы объединенных в сеть компьютеров: внешнюю память, устройство печати, сканер и другие технические устройства, а также программное обеспечение.</a:t>
            </a:r>
            <a:r>
              <a:rPr lang="ru-RU" sz="1400">
                <a:latin typeface="Arial" charset="0"/>
              </a:rPr>
              <a:t> </a:t>
            </a:r>
            <a:endParaRPr lang="ru-RU" sz="1400" b="1">
              <a:latin typeface="Arial" charset="0"/>
            </a:endParaRP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180975" y="1520825"/>
            <a:ext cx="8747125" cy="22002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0425" name="Group 9"/>
          <p:cNvGrpSpPr>
            <a:grpSpLocks/>
          </p:cNvGrpSpPr>
          <p:nvPr/>
        </p:nvGrpSpPr>
        <p:grpSpPr bwMode="auto">
          <a:xfrm>
            <a:off x="1547813" y="1993900"/>
            <a:ext cx="5616575" cy="422275"/>
            <a:chOff x="2632" y="3693"/>
            <a:chExt cx="1796" cy="222"/>
          </a:xfrm>
        </p:grpSpPr>
        <p:pic>
          <p:nvPicPr>
            <p:cNvPr id="60426" name="Picture 10" descr="AG00056_"/>
            <p:cNvPicPr>
              <a:picLocks noChangeAspect="1" noChangeArrowheads="1" noCrop="1"/>
            </p:cNvPicPr>
            <p:nvPr/>
          </p:nvPicPr>
          <p:blipFill>
            <a:blip r:embed="rId2" cstate="print">
              <a:lum bright="48000"/>
            </a:blip>
            <a:srcRect/>
            <a:stretch>
              <a:fillRect/>
            </a:stretch>
          </p:blipFill>
          <p:spPr bwMode="auto">
            <a:xfrm flipH="1">
              <a:off x="2633" y="3797"/>
              <a:ext cx="1795" cy="118"/>
            </a:xfrm>
            <a:prstGeom prst="rect">
              <a:avLst/>
            </a:prstGeom>
            <a:noFill/>
          </p:spPr>
        </p:pic>
        <p:pic>
          <p:nvPicPr>
            <p:cNvPr id="60427" name="Picture 11" descr="AG00056_"/>
            <p:cNvPicPr>
              <a:picLocks noChangeAspect="1" noChangeArrowheads="1" noCrop="1"/>
            </p:cNvPicPr>
            <p:nvPr/>
          </p:nvPicPr>
          <p:blipFill>
            <a:blip r:embed="rId2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632" y="3693"/>
              <a:ext cx="1796" cy="103"/>
            </a:xfrm>
            <a:prstGeom prst="rect">
              <a:avLst/>
            </a:prstGeom>
            <a:noFill/>
          </p:spPr>
        </p:pic>
      </p:grpSp>
      <p:pic>
        <p:nvPicPr>
          <p:cNvPr id="60428" name="Picture 12" descr="computer"/>
          <p:cNvPicPr>
            <a:picLocks noChangeAspect="1" noChangeArrowheads="1" noCrop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250825" y="1606550"/>
            <a:ext cx="2484438" cy="2070100"/>
          </a:xfrm>
          <a:prstGeom prst="rect">
            <a:avLst/>
          </a:prstGeom>
          <a:noFill/>
        </p:spPr>
      </p:pic>
      <p:pic>
        <p:nvPicPr>
          <p:cNvPr id="60429" name="Picture 13" descr="computer"/>
          <p:cNvPicPr>
            <a:picLocks noChangeAspect="1" noChangeArrowheads="1" noCrop="1"/>
          </p:cNvPicPr>
          <p:nvPr/>
        </p:nvPicPr>
        <p:blipFill>
          <a:blip r:embed="rId3" cstate="print">
            <a:lum bright="12000"/>
          </a:blip>
          <a:srcRect/>
          <a:stretch>
            <a:fillRect/>
          </a:stretch>
        </p:blipFill>
        <p:spPr bwMode="auto">
          <a:xfrm>
            <a:off x="6408738" y="1562100"/>
            <a:ext cx="2484437" cy="2070100"/>
          </a:xfrm>
          <a:prstGeom prst="rect">
            <a:avLst/>
          </a:prstGeom>
          <a:noFill/>
        </p:spPr>
      </p:pic>
      <p:sp>
        <p:nvSpPr>
          <p:cNvPr id="60430" name="Text Box 14"/>
          <p:cNvSpPr txBox="1">
            <a:spLocks noChangeArrowheads="1"/>
          </p:cNvSpPr>
          <p:nvPr/>
        </p:nvSpPr>
        <p:spPr bwMode="auto">
          <a:xfrm>
            <a:off x="3059113" y="2513013"/>
            <a:ext cx="2898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>
                <a:solidFill>
                  <a:srgbClr val="FF3300"/>
                </a:solidFill>
                <a:latin typeface="Arial" charset="0"/>
              </a:rPr>
              <a:t>Линия  передачи  данных</a:t>
            </a:r>
          </a:p>
        </p:txBody>
      </p:sp>
      <p:sp>
        <p:nvSpPr>
          <p:cNvPr id="60431" name="Rectangle 15"/>
          <p:cNvSpPr>
            <a:spLocks noChangeArrowheads="1"/>
          </p:cNvSpPr>
          <p:nvPr/>
        </p:nvSpPr>
        <p:spPr bwMode="auto">
          <a:xfrm>
            <a:off x="179388" y="4021138"/>
            <a:ext cx="4716462" cy="560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99"/>
                </a:solidFill>
                <a:latin typeface="Arial" charset="0"/>
              </a:rPr>
              <a:t>Локальные  сети</a:t>
            </a:r>
          </a:p>
        </p:txBody>
      </p:sp>
      <p:grpSp>
        <p:nvGrpSpPr>
          <p:cNvPr id="60432" name="Group 16"/>
          <p:cNvGrpSpPr>
            <a:grpSpLocks/>
          </p:cNvGrpSpPr>
          <p:nvPr/>
        </p:nvGrpSpPr>
        <p:grpSpPr bwMode="auto">
          <a:xfrm rot="5400000">
            <a:off x="1992313" y="3702050"/>
            <a:ext cx="430212" cy="287338"/>
            <a:chOff x="1582" y="678"/>
            <a:chExt cx="565" cy="452"/>
          </a:xfrm>
        </p:grpSpPr>
        <p:sp>
          <p:nvSpPr>
            <p:cNvPr id="60433" name="Freeform 17"/>
            <p:cNvSpPr>
              <a:spLocks/>
            </p:cNvSpPr>
            <p:nvPr/>
          </p:nvSpPr>
          <p:spPr bwMode="auto">
            <a:xfrm>
              <a:off x="1582" y="678"/>
              <a:ext cx="565" cy="452"/>
            </a:xfrm>
            <a:custGeom>
              <a:avLst/>
              <a:gdLst/>
              <a:ahLst/>
              <a:cxnLst>
                <a:cxn ang="0">
                  <a:pos x="113" y="113"/>
                </a:cxn>
                <a:cxn ang="0">
                  <a:pos x="339" y="113"/>
                </a:cxn>
                <a:cxn ang="0">
                  <a:pos x="339" y="0"/>
                </a:cxn>
                <a:cxn ang="0">
                  <a:pos x="565" y="226"/>
                </a:cxn>
                <a:cxn ang="0">
                  <a:pos x="339" y="452"/>
                </a:cxn>
                <a:cxn ang="0">
                  <a:pos x="339" y="339"/>
                </a:cxn>
                <a:cxn ang="0">
                  <a:pos x="113" y="339"/>
                </a:cxn>
                <a:cxn ang="0">
                  <a:pos x="0" y="226"/>
                </a:cxn>
                <a:cxn ang="0">
                  <a:pos x="113" y="113"/>
                </a:cxn>
              </a:cxnLst>
              <a:rect l="0" t="0" r="r" b="b"/>
              <a:pathLst>
                <a:path w="565" h="452">
                  <a:moveTo>
                    <a:pt x="113" y="113"/>
                  </a:moveTo>
                  <a:lnTo>
                    <a:pt x="339" y="113"/>
                  </a:lnTo>
                  <a:lnTo>
                    <a:pt x="339" y="0"/>
                  </a:lnTo>
                  <a:lnTo>
                    <a:pt x="565" y="226"/>
                  </a:lnTo>
                  <a:lnTo>
                    <a:pt x="339" y="452"/>
                  </a:lnTo>
                  <a:lnTo>
                    <a:pt x="339" y="339"/>
                  </a:lnTo>
                  <a:lnTo>
                    <a:pt x="113" y="339"/>
                  </a:lnTo>
                  <a:lnTo>
                    <a:pt x="0" y="226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4" name="Rectangle 18"/>
            <p:cNvSpPr>
              <a:spLocks noChangeArrowheads="1"/>
            </p:cNvSpPr>
            <p:nvPr/>
          </p:nvSpPr>
          <p:spPr bwMode="auto">
            <a:xfrm>
              <a:off x="1582" y="791"/>
              <a:ext cx="113" cy="22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35" name="Rectangle 19"/>
          <p:cNvSpPr>
            <a:spLocks noChangeArrowheads="1"/>
          </p:cNvSpPr>
          <p:nvPr/>
        </p:nvSpPr>
        <p:spPr bwMode="auto">
          <a:xfrm>
            <a:off x="5148263" y="4021138"/>
            <a:ext cx="3779837" cy="560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3399"/>
                </a:solidFill>
                <a:latin typeface="Arial" charset="0"/>
              </a:rPr>
              <a:t>Глобальные  сети</a:t>
            </a:r>
          </a:p>
        </p:txBody>
      </p:sp>
      <p:grpSp>
        <p:nvGrpSpPr>
          <p:cNvPr id="60436" name="Group 20"/>
          <p:cNvGrpSpPr>
            <a:grpSpLocks/>
          </p:cNvGrpSpPr>
          <p:nvPr/>
        </p:nvGrpSpPr>
        <p:grpSpPr bwMode="auto">
          <a:xfrm rot="5400000">
            <a:off x="6734175" y="3703638"/>
            <a:ext cx="430213" cy="287337"/>
            <a:chOff x="1582" y="678"/>
            <a:chExt cx="565" cy="452"/>
          </a:xfrm>
        </p:grpSpPr>
        <p:sp>
          <p:nvSpPr>
            <p:cNvPr id="60437" name="Freeform 21"/>
            <p:cNvSpPr>
              <a:spLocks/>
            </p:cNvSpPr>
            <p:nvPr/>
          </p:nvSpPr>
          <p:spPr bwMode="auto">
            <a:xfrm>
              <a:off x="1582" y="678"/>
              <a:ext cx="565" cy="452"/>
            </a:xfrm>
            <a:custGeom>
              <a:avLst/>
              <a:gdLst/>
              <a:ahLst/>
              <a:cxnLst>
                <a:cxn ang="0">
                  <a:pos x="113" y="113"/>
                </a:cxn>
                <a:cxn ang="0">
                  <a:pos x="339" y="113"/>
                </a:cxn>
                <a:cxn ang="0">
                  <a:pos x="339" y="0"/>
                </a:cxn>
                <a:cxn ang="0">
                  <a:pos x="565" y="226"/>
                </a:cxn>
                <a:cxn ang="0">
                  <a:pos x="339" y="452"/>
                </a:cxn>
                <a:cxn ang="0">
                  <a:pos x="339" y="339"/>
                </a:cxn>
                <a:cxn ang="0">
                  <a:pos x="113" y="339"/>
                </a:cxn>
                <a:cxn ang="0">
                  <a:pos x="0" y="226"/>
                </a:cxn>
                <a:cxn ang="0">
                  <a:pos x="113" y="113"/>
                </a:cxn>
              </a:cxnLst>
              <a:rect l="0" t="0" r="r" b="b"/>
              <a:pathLst>
                <a:path w="565" h="452">
                  <a:moveTo>
                    <a:pt x="113" y="113"/>
                  </a:moveTo>
                  <a:lnTo>
                    <a:pt x="339" y="113"/>
                  </a:lnTo>
                  <a:lnTo>
                    <a:pt x="339" y="0"/>
                  </a:lnTo>
                  <a:lnTo>
                    <a:pt x="565" y="226"/>
                  </a:lnTo>
                  <a:lnTo>
                    <a:pt x="339" y="452"/>
                  </a:lnTo>
                  <a:lnTo>
                    <a:pt x="339" y="339"/>
                  </a:lnTo>
                  <a:lnTo>
                    <a:pt x="113" y="339"/>
                  </a:lnTo>
                  <a:lnTo>
                    <a:pt x="0" y="226"/>
                  </a:lnTo>
                  <a:lnTo>
                    <a:pt x="113" y="113"/>
                  </a:lnTo>
                  <a:close/>
                </a:path>
              </a:pathLst>
            </a:custGeom>
            <a:solidFill>
              <a:srgbClr val="FFFFFF"/>
            </a:solidFill>
            <a:ln w="635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438" name="Rectangle 22"/>
            <p:cNvSpPr>
              <a:spLocks noChangeArrowheads="1"/>
            </p:cNvSpPr>
            <p:nvPr/>
          </p:nvSpPr>
          <p:spPr bwMode="auto">
            <a:xfrm>
              <a:off x="1582" y="791"/>
              <a:ext cx="113" cy="22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0439" name="Rectangle 23"/>
          <p:cNvSpPr>
            <a:spLocks noChangeArrowheads="1"/>
          </p:cNvSpPr>
          <p:nvPr/>
        </p:nvSpPr>
        <p:spPr bwMode="auto">
          <a:xfrm>
            <a:off x="5184775" y="4724400"/>
            <a:ext cx="3743325" cy="15843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0440" name="Text Box 24"/>
          <p:cNvSpPr txBox="1">
            <a:spLocks noChangeArrowheads="1"/>
          </p:cNvSpPr>
          <p:nvPr/>
        </p:nvSpPr>
        <p:spPr bwMode="auto">
          <a:xfrm>
            <a:off x="5184775" y="4724400"/>
            <a:ext cx="37084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ru-RU" sz="1200">
                <a:latin typeface="Arial" charset="0"/>
              </a:rPr>
              <a:t>       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Глобальные сети связывают между собой многие локальные сети, а также автономные компьютеры пользователей. Размеры глобальных сетей не ограничены. Существуют корпоративные, национальные и международные глобальные сети.</a:t>
            </a:r>
            <a:endParaRPr lang="ru-RU" sz="14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0441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0442" name="AutoShape 2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6300788" y="404813"/>
            <a:ext cx="2843212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itchFamily="18" charset="0"/>
              </a:rPr>
              <a:t>Для обеспечения нормальной работы стоит убедиться в том, что на закладке </a:t>
            </a:r>
            <a:r>
              <a:rPr lang="ru-RU" sz="2400" i="1">
                <a:latin typeface="Times New Roman" pitchFamily="18" charset="0"/>
              </a:rPr>
              <a:t>"Проверка подлинности"</a:t>
            </a:r>
            <a:r>
              <a:rPr lang="ru-RU" sz="2400">
                <a:latin typeface="Times New Roman" pitchFamily="18" charset="0"/>
              </a:rPr>
              <a:t> не установлена галочка </a:t>
            </a:r>
            <a:r>
              <a:rPr lang="ru-RU" sz="2400" i="1">
                <a:latin typeface="Times New Roman" pitchFamily="18" charset="0"/>
              </a:rPr>
              <a:t>"Управлять сетевым доступом…"</a:t>
            </a:r>
          </a:p>
        </p:txBody>
      </p:sp>
      <p:pic>
        <p:nvPicPr>
          <p:cNvPr id="28675" name="Picture 3" descr="image007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5940425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268257" y="0"/>
            <a:ext cx="87292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Глобальная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сеть - 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WAN (Wide Area Network)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7488" y="527698"/>
            <a:ext cx="8926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Глобальные сети имеют, как правило, увеличенные географические размеры. Они могут объединять как отдельные компьютеры, так и отдельные локальные сети, в том числе и использующие различные </a:t>
            </a:r>
            <a:r>
              <a:rPr lang="ru-RU" sz="1600" b="1" dirty="0"/>
              <a:t>протоколы</a:t>
            </a:r>
            <a:r>
              <a:rPr lang="ru-RU" sz="1600" dirty="0" smtClean="0"/>
              <a:t> (правила взаимодействия в сети, определяющие маршрутизацию пакетов данных).</a:t>
            </a:r>
            <a:endParaRPr lang="ru-RU" sz="1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268257" y="1556792"/>
            <a:ext cx="87542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Если предприятие (или отрасль) занимает обширную территорию, то отдельные локальные сети могут объединяться в глобальные сети. В этом случае локальные сети связывают между собой с помощью </a:t>
            </a:r>
            <a:r>
              <a:rPr lang="ru-RU" sz="1600" b="1" dirty="0"/>
              <a:t>любых традиционных каналов связи </a:t>
            </a:r>
            <a:r>
              <a:rPr lang="ru-RU" sz="1600" dirty="0" smtClean="0"/>
              <a:t>(</a:t>
            </a:r>
            <a:r>
              <a:rPr lang="ru-RU" sz="1600" dirty="0"/>
              <a:t>спутники связи, радиоканалы, кабельное телевидение, телефон, сотовую связь, специальные оптико-волоконные линии </a:t>
            </a:r>
            <a:r>
              <a:rPr lang="ru-RU" sz="1600" dirty="0" smtClean="0"/>
              <a:t>т</a:t>
            </a:r>
            <a:r>
              <a:rPr lang="ru-RU" sz="1600" dirty="0"/>
              <a:t>. п.). </a:t>
            </a:r>
            <a:endParaRPr lang="ru-RU" sz="16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268257" y="2486216"/>
            <a:ext cx="860298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Для связи между собой нескольких локальных сетей, работающих по разным протоколам, служат специальные средства, называемые </a:t>
            </a:r>
            <a:r>
              <a:rPr lang="ru-RU" sz="1600" b="1" dirty="0"/>
              <a:t>шлюзами.</a:t>
            </a:r>
            <a:r>
              <a:rPr lang="ru-RU" sz="1600" i="1" dirty="0"/>
              <a:t> </a:t>
            </a:r>
            <a:r>
              <a:rPr lang="ru-RU" sz="1600" dirty="0"/>
              <a:t>Шлюзы могут быть как аппаратными, так и программными. Например, это может быть специальный компьютер </a:t>
            </a:r>
            <a:r>
              <a:rPr lang="ru-RU" sz="1600" b="1" dirty="0"/>
              <a:t>(шлюзовой сервер),</a:t>
            </a:r>
            <a:r>
              <a:rPr lang="ru-RU" sz="1600" i="1" dirty="0"/>
              <a:t> </a:t>
            </a:r>
            <a:r>
              <a:rPr lang="ru-RU" sz="1600" dirty="0"/>
              <a:t>а может быть и компьютерная программа. В последнем случае компьютер может выполнять не только функцию шлюза, но и какие-то иные функции, типичные для рабочих станций.</a:t>
            </a:r>
            <a:endParaRPr lang="ru-RU" sz="1600" dirty="0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2" t="44297" r="6063" b="23360"/>
          <a:stretch/>
        </p:blipFill>
        <p:spPr bwMode="auto">
          <a:xfrm>
            <a:off x="714349" y="3809655"/>
            <a:ext cx="7386043" cy="2067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Прямоугольник 86"/>
          <p:cNvSpPr/>
          <p:nvPr/>
        </p:nvSpPr>
        <p:spPr>
          <a:xfrm>
            <a:off x="357158" y="5780782"/>
            <a:ext cx="87868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ШЛЮЗЫ (</a:t>
            </a:r>
            <a:r>
              <a:rPr lang="ru-RU" sz="1600" b="1" dirty="0" err="1" smtClean="0"/>
              <a:t>маршрутизаторы</a:t>
            </a:r>
            <a:r>
              <a:rPr lang="ru-RU" sz="1600" b="1" dirty="0" smtClean="0"/>
              <a:t>) </a:t>
            </a:r>
            <a:r>
              <a:rPr lang="ru-RU" sz="1600" dirty="0" smtClean="0"/>
              <a:t>продвигают (передают) информацию в пакетном режиме  из одной сети в другую.  Компьютер-шлюз имеет связь с как минимум с одной другой сетью и ретранслирует информацию в нужном направлении. Этот процесс называется </a:t>
            </a:r>
            <a:r>
              <a:rPr lang="ru-RU" sz="1600" b="1" dirty="0" smtClean="0"/>
              <a:t>маршрутизацией</a:t>
            </a:r>
            <a:r>
              <a:rPr lang="ru-RU" sz="1600" dirty="0" smtClean="0"/>
              <a:t> (</a:t>
            </a:r>
            <a:r>
              <a:rPr lang="ru-RU" sz="1600" dirty="0" err="1" smtClean="0"/>
              <a:t>routing</a:t>
            </a:r>
            <a:r>
              <a:rPr lang="ru-RU" sz="1600" dirty="0" smtClean="0"/>
              <a:t>).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023636903"/>
      </p:ext>
    </p:extLst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54E3B-3307-4A5A-9BAC-7B4EA2377725}" type="slidenum">
              <a:rPr lang="ru-RU" smtClean="0"/>
              <a:pPr/>
              <a:t>22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32656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/>
              <a:t>При подключении </a:t>
            </a:r>
            <a:r>
              <a:rPr lang="ru-RU" sz="1800" b="1" i="1" u="sng" dirty="0">
                <a:solidFill>
                  <a:srgbClr val="C00000"/>
                </a:solidFill>
              </a:rPr>
              <a:t>локальной сети предприятия к глобальной сети</a:t>
            </a:r>
            <a:r>
              <a:rPr lang="ru-RU" sz="1800" dirty="0"/>
              <a:t> важную роль играет понятие </a:t>
            </a:r>
            <a:r>
              <a:rPr lang="ru-RU" sz="1800" b="1" i="1" u="sng" dirty="0">
                <a:solidFill>
                  <a:srgbClr val="C00000"/>
                </a:solidFill>
              </a:rPr>
              <a:t>сетевой безопасности</a:t>
            </a:r>
            <a:r>
              <a:rPr lang="ru-RU" sz="1800" b="1" u="sng" dirty="0">
                <a:solidFill>
                  <a:srgbClr val="C00000"/>
                </a:solidFill>
              </a:rPr>
              <a:t>.</a:t>
            </a:r>
            <a:r>
              <a:rPr lang="ru-RU" sz="1800" i="1" dirty="0"/>
              <a:t> </a:t>
            </a:r>
            <a:endParaRPr lang="ru-RU" sz="1800" i="1" dirty="0" smtClean="0"/>
          </a:p>
          <a:p>
            <a:r>
              <a:rPr lang="ru-RU" sz="1800" dirty="0" smtClean="0"/>
              <a:t>Должен </a:t>
            </a:r>
            <a:r>
              <a:rPr lang="ru-RU" sz="1800" dirty="0"/>
              <a:t>быть ограничен доступ в локальную сеть для посторонних лиц извне, а также ограничен выход за пределы локальной сети для сотрудников предприятия, не имеющих соответствующих прав. </a:t>
            </a:r>
            <a:endParaRPr lang="ru-RU" sz="1800" dirty="0" smtClean="0"/>
          </a:p>
          <a:p>
            <a:r>
              <a:rPr lang="ru-RU" sz="1800" dirty="0" smtClean="0"/>
              <a:t>Для </a:t>
            </a:r>
            <a:r>
              <a:rPr lang="ru-RU" sz="1800" dirty="0"/>
              <a:t>обеспечения сетевой безопасности между локальной и глобальной сетью устанавливают так </a:t>
            </a:r>
            <a:r>
              <a:rPr lang="ru-RU" sz="1800" dirty="0" smtClean="0"/>
              <a:t>называемые </a:t>
            </a:r>
            <a:r>
              <a:rPr lang="ru-RU" sz="1800" b="1" i="1" u="sng" dirty="0" smtClean="0">
                <a:solidFill>
                  <a:srgbClr val="C00000"/>
                </a:solidFill>
              </a:rPr>
              <a:t>брандмауэры </a:t>
            </a:r>
            <a:r>
              <a:rPr lang="ru-RU" sz="1800" i="1" dirty="0" smtClean="0">
                <a:solidFill>
                  <a:srgbClr val="C00000"/>
                </a:solidFill>
              </a:rPr>
              <a:t>-</a:t>
            </a:r>
            <a:r>
              <a:rPr lang="ru-RU" sz="1800" dirty="0" smtClean="0"/>
              <a:t> </a:t>
            </a:r>
            <a:r>
              <a:rPr lang="ru-RU" sz="1800" dirty="0"/>
              <a:t>специальный компьютер или компьютерная программа, препятствующая несанкционированному перемещению данных между сетями.</a:t>
            </a:r>
            <a:endParaRPr lang="ru-RU" sz="1800" dirty="0"/>
          </a:p>
        </p:txBody>
      </p:sp>
      <p:pic>
        <p:nvPicPr>
          <p:cNvPr id="4" name="Picture 17" descr="J0300520">
            <a:hlinkClick r:id="rId2" action="ppaction://hlinksldjump" tooltip="ИНТЕРНЕТ"/>
          </p:cNvPr>
          <p:cNvPicPr>
            <a:picLocks noChangeAspect="1" noChangeArrowheads="1" noCrop="1"/>
          </p:cNvPicPr>
          <p:nvPr/>
        </p:nvPicPr>
        <p:blipFill>
          <a:blip r:embed="rId3" cstate="print">
            <a:lum bright="42000"/>
          </a:blip>
          <a:srcRect/>
          <a:stretch>
            <a:fillRect/>
          </a:stretch>
        </p:blipFill>
        <p:spPr bwMode="auto">
          <a:xfrm>
            <a:off x="6804248" y="443558"/>
            <a:ext cx="1692275" cy="1497012"/>
          </a:xfrm>
          <a:prstGeom prst="rect">
            <a:avLst/>
          </a:prstGeom>
          <a:noFill/>
        </p:spPr>
      </p:pic>
      <p:sp>
        <p:nvSpPr>
          <p:cNvPr id="5" name="Rectangle 19"/>
          <p:cNvSpPr>
            <a:spLocks noChangeArrowheads="1"/>
          </p:cNvSpPr>
          <p:nvPr/>
        </p:nvSpPr>
        <p:spPr bwMode="auto">
          <a:xfrm>
            <a:off x="6947916" y="2384822"/>
            <a:ext cx="1404938" cy="849312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1800" dirty="0">
                <a:latin typeface="Arial Narrow" pitchFamily="34" charset="0"/>
              </a:rPr>
              <a:t>Отраслевая</a:t>
            </a:r>
          </a:p>
          <a:p>
            <a:pPr algn="ctr">
              <a:lnSpc>
                <a:spcPct val="90000"/>
              </a:lnSpc>
            </a:pPr>
            <a:r>
              <a:rPr lang="ru-RU" sz="1600" dirty="0">
                <a:latin typeface="Arial Narrow" pitchFamily="34" charset="0"/>
              </a:rPr>
              <a:t>(корпоративная)</a:t>
            </a:r>
            <a:r>
              <a:rPr lang="ru-RU" sz="1800" dirty="0">
                <a:latin typeface="Arial Narrow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ru-RU" sz="1800" dirty="0">
                <a:latin typeface="Arial Narrow" pitchFamily="34" charset="0"/>
              </a:rPr>
              <a:t>сеть</a:t>
            </a: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 rot="16200000">
            <a:off x="7421664" y="1980381"/>
            <a:ext cx="432048" cy="352425"/>
            <a:chOff x="2632" y="3693"/>
            <a:chExt cx="1796" cy="222"/>
          </a:xfrm>
        </p:grpSpPr>
        <p:pic>
          <p:nvPicPr>
            <p:cNvPr id="7" name="Picture 12" descr="AG00056_"/>
            <p:cNvPicPr>
              <a:picLocks noChangeAspect="1" noChangeArrowheads="1" noCrop="1"/>
            </p:cNvPicPr>
            <p:nvPr/>
          </p:nvPicPr>
          <p:blipFill>
            <a:blip r:embed="rId4" cstate="print">
              <a:lum bright="54000"/>
            </a:blip>
            <a:srcRect/>
            <a:stretch>
              <a:fillRect/>
            </a:stretch>
          </p:blipFill>
          <p:spPr bwMode="auto">
            <a:xfrm flipH="1">
              <a:off x="2633" y="3797"/>
              <a:ext cx="1795" cy="118"/>
            </a:xfrm>
            <a:prstGeom prst="rect">
              <a:avLst/>
            </a:prstGeom>
            <a:noFill/>
          </p:spPr>
        </p:pic>
        <p:pic>
          <p:nvPicPr>
            <p:cNvPr id="8" name="Picture 13" descr="AG00056_"/>
            <p:cNvPicPr>
              <a:picLocks noChangeAspect="1" noChangeArrowheads="1" noCrop="1"/>
            </p:cNvPicPr>
            <p:nvPr/>
          </p:nvPicPr>
          <p:blipFill>
            <a:blip r:embed="rId4" cstate="print">
              <a:lum bright="78000" contrast="-72000"/>
            </a:blip>
            <a:srcRect/>
            <a:stretch>
              <a:fillRect/>
            </a:stretch>
          </p:blipFill>
          <p:spPr bwMode="auto">
            <a:xfrm>
              <a:off x="2632" y="3693"/>
              <a:ext cx="1796" cy="103"/>
            </a:xfrm>
            <a:prstGeom prst="rect">
              <a:avLst/>
            </a:prstGeom>
            <a:noFill/>
          </p:spPr>
        </p:pic>
      </p:grp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6980633" y="135731"/>
            <a:ext cx="1400156" cy="2635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 b="1" dirty="0">
                <a:solidFill>
                  <a:srgbClr val="FF5050"/>
                </a:solidFill>
                <a:latin typeface="Arial" charset="0"/>
              </a:rPr>
              <a:t>INTERNET</a:t>
            </a:r>
            <a:endParaRPr lang="ru-RU" sz="1800" b="1" dirty="0">
              <a:solidFill>
                <a:srgbClr val="FF5050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3717032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1600" b="1" i="1" u="sng" dirty="0" smtClean="0">
                <a:solidFill>
                  <a:srgbClr val="C00000"/>
                </a:solidFill>
              </a:rPr>
              <a:t>Интерне́т</a:t>
            </a:r>
            <a:r>
              <a:rPr lang="ru-RU" sz="1600" b="1" i="1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/>
              <a:t>-</a:t>
            </a:r>
            <a:r>
              <a:rPr lang="ru-RU" sz="1600" dirty="0" smtClean="0"/>
              <a:t> образует </a:t>
            </a:r>
            <a:r>
              <a:rPr lang="ru-RU" sz="1600" dirty="0" smtClean="0"/>
              <a:t>глобальное информационное пространство, служит физической основой для Всемирной паутины и множества других систем передачи данных. Часто упоминается как «Всемирная сеть» и «Глобальная сеть». 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548029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Для работы в Интернете необходимо:</a:t>
            </a:r>
          </a:p>
          <a:p>
            <a:r>
              <a:rPr lang="ru-RU" sz="1600" dirty="0" smtClean="0">
                <a:solidFill>
                  <a:srgbClr val="0000FF"/>
                </a:solidFill>
              </a:rPr>
              <a:t>- физически </a:t>
            </a:r>
            <a:r>
              <a:rPr lang="ru-RU" sz="1600" dirty="0">
                <a:solidFill>
                  <a:srgbClr val="0000FF"/>
                </a:solidFill>
              </a:rPr>
              <a:t>подключить компьютер к одному из узлов Всемирной сети;</a:t>
            </a:r>
          </a:p>
          <a:p>
            <a:r>
              <a:rPr lang="ru-RU" sz="1600" dirty="0" smtClean="0">
                <a:solidFill>
                  <a:srgbClr val="0000FF"/>
                </a:solidFill>
              </a:rPr>
              <a:t>- получить</a:t>
            </a:r>
            <a:r>
              <a:rPr lang="ru-RU" sz="1600" dirty="0">
                <a:solidFill>
                  <a:srgbClr val="0000FF"/>
                </a:solidFill>
              </a:rPr>
              <a:t> </a:t>
            </a:r>
            <a:r>
              <a:rPr lang="ru-RU" sz="1600" i="1" dirty="0" smtClean="0">
                <a:solidFill>
                  <a:srgbClr val="0000FF"/>
                </a:solidFill>
              </a:rPr>
              <a:t>IP</a:t>
            </a:r>
            <a:r>
              <a:rPr lang="ru-RU" sz="1600" dirty="0" smtClean="0">
                <a:solidFill>
                  <a:srgbClr val="0000FF"/>
                </a:solidFill>
              </a:rPr>
              <a:t>-адрес;</a:t>
            </a:r>
            <a:endParaRPr lang="ru-RU" sz="1600" dirty="0">
              <a:solidFill>
                <a:srgbClr val="0000FF"/>
              </a:solidFill>
            </a:endParaRPr>
          </a:p>
          <a:p>
            <a:r>
              <a:rPr lang="ru-RU" sz="1600" dirty="0" smtClean="0">
                <a:solidFill>
                  <a:srgbClr val="0000FF"/>
                </a:solidFill>
              </a:rPr>
              <a:t>- установить </a:t>
            </a:r>
            <a:r>
              <a:rPr lang="ru-RU" sz="1600" dirty="0">
                <a:solidFill>
                  <a:srgbClr val="0000FF"/>
                </a:solidFill>
              </a:rPr>
              <a:t>и настроить программное обеспечение – программы-клиенты </a:t>
            </a:r>
            <a:r>
              <a:rPr lang="ru-RU" sz="1600" dirty="0" smtClean="0">
                <a:solidFill>
                  <a:srgbClr val="0000FF"/>
                </a:solidFill>
              </a:rPr>
              <a:t>служб </a:t>
            </a:r>
            <a:r>
              <a:rPr lang="ru-RU" sz="1600" dirty="0">
                <a:solidFill>
                  <a:srgbClr val="0000FF"/>
                </a:solidFill>
              </a:rPr>
              <a:t>Интернета, услугами которых предполагается пользоваться.</a:t>
            </a:r>
          </a:p>
          <a:p>
            <a:r>
              <a:rPr lang="ru-RU" sz="1600" dirty="0"/>
              <a:t>Организации, предоставляющие возможность подключения к своему узлу и выделяющие </a:t>
            </a:r>
            <a:r>
              <a:rPr lang="ru-RU" sz="1600" i="1" dirty="0"/>
              <a:t>IP</a:t>
            </a:r>
            <a:r>
              <a:rPr lang="ru-RU" sz="1600" dirty="0"/>
              <a:t>-адреса, </a:t>
            </a:r>
            <a:r>
              <a:rPr lang="ru-RU" sz="1600" dirty="0" smtClean="0"/>
              <a:t>называются </a:t>
            </a:r>
            <a:r>
              <a:rPr lang="ru-RU" sz="1600" b="1" i="1" dirty="0" smtClean="0">
                <a:solidFill>
                  <a:srgbClr val="C00000"/>
                </a:solidFill>
              </a:rPr>
              <a:t>поставщиками </a:t>
            </a:r>
            <a:r>
              <a:rPr lang="ru-RU" sz="1600" b="1" i="1" dirty="0">
                <a:solidFill>
                  <a:srgbClr val="C00000"/>
                </a:solidFill>
              </a:rPr>
              <a:t>услуг </a:t>
            </a:r>
            <a:r>
              <a:rPr lang="ru-RU" sz="1600" b="1" i="1" dirty="0" smtClean="0">
                <a:solidFill>
                  <a:srgbClr val="C00000"/>
                </a:solidFill>
              </a:rPr>
              <a:t>Интернета – провайдерами. </a:t>
            </a:r>
            <a:r>
              <a:rPr lang="ru-RU" sz="1600" dirty="0" smtClean="0"/>
              <a:t>Они </a:t>
            </a:r>
            <a:r>
              <a:rPr lang="ru-RU" sz="1600" dirty="0"/>
              <a:t>оказывают подобную услугу на договорной основе.</a:t>
            </a:r>
          </a:p>
        </p:txBody>
      </p:sp>
    </p:spTree>
    <p:extLst>
      <p:ext uri="{BB962C8B-B14F-4D97-AF65-F5344CB8AC3E}">
        <p14:creationId xmlns:p14="http://schemas.microsoft.com/office/powerpoint/2010/main" val="334776493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6874" cy="5226064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Всемирная сеть стала неотъемлемой частью жизни в развитых и развивающихся странах. Этому средству массовой информации потребовалось гораздо меньше времени для достижения такой популярности: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5572418"/>
              </p:ext>
            </p:extLst>
          </p:nvPr>
        </p:nvGraphicFramePr>
        <p:xfrm>
          <a:off x="1835696" y="908720"/>
          <a:ext cx="5594394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95536" y="5157192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Для выделенного соединения с сетью необходимо проложить новую или арендовать готовую физическую линию связи (кабельную, оптоволоконную, радиоканал, спутниковый канал и т. п.). 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6EB6-72D9-4EC0-8AA0-9B14BF5BC82D}" type="slidenum">
              <a:rPr lang="ru-RU" smtClean="0"/>
              <a:pPr/>
              <a:t>24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8847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Глобальная сеть </a:t>
            </a:r>
            <a:r>
              <a:rPr lang="ru-RU" sz="1600" dirty="0"/>
              <a:t>строится на основе </a:t>
            </a:r>
            <a:r>
              <a:rPr lang="ru-RU" sz="1600" dirty="0" smtClean="0">
                <a:solidFill>
                  <a:srgbClr val="0000FF"/>
                </a:solidFill>
              </a:rPr>
              <a:t>выделенных </a:t>
            </a:r>
            <a:r>
              <a:rPr lang="ru-RU" sz="1600" dirty="0">
                <a:solidFill>
                  <a:srgbClr val="0000FF"/>
                </a:solidFill>
              </a:rPr>
              <a:t>каналов связи</a:t>
            </a:r>
            <a:r>
              <a:rPr lang="ru-RU" sz="1600" dirty="0"/>
              <a:t>, которые соединяют коммутаторы глобальной сети между собой. </a:t>
            </a:r>
            <a:endParaRPr lang="ru-RU" sz="1600" dirty="0" smtClean="0"/>
          </a:p>
          <a:p>
            <a:r>
              <a:rPr lang="ru-RU" sz="1600" dirty="0" smtClean="0">
                <a:solidFill>
                  <a:srgbClr val="0000FF"/>
                </a:solidFill>
              </a:rPr>
              <a:t>Коммутаторы</a:t>
            </a:r>
            <a:r>
              <a:rPr lang="ru-RU" sz="1600" dirty="0" smtClean="0"/>
              <a:t> контролируют сетевой трафик и управляют его движением, анализируя адреса назначения каждого пакета. </a:t>
            </a:r>
            <a:r>
              <a:rPr lang="ru-RU" sz="1600" dirty="0" smtClean="0">
                <a:solidFill>
                  <a:srgbClr val="0000FF"/>
                </a:solidFill>
              </a:rPr>
              <a:t>Концентраторы</a:t>
            </a:r>
            <a:r>
              <a:rPr lang="ru-RU" sz="1600" dirty="0" smtClean="0"/>
              <a:t> расширяют сеть, увеличивая число портов для подключения.</a:t>
            </a:r>
            <a:endParaRPr lang="ru-RU" sz="1600" dirty="0"/>
          </a:p>
          <a:p>
            <a:r>
              <a:rPr lang="ru-RU" sz="1600" dirty="0" smtClean="0"/>
              <a:t>Коммутаторы </a:t>
            </a:r>
            <a:r>
              <a:rPr lang="ru-RU" sz="1600" dirty="0"/>
              <a:t>называют также </a:t>
            </a:r>
            <a:r>
              <a:rPr lang="ru-RU" sz="1600" b="1" dirty="0">
                <a:solidFill>
                  <a:srgbClr val="0000FF"/>
                </a:solidFill>
              </a:rPr>
              <a:t>центрами коммутации пакетов</a:t>
            </a:r>
            <a:r>
              <a:rPr lang="ru-RU" sz="1600" dirty="0"/>
              <a:t>, </a:t>
            </a:r>
            <a:r>
              <a:rPr lang="ru-RU" sz="1600" dirty="0" smtClean="0"/>
              <a:t>которые </a:t>
            </a:r>
            <a:r>
              <a:rPr lang="ru-RU" sz="1600" dirty="0"/>
              <a:t>в разных технологиях глобальных сетей могут иметь и другие названия – кадры, </a:t>
            </a:r>
            <a:r>
              <a:rPr lang="ru-RU" sz="1600" dirty="0" smtClean="0"/>
              <a:t>ячейки.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0834690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6773" y="26432"/>
            <a:ext cx="8820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rgbClr val="0000FF"/>
                </a:solidFill>
              </a:rPr>
              <a:t>Модели протоколов обмена информацией, </a:t>
            </a:r>
            <a:r>
              <a:rPr lang="ru-RU" sz="1800" b="1" dirty="0" smtClean="0">
                <a:solidFill>
                  <a:srgbClr val="0000FF"/>
                </a:solidFill>
              </a:rPr>
              <a:t> семиуровневая модель </a:t>
            </a:r>
            <a:r>
              <a:rPr lang="en-US" sz="1800" b="1" dirty="0" smtClean="0">
                <a:solidFill>
                  <a:srgbClr val="0000FF"/>
                </a:solidFill>
              </a:rPr>
              <a:t>OSI</a:t>
            </a:r>
            <a:endParaRPr lang="ru-RU" sz="1800" dirty="0">
              <a:solidFill>
                <a:srgbClr val="0000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516" y="364560"/>
            <a:ext cx="87489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>По </a:t>
            </a:r>
            <a:r>
              <a:rPr lang="ru-RU" sz="1200" dirty="0"/>
              <a:t>рекомендациям Международного института стандартизации </a:t>
            </a:r>
            <a:r>
              <a:rPr lang="ru-RU" sz="1200" i="1" dirty="0" smtClean="0"/>
              <a:t>ISO </a:t>
            </a:r>
            <a:r>
              <a:rPr lang="ru-RU" sz="1200" dirty="0" smtClean="0"/>
              <a:t>системы </a:t>
            </a:r>
            <a:r>
              <a:rPr lang="ru-RU" sz="1200" dirty="0"/>
              <a:t>компьютерной связи рекомендуется рассматривать на семи разных </a:t>
            </a:r>
            <a:r>
              <a:rPr lang="ru-RU" sz="1200" dirty="0" smtClean="0"/>
              <a:t>уровнях. Каждый </a:t>
            </a:r>
            <a:r>
              <a:rPr lang="ru-RU" sz="1200" dirty="0"/>
              <a:t>новый уровень все больше и больше увеличивает функциональность системы связи. Чем выше уровень в модели связи, тем больше различных функциональных служб его используют. Рассмотрим, как </a:t>
            </a:r>
            <a:r>
              <a:rPr lang="ru-RU" sz="1200" dirty="0" smtClean="0"/>
              <a:t>происходит </a:t>
            </a:r>
            <a:r>
              <a:rPr lang="ru-RU" sz="1200" dirty="0"/>
              <a:t>обмен данными между пользователями, находящимися на разных континентах.</a:t>
            </a:r>
            <a:endParaRPr lang="ru-RU" sz="1200" dirty="0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7" t="49218" r="25000" b="27441"/>
          <a:stretch/>
        </p:blipFill>
        <p:spPr bwMode="auto">
          <a:xfrm>
            <a:off x="389045" y="1197631"/>
            <a:ext cx="8401913" cy="2605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2299" y="3824031"/>
            <a:ext cx="89494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На </a:t>
            </a:r>
            <a:r>
              <a:rPr lang="ru-RU" sz="1200" b="1" i="1" dirty="0">
                <a:solidFill>
                  <a:srgbClr val="0000FF"/>
                </a:solidFill>
              </a:rPr>
              <a:t>прикладном уровне</a:t>
            </a:r>
            <a:r>
              <a:rPr lang="ru-RU" sz="1200" i="1" dirty="0"/>
              <a:t> </a:t>
            </a:r>
            <a:r>
              <a:rPr lang="ru-RU" sz="1200" dirty="0"/>
              <a:t>с помощью специальных приложений пользователь создает </a:t>
            </a:r>
            <a:r>
              <a:rPr lang="ru-RU" sz="1200" dirty="0" smtClean="0"/>
              <a:t>документ.</a:t>
            </a:r>
          </a:p>
          <a:p>
            <a:r>
              <a:rPr lang="ru-RU" sz="1200" dirty="0" smtClean="0"/>
              <a:t>На</a:t>
            </a:r>
            <a:r>
              <a:rPr lang="ru-RU" sz="1200" dirty="0"/>
              <a:t> </a:t>
            </a:r>
            <a:r>
              <a:rPr lang="ru-RU" sz="1200" i="1" dirty="0"/>
              <a:t>уровне </a:t>
            </a:r>
            <a:r>
              <a:rPr lang="ru-RU" sz="1200" b="1" i="1" dirty="0">
                <a:solidFill>
                  <a:srgbClr val="0000FF"/>
                </a:solidFill>
              </a:rPr>
              <a:t>представления</a:t>
            </a:r>
            <a:r>
              <a:rPr lang="ru-RU" sz="1200" i="1" dirty="0"/>
              <a:t> </a:t>
            </a:r>
            <a:r>
              <a:rPr lang="ru-RU" sz="1200" i="1" dirty="0" smtClean="0"/>
              <a:t>ОС </a:t>
            </a:r>
            <a:r>
              <a:rPr lang="ru-RU" sz="1200" dirty="0" smtClean="0"/>
              <a:t>компьютера </a:t>
            </a:r>
            <a:r>
              <a:rPr lang="ru-RU" sz="1200" dirty="0"/>
              <a:t>фиксирует, где находятся созданные данные (в оперативной памяти, в файле на жестком диске и т. п</a:t>
            </a:r>
            <a:r>
              <a:rPr lang="ru-RU" sz="1200" dirty="0" smtClean="0"/>
              <a:t>.). </a:t>
            </a:r>
            <a:r>
              <a:rPr lang="ru-RU" sz="1200" dirty="0"/>
              <a:t>Здесь данные упаковываются </a:t>
            </a:r>
            <a:r>
              <a:rPr lang="ru-RU" sz="1200" dirty="0" smtClean="0"/>
              <a:t>в </a:t>
            </a:r>
            <a:r>
              <a:rPr lang="ru-RU" sz="1200" i="1" dirty="0" smtClean="0"/>
              <a:t>блоки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На</a:t>
            </a:r>
            <a:r>
              <a:rPr lang="ru-RU" sz="1200" b="1" i="1" dirty="0">
                <a:solidFill>
                  <a:srgbClr val="0000FF"/>
                </a:solidFill>
              </a:rPr>
              <a:t> сеансовом уровне</a:t>
            </a:r>
            <a:r>
              <a:rPr lang="ru-RU" sz="1200" i="1" dirty="0"/>
              <a:t> </a:t>
            </a:r>
            <a:r>
              <a:rPr lang="ru-RU" sz="1200" dirty="0"/>
              <a:t>компьютер пользователя взаимодействует с локальной или глобальной сетью. Протоколы этого уровня проверяют права пользователя на «выход в эфир» и передают документ к протоколам транспортного уровня. Данные запаковываются </a:t>
            </a:r>
            <a:r>
              <a:rPr lang="ru-RU" sz="1200" dirty="0" smtClean="0"/>
              <a:t>во </a:t>
            </a:r>
            <a:r>
              <a:rPr lang="ru-RU" sz="1200" b="1" dirty="0" smtClean="0"/>
              <a:t>фрагмент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На </a:t>
            </a:r>
            <a:r>
              <a:rPr lang="ru-RU" sz="1200" b="1" i="1" dirty="0">
                <a:solidFill>
                  <a:srgbClr val="0000FF"/>
                </a:solidFill>
              </a:rPr>
              <a:t>транспортном уровне</a:t>
            </a:r>
            <a:r>
              <a:rPr lang="ru-RU" sz="1200" i="1" dirty="0"/>
              <a:t> </a:t>
            </a:r>
            <a:r>
              <a:rPr lang="ru-RU" sz="1200" dirty="0"/>
              <a:t>документ преобразуется в ту форму, в которой положено передавать данные в </a:t>
            </a:r>
            <a:r>
              <a:rPr lang="ru-RU" sz="1200" dirty="0" smtClean="0"/>
              <a:t>сети. </a:t>
            </a:r>
            <a:r>
              <a:rPr lang="ru-RU" sz="1200" dirty="0"/>
              <a:t>Например, он может нарезаться на </a:t>
            </a:r>
            <a:r>
              <a:rPr lang="ru-RU" sz="1200" dirty="0" smtClean="0"/>
              <a:t>небольшие </a:t>
            </a:r>
            <a:r>
              <a:rPr lang="ru-RU" sz="1200" b="1" dirty="0" smtClean="0"/>
              <a:t>пакеты </a:t>
            </a:r>
            <a:r>
              <a:rPr lang="ru-RU" sz="1200" dirty="0" smtClean="0"/>
              <a:t>стандартного </a:t>
            </a:r>
            <a:r>
              <a:rPr lang="ru-RU" sz="1200" dirty="0"/>
              <a:t>размера</a:t>
            </a:r>
            <a:r>
              <a:rPr lang="ru-RU" sz="1200" dirty="0" smtClean="0"/>
              <a:t>.</a:t>
            </a:r>
          </a:p>
          <a:p>
            <a:r>
              <a:rPr lang="ru-RU" sz="1200" b="1" dirty="0">
                <a:solidFill>
                  <a:srgbClr val="0000FF"/>
                </a:solidFill>
              </a:rPr>
              <a:t> </a:t>
            </a:r>
            <a:r>
              <a:rPr lang="ru-RU" sz="1200" b="1" i="1" dirty="0">
                <a:solidFill>
                  <a:srgbClr val="0000FF"/>
                </a:solidFill>
              </a:rPr>
              <a:t>Сетевой уровень</a:t>
            </a:r>
            <a:r>
              <a:rPr lang="ru-RU" sz="1200" i="1" dirty="0"/>
              <a:t> </a:t>
            </a:r>
            <a:r>
              <a:rPr lang="ru-RU" sz="1200" dirty="0"/>
              <a:t>определяет маршрут движения данных в сети. Так, например, если на транспортном уровне данные были «нарезаны» на пакеты, то на сетевом уровне каждый пакет должен получить адрес, по которому он должен быть доставлен независимо от прочих пакетов. Здесь данные с 4 уровня запаковываются </a:t>
            </a:r>
            <a:r>
              <a:rPr lang="ru-RU" sz="1200" dirty="0" smtClean="0"/>
              <a:t>в </a:t>
            </a:r>
            <a:r>
              <a:rPr lang="ru-RU" sz="1200" b="1" dirty="0" smtClean="0"/>
              <a:t>кадр</a:t>
            </a:r>
            <a:r>
              <a:rPr lang="ru-RU" sz="1200" dirty="0" smtClean="0"/>
              <a:t>.</a:t>
            </a:r>
          </a:p>
          <a:p>
            <a:r>
              <a:rPr lang="ru-RU" sz="1200" b="1" i="1" dirty="0">
                <a:solidFill>
                  <a:srgbClr val="0000FF"/>
                </a:solidFill>
              </a:rPr>
              <a:t>Уровень соединения</a:t>
            </a:r>
            <a:r>
              <a:rPr lang="ru-RU" sz="1200" i="1" dirty="0"/>
              <a:t> </a:t>
            </a:r>
            <a:r>
              <a:rPr lang="ru-RU" sz="1200" dirty="0"/>
              <a:t>необходим для того, чтобы </a:t>
            </a:r>
            <a:r>
              <a:rPr lang="ru-RU" sz="1200" dirty="0" err="1"/>
              <a:t>промодулировать</a:t>
            </a:r>
            <a:r>
              <a:rPr lang="ru-RU" sz="1200" dirty="0"/>
              <a:t> сигналы, циркулирующие на физическом уровне, в соответствии с данными, полученными с сетевого уровня. Например, в компьютере эти функции выполняет сетевая карта или модем</a:t>
            </a:r>
            <a:r>
              <a:rPr lang="ru-RU" sz="1200" dirty="0" smtClean="0"/>
              <a:t>.</a:t>
            </a:r>
          </a:p>
          <a:p>
            <a:r>
              <a:rPr lang="ru-RU" sz="1200" dirty="0"/>
              <a:t>Реальная передача данных происходит на </a:t>
            </a:r>
            <a:r>
              <a:rPr lang="ru-RU" sz="1200" b="1" i="1" dirty="0">
                <a:solidFill>
                  <a:srgbClr val="0000FF"/>
                </a:solidFill>
              </a:rPr>
              <a:t>физическом уровне</a:t>
            </a:r>
            <a:r>
              <a:rPr lang="ru-RU" sz="1200" dirty="0"/>
              <a:t>. Здесь нет ни документов, ни пакетов, ни даже байтов – только </a:t>
            </a:r>
            <a:r>
              <a:rPr lang="ru-RU" sz="1200" dirty="0" smtClean="0"/>
              <a:t>биты. </a:t>
            </a:r>
            <a:r>
              <a:rPr lang="ru-RU" sz="1200" dirty="0"/>
              <a:t>Восстановление документа из них произойдет постепенно, при переходе с нижнего на верхний уровень на компьютере </a:t>
            </a:r>
            <a:r>
              <a:rPr lang="ru-RU" sz="1200" dirty="0" smtClean="0"/>
              <a:t>клиента (это обратный </a:t>
            </a:r>
            <a:r>
              <a:rPr lang="ru-RU" sz="1200" dirty="0"/>
              <a:t>процесс преобразования данных от битовых сигналов до </a:t>
            </a:r>
            <a:r>
              <a:rPr lang="ru-RU" sz="1200" dirty="0" smtClean="0"/>
              <a:t>документа)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8917318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28"/>
          <p:cNvGrpSpPr>
            <a:grpSpLocks/>
          </p:cNvGrpSpPr>
          <p:nvPr/>
        </p:nvGrpSpPr>
        <p:grpSpPr bwMode="auto">
          <a:xfrm rot="4514562">
            <a:off x="7312298" y="4770955"/>
            <a:ext cx="636649" cy="100472"/>
            <a:chOff x="2540" y="2183"/>
            <a:chExt cx="612" cy="68"/>
          </a:xfrm>
        </p:grpSpPr>
        <p:pic>
          <p:nvPicPr>
            <p:cNvPr id="39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40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grpSp>
        <p:nvGrpSpPr>
          <p:cNvPr id="16" name="Group 28"/>
          <p:cNvGrpSpPr>
            <a:grpSpLocks/>
          </p:cNvGrpSpPr>
          <p:nvPr/>
        </p:nvGrpSpPr>
        <p:grpSpPr bwMode="auto">
          <a:xfrm rot="5892888">
            <a:off x="5186089" y="4768523"/>
            <a:ext cx="636649" cy="100472"/>
            <a:chOff x="2540" y="2183"/>
            <a:chExt cx="612" cy="68"/>
          </a:xfrm>
        </p:grpSpPr>
        <p:pic>
          <p:nvPicPr>
            <p:cNvPr id="17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18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grpSp>
        <p:nvGrpSpPr>
          <p:cNvPr id="35" name="Group 28"/>
          <p:cNvGrpSpPr>
            <a:grpSpLocks/>
          </p:cNvGrpSpPr>
          <p:nvPr/>
        </p:nvGrpSpPr>
        <p:grpSpPr bwMode="auto">
          <a:xfrm rot="5892888">
            <a:off x="6849210" y="4844010"/>
            <a:ext cx="636649" cy="100472"/>
            <a:chOff x="2540" y="2183"/>
            <a:chExt cx="612" cy="68"/>
          </a:xfrm>
        </p:grpSpPr>
        <p:pic>
          <p:nvPicPr>
            <p:cNvPr id="37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  <p:pic>
          <p:nvPicPr>
            <p:cNvPr id="36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</p:grpSp>
      <p:grpSp>
        <p:nvGrpSpPr>
          <p:cNvPr id="22" name="Group 28"/>
          <p:cNvGrpSpPr>
            <a:grpSpLocks/>
          </p:cNvGrpSpPr>
          <p:nvPr/>
        </p:nvGrpSpPr>
        <p:grpSpPr bwMode="auto">
          <a:xfrm rot="4514562">
            <a:off x="5597785" y="4985268"/>
            <a:ext cx="636649" cy="100472"/>
            <a:chOff x="2540" y="2183"/>
            <a:chExt cx="612" cy="68"/>
          </a:xfrm>
        </p:grpSpPr>
        <p:pic>
          <p:nvPicPr>
            <p:cNvPr id="23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24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42844" y="142852"/>
            <a:ext cx="8605837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800" b="1" dirty="0">
                <a:solidFill>
                  <a:srgbClr val="FF5050"/>
                </a:solidFill>
                <a:latin typeface="Arial" charset="0"/>
              </a:rPr>
              <a:t>ГЛОБАЛЬНАЯ (ТЕЛЕКОММУНИКАЦИОННАЯ) СЕТЬ</a:t>
            </a:r>
            <a:r>
              <a:rPr lang="ru-RU" sz="1800" dirty="0">
                <a:latin typeface="Arial" charset="0"/>
              </a:rPr>
              <a:t> </a:t>
            </a: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– </a:t>
            </a:r>
            <a:r>
              <a:rPr lang="ru-RU" sz="1600" dirty="0"/>
              <a:t>это объединение многих локальных сетей и отдельных компьютеров, находящихся на больших расстояниях  друг  от  друга.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857232"/>
            <a:ext cx="864399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vi-VN" sz="1600" b="1" i="1" u="sng" dirty="0" smtClean="0"/>
              <a:t>Интерне́т</a:t>
            </a:r>
            <a:r>
              <a:rPr lang="ru-RU" sz="1600" b="1" i="1" dirty="0" smtClean="0"/>
              <a:t> </a:t>
            </a:r>
            <a:r>
              <a:rPr lang="ru-RU" sz="1600" b="1" dirty="0" smtClean="0"/>
              <a:t>-</a:t>
            </a:r>
            <a:r>
              <a:rPr lang="ru-RU" sz="1600" dirty="0" smtClean="0"/>
              <a:t> всемирная система объединённых компьютерных сетей, построенная на использовании протокола правил взаимодействия, называемых </a:t>
            </a:r>
            <a:r>
              <a:rPr lang="ru-RU" sz="1600" b="1" dirty="0" smtClean="0"/>
              <a:t>протоколами,</a:t>
            </a:r>
            <a:r>
              <a:rPr lang="ru-RU" sz="1600" dirty="0" smtClean="0"/>
              <a:t> и маршрутизации </a:t>
            </a:r>
            <a:r>
              <a:rPr lang="ru-RU" sz="1600" b="1" dirty="0" smtClean="0"/>
              <a:t>пакетов</a:t>
            </a:r>
            <a:r>
              <a:rPr lang="ru-RU" sz="1600" dirty="0" smtClean="0"/>
              <a:t> данных. Интернет образует глобальное информационное пространство, служит физической основой для Всемирной паутины и множества других систем передачи данных. Часто упоминается как «Всемирная сеть» и «Глобальная сеть». </a:t>
            </a:r>
            <a:endParaRPr lang="ru-RU" sz="1600" dirty="0"/>
          </a:p>
        </p:txBody>
      </p:sp>
      <p:grpSp>
        <p:nvGrpSpPr>
          <p:cNvPr id="7" name="Group 28"/>
          <p:cNvGrpSpPr>
            <a:grpSpLocks/>
          </p:cNvGrpSpPr>
          <p:nvPr/>
        </p:nvGrpSpPr>
        <p:grpSpPr bwMode="auto">
          <a:xfrm rot="6485388">
            <a:off x="3971642" y="4768523"/>
            <a:ext cx="636649" cy="100472"/>
            <a:chOff x="2540" y="2183"/>
            <a:chExt cx="612" cy="68"/>
          </a:xfrm>
        </p:grpSpPr>
        <p:pic>
          <p:nvPicPr>
            <p:cNvPr id="8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9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pic>
        <p:nvPicPr>
          <p:cNvPr id="6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4071934" y="5143512"/>
            <a:ext cx="577849" cy="516568"/>
          </a:xfrm>
          <a:prstGeom prst="rect">
            <a:avLst/>
          </a:prstGeom>
          <a:noFill/>
        </p:spPr>
      </p:pic>
      <p:pic>
        <p:nvPicPr>
          <p:cNvPr id="11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5357818" y="5143512"/>
            <a:ext cx="479477" cy="428628"/>
          </a:xfrm>
          <a:prstGeom prst="rect">
            <a:avLst/>
          </a:prstGeom>
          <a:noFill/>
        </p:spPr>
      </p:pic>
      <p:pic>
        <p:nvPicPr>
          <p:cNvPr id="12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5929322" y="5357826"/>
            <a:ext cx="479477" cy="428628"/>
          </a:xfrm>
          <a:prstGeom prst="rect">
            <a:avLst/>
          </a:prstGeom>
          <a:noFill/>
        </p:spPr>
      </p:pic>
      <p:grpSp>
        <p:nvGrpSpPr>
          <p:cNvPr id="13" name="Group 28"/>
          <p:cNvGrpSpPr>
            <a:grpSpLocks/>
          </p:cNvGrpSpPr>
          <p:nvPr/>
        </p:nvGrpSpPr>
        <p:grpSpPr bwMode="auto">
          <a:xfrm rot="4514562">
            <a:off x="4740530" y="4913830"/>
            <a:ext cx="636649" cy="100472"/>
            <a:chOff x="2540" y="2183"/>
            <a:chExt cx="612" cy="68"/>
          </a:xfrm>
        </p:grpSpPr>
        <p:pic>
          <p:nvPicPr>
            <p:cNvPr id="14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15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pic>
        <p:nvPicPr>
          <p:cNvPr id="10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4786314" y="5072074"/>
            <a:ext cx="571504" cy="510896"/>
          </a:xfrm>
          <a:prstGeom prst="rect">
            <a:avLst/>
          </a:prstGeom>
          <a:noFill/>
        </p:spPr>
      </p:pic>
      <p:pic>
        <p:nvPicPr>
          <p:cNvPr id="25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7572396" y="5143512"/>
            <a:ext cx="479477" cy="428628"/>
          </a:xfrm>
          <a:prstGeom prst="rect">
            <a:avLst/>
          </a:prstGeom>
          <a:noFill/>
        </p:spPr>
      </p:pic>
      <p:pic>
        <p:nvPicPr>
          <p:cNvPr id="26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7000892" y="5214950"/>
            <a:ext cx="479477" cy="428628"/>
          </a:xfrm>
          <a:prstGeom prst="rect">
            <a:avLst/>
          </a:prstGeom>
          <a:noFill/>
        </p:spPr>
      </p:pic>
      <p:grpSp>
        <p:nvGrpSpPr>
          <p:cNvPr id="29" name="Group 28"/>
          <p:cNvGrpSpPr>
            <a:grpSpLocks/>
          </p:cNvGrpSpPr>
          <p:nvPr/>
        </p:nvGrpSpPr>
        <p:grpSpPr bwMode="auto">
          <a:xfrm rot="5819797">
            <a:off x="8007774" y="4888686"/>
            <a:ext cx="571486" cy="87394"/>
            <a:chOff x="2540" y="2183"/>
            <a:chExt cx="612" cy="68"/>
          </a:xfrm>
        </p:grpSpPr>
        <p:pic>
          <p:nvPicPr>
            <p:cNvPr id="30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31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grpSp>
        <p:nvGrpSpPr>
          <p:cNvPr id="32" name="Group 28"/>
          <p:cNvGrpSpPr>
            <a:grpSpLocks/>
          </p:cNvGrpSpPr>
          <p:nvPr/>
        </p:nvGrpSpPr>
        <p:grpSpPr bwMode="auto">
          <a:xfrm rot="4881372">
            <a:off x="8470890" y="4927216"/>
            <a:ext cx="492204" cy="72907"/>
            <a:chOff x="2540" y="2183"/>
            <a:chExt cx="612" cy="68"/>
          </a:xfrm>
        </p:grpSpPr>
        <p:pic>
          <p:nvPicPr>
            <p:cNvPr id="33" name="Picture 29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66000"/>
            </a:blip>
            <a:srcRect/>
            <a:stretch>
              <a:fillRect/>
            </a:stretch>
          </p:blipFill>
          <p:spPr bwMode="auto">
            <a:xfrm flipH="1">
              <a:off x="2540" y="2215"/>
              <a:ext cx="612" cy="36"/>
            </a:xfrm>
            <a:prstGeom prst="rect">
              <a:avLst/>
            </a:prstGeom>
            <a:noFill/>
          </p:spPr>
        </p:pic>
        <p:pic>
          <p:nvPicPr>
            <p:cNvPr id="34" name="Picture 30" descr="AG00056_"/>
            <p:cNvPicPr>
              <a:picLocks noChangeAspect="1" noChangeArrowheads="1" noCrop="1"/>
            </p:cNvPicPr>
            <p:nvPr/>
          </p:nvPicPr>
          <p:blipFill>
            <a:blip r:embed="rId3" cstate="print">
              <a:lum bright="72000" contrast="-72000"/>
            </a:blip>
            <a:srcRect/>
            <a:stretch>
              <a:fillRect/>
            </a:stretch>
          </p:blipFill>
          <p:spPr bwMode="auto">
            <a:xfrm>
              <a:off x="2540" y="2183"/>
              <a:ext cx="612" cy="32"/>
            </a:xfrm>
            <a:prstGeom prst="rect">
              <a:avLst/>
            </a:prstGeom>
            <a:noFill/>
          </p:spPr>
        </p:pic>
      </p:grpSp>
      <p:pic>
        <p:nvPicPr>
          <p:cNvPr id="28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8572528" y="5143512"/>
            <a:ext cx="479477" cy="428628"/>
          </a:xfrm>
          <a:prstGeom prst="rect">
            <a:avLst/>
          </a:prstGeom>
          <a:noFill/>
        </p:spPr>
      </p:pic>
      <p:pic>
        <p:nvPicPr>
          <p:cNvPr id="27" name="Picture 63" descr="YY05ANIM"/>
          <p:cNvPicPr>
            <a:picLocks noChangeAspect="1" noChangeArrowheads="1" noCrop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8072462" y="5143512"/>
            <a:ext cx="479477" cy="428628"/>
          </a:xfrm>
          <a:prstGeom prst="rect">
            <a:avLst/>
          </a:prstGeom>
          <a:noFill/>
        </p:spPr>
      </p:pic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142844" y="1857364"/>
            <a:ext cx="5715040" cy="16641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defTabSz="288925" eaLnBrk="0" hangingPunct="0"/>
            <a:endParaRPr lang="ru-RU" sz="800" dirty="0">
              <a:solidFill>
                <a:schemeClr val="tx2"/>
              </a:solidFill>
            </a:endParaRPr>
          </a:p>
          <a:p>
            <a:pPr defTabSz="288925" eaLnBrk="0" hangingPunct="0"/>
            <a:endParaRPr lang="ru-RU" sz="800" dirty="0">
              <a:solidFill>
                <a:schemeClr val="tx2"/>
              </a:solidFill>
            </a:endParaRPr>
          </a:p>
          <a:p>
            <a:pPr defTabSz="288925" eaLnBrk="0" hangingPunct="0"/>
            <a:r>
              <a:rPr lang="ru-RU" sz="1600" dirty="0" smtClean="0"/>
              <a:t>Интернет объединяет локальные</a:t>
            </a:r>
            <a:r>
              <a:rPr lang="ru-RU" sz="1600" dirty="0"/>
              <a:t>, региональные и корпоративные </a:t>
            </a:r>
            <a:r>
              <a:rPr lang="ru-RU" sz="1600" dirty="0" smtClean="0"/>
              <a:t>сети между </a:t>
            </a:r>
            <a:r>
              <a:rPr lang="ru-RU" sz="1600" dirty="0"/>
              <a:t>собой многочисленными каналами передачи информации с высокой пропускной способностью.</a:t>
            </a:r>
            <a:endParaRPr lang="en-US" sz="1600" dirty="0"/>
          </a:p>
          <a:p>
            <a:pPr defTabSz="288925" eaLnBrk="0" hangingPunct="0"/>
            <a:endParaRPr lang="en-US" sz="2000" dirty="0">
              <a:solidFill>
                <a:srgbClr val="000099"/>
              </a:solidFill>
              <a:latin typeface="Arial" charset="0"/>
            </a:endParaRPr>
          </a:p>
          <a:p>
            <a:pPr defTabSz="288925" eaLnBrk="0" hangingPunct="0"/>
            <a:endParaRPr lang="ru-RU" sz="1800" dirty="0">
              <a:solidFill>
                <a:srgbClr val="000066"/>
              </a:solidFill>
            </a:endParaRPr>
          </a:p>
        </p:txBody>
      </p:sp>
      <p:pic>
        <p:nvPicPr>
          <p:cNvPr id="42" name="Picture 17" descr="J0300520">
            <a:hlinkClick r:id="rId5" action="ppaction://hlinksldjump" tooltip="ИНТЕРНЕТ"/>
          </p:cNvPr>
          <p:cNvPicPr>
            <a:picLocks noChangeAspect="1" noChangeArrowheads="1" noCrop="1"/>
          </p:cNvPicPr>
          <p:nvPr/>
        </p:nvPicPr>
        <p:blipFill>
          <a:blip r:embed="rId6" cstate="print">
            <a:lum bright="42000"/>
          </a:blip>
          <a:srcRect/>
          <a:stretch>
            <a:fillRect/>
          </a:stretch>
        </p:blipFill>
        <p:spPr bwMode="auto">
          <a:xfrm>
            <a:off x="7215206" y="2214554"/>
            <a:ext cx="1692275" cy="857256"/>
          </a:xfrm>
          <a:prstGeom prst="rect">
            <a:avLst/>
          </a:prstGeom>
          <a:noFill/>
        </p:spPr>
      </p:pic>
      <p:sp>
        <p:nvSpPr>
          <p:cNvPr id="44" name="Прямоугольник 43"/>
          <p:cNvSpPr/>
          <p:nvPr/>
        </p:nvSpPr>
        <p:spPr>
          <a:xfrm>
            <a:off x="142844" y="2857496"/>
            <a:ext cx="5572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/>
              <a:t>Маршрутиза́тор</a:t>
            </a:r>
            <a:r>
              <a:rPr lang="ru-RU" sz="1600" b="1" dirty="0" smtClean="0"/>
              <a:t> (</a:t>
            </a:r>
            <a:r>
              <a:rPr lang="ru-RU" sz="1600" b="1" dirty="0" err="1" smtClean="0"/>
              <a:t>ро́утер</a:t>
            </a:r>
            <a:r>
              <a:rPr lang="ru-RU" sz="1600" b="1" dirty="0" smtClean="0"/>
              <a:t> (</a:t>
            </a:r>
            <a:r>
              <a:rPr lang="ru-RU" sz="1600" i="1" dirty="0" err="1" smtClean="0"/>
              <a:t>router</a:t>
            </a:r>
            <a:r>
              <a:rPr lang="ru-RU" sz="1600" i="1" dirty="0" smtClean="0"/>
              <a:t>), транслятор) </a:t>
            </a:r>
            <a:r>
              <a:rPr lang="ru-RU" sz="1600" dirty="0" smtClean="0"/>
              <a:t>выполняет роль шлюза между сетями.  Это сетевое устройство, пересылающее пакеты данных из одной сети в другую на основании информации о топологии сети и </a:t>
            </a:r>
          </a:p>
          <a:p>
            <a:r>
              <a:rPr lang="ru-RU" sz="1600" dirty="0" smtClean="0"/>
              <a:t>определённых правил передачи информации. </a:t>
            </a:r>
          </a:p>
          <a:p>
            <a:r>
              <a:rPr lang="ru-RU" sz="1600" dirty="0" err="1" smtClean="0"/>
              <a:t>Маршрутизатор</a:t>
            </a:r>
            <a:r>
              <a:rPr lang="ru-RU" sz="1600" dirty="0" smtClean="0"/>
              <a:t> имеет связь с как минимум </a:t>
            </a:r>
          </a:p>
          <a:p>
            <a:r>
              <a:rPr lang="ru-RU" sz="1600" dirty="0" smtClean="0"/>
              <a:t>с одной другой сетью и </a:t>
            </a:r>
          </a:p>
          <a:p>
            <a:r>
              <a:rPr lang="ru-RU" sz="1600" dirty="0" smtClean="0"/>
              <a:t>ретранслирует информацию в нужном </a:t>
            </a:r>
          </a:p>
          <a:p>
            <a:r>
              <a:rPr lang="ru-RU" sz="1600" dirty="0" smtClean="0"/>
              <a:t>направлении.  </a:t>
            </a: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5214949"/>
            <a:ext cx="2357454" cy="150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3" descr="16_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1" y="3827355"/>
            <a:ext cx="5000629" cy="291466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6E795-2164-4A21-9DD2-A292BC2FDA73}" type="slidenum">
              <a:rPr lang="ru-RU"/>
              <a:pPr/>
              <a:t>27</a:t>
            </a:fld>
            <a:endParaRPr lang="ru-RU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643174" y="0"/>
            <a:ext cx="3100382" cy="500042"/>
          </a:xfrm>
        </p:spPr>
        <p:txBody>
          <a:bodyPr/>
          <a:lstStyle/>
          <a:p>
            <a:r>
              <a:rPr lang="ru-RU" sz="2000" b="1" dirty="0">
                <a:solidFill>
                  <a:srgbClr val="FF3399"/>
                </a:solidFill>
              </a:rPr>
              <a:t>Структура Интернет</a:t>
            </a:r>
          </a:p>
        </p:txBody>
      </p:sp>
      <p:pic>
        <p:nvPicPr>
          <p:cNvPr id="21508" name="Picture 4" descr="inet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28604"/>
            <a:ext cx="6388100" cy="2857520"/>
          </a:xfrm>
          <a:prstGeom prst="rect">
            <a:avLst/>
          </a:prstGeom>
          <a:noFill/>
        </p:spPr>
      </p:pic>
      <p:pic>
        <p:nvPicPr>
          <p:cNvPr id="21509" name="Picture 5" descr="net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000108"/>
            <a:ext cx="786902" cy="785818"/>
          </a:xfrm>
          <a:prstGeom prst="rect">
            <a:avLst/>
          </a:prstGeom>
          <a:noFill/>
        </p:spPr>
      </p:pic>
      <p:sp>
        <p:nvSpPr>
          <p:cNvPr id="21510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286124"/>
            <a:ext cx="78581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DNS-сервер</a:t>
            </a:r>
            <a:r>
              <a:rPr lang="ru-RU" sz="1600" i="1" dirty="0" smtClean="0"/>
              <a:t> </a:t>
            </a:r>
            <a:r>
              <a:rPr lang="en-US" sz="1600" i="1" dirty="0" smtClean="0"/>
              <a:t>(</a:t>
            </a:r>
            <a:r>
              <a:rPr lang="ru-RU" sz="1600" i="1" dirty="0" err="1" smtClean="0"/>
              <a:t>Domain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Name</a:t>
            </a:r>
            <a:r>
              <a:rPr lang="ru-RU" sz="1600" i="1" dirty="0" smtClean="0"/>
              <a:t> </a:t>
            </a:r>
            <a:r>
              <a:rPr lang="ru-RU" sz="1600" i="1" dirty="0" err="1" smtClean="0"/>
              <a:t>System</a:t>
            </a:r>
            <a:r>
              <a:rPr lang="ru-RU" sz="1600" dirty="0" smtClean="0"/>
              <a:t> — система доменных имён)  обеспечивает трансляцию имен сайтов в IP адреса</a:t>
            </a:r>
            <a:r>
              <a:rPr lang="en-US" sz="1600" dirty="0" smtClean="0"/>
              <a:t>.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857628"/>
            <a:ext cx="785818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 smtClean="0">
                <a:solidFill>
                  <a:srgbClr val="C00000"/>
                </a:solidFill>
              </a:rPr>
              <a:t>Доме́нное</a:t>
            </a:r>
            <a:r>
              <a:rPr lang="ru-RU" sz="1600" b="1" dirty="0" smtClean="0">
                <a:solidFill>
                  <a:srgbClr val="C00000"/>
                </a:solidFill>
              </a:rPr>
              <a:t> имя</a:t>
            </a:r>
            <a:r>
              <a:rPr lang="ru-RU" sz="1600" dirty="0" smtClean="0"/>
              <a:t> — символьное имя, служащее для идентификации областей автономии в сети Интернет. Каждая из таких областей называется </a:t>
            </a:r>
            <a:r>
              <a:rPr lang="ru-RU" sz="1600" b="1" i="1" dirty="0" err="1" smtClean="0"/>
              <a:t>доме́ном</a:t>
            </a:r>
            <a:r>
              <a:rPr lang="ru-RU" sz="1600" dirty="0" smtClean="0"/>
              <a:t>. Общее пространство имен Интернета функционирует благодаря </a:t>
            </a:r>
            <a:r>
              <a:rPr lang="en-US" sz="1600" dirty="0" smtClean="0"/>
              <a:t>DNS-</a:t>
            </a:r>
            <a:r>
              <a:rPr lang="ru-RU" sz="1600" dirty="0" smtClean="0"/>
              <a:t>системе доменных имён, дающих возможность адресации </a:t>
            </a:r>
            <a:r>
              <a:rPr lang="ru-RU" sz="1600" dirty="0" err="1" smtClean="0"/>
              <a:t>интернет-узлов</a:t>
            </a:r>
            <a:r>
              <a:rPr lang="ru-RU" sz="1600" dirty="0" smtClean="0"/>
              <a:t> и расположенных на них сетевых ресурсов (сайтов, серверов электронной почты, других служб) в удобной для человека форме. Полное доменное имя состоит из непосредственного имени домена и далее имён всех доменов, в которые он входит, разделённых точками. </a:t>
            </a:r>
          </a:p>
          <a:p>
            <a:r>
              <a:rPr lang="ru-RU" sz="1600" dirty="0" smtClean="0"/>
              <a:t>Например, полное имя </a:t>
            </a:r>
            <a:r>
              <a:rPr lang="ru-RU" sz="1600" i="1" dirty="0" err="1" smtClean="0"/>
              <a:t>ru.wikipedia.org</a:t>
            </a:r>
            <a:r>
              <a:rPr lang="ru-RU" sz="1600" i="1" dirty="0" smtClean="0"/>
              <a:t>.</a:t>
            </a:r>
            <a:r>
              <a:rPr lang="ru-RU" sz="1600" dirty="0" smtClean="0"/>
              <a:t> обозначает домен третьего уровня </a:t>
            </a:r>
            <a:r>
              <a:rPr lang="ru-RU" sz="1600" i="1" dirty="0" err="1" smtClean="0"/>
              <a:t>ru</a:t>
            </a:r>
            <a:r>
              <a:rPr lang="ru-RU" sz="1600" dirty="0" smtClean="0"/>
              <a:t>, который входит в домен второго ровня </a:t>
            </a:r>
            <a:r>
              <a:rPr lang="ru-RU" sz="1600" i="1" dirty="0" err="1" smtClean="0"/>
              <a:t>wikipedia</a:t>
            </a:r>
            <a:r>
              <a:rPr lang="ru-RU" sz="1600" dirty="0" smtClean="0"/>
              <a:t>, который входит в домен верхнего уровня </a:t>
            </a:r>
            <a:r>
              <a:rPr lang="ru-RU" sz="1600" i="1" dirty="0" err="1" smtClean="0"/>
              <a:t>org</a:t>
            </a:r>
            <a:r>
              <a:rPr lang="ru-RU" sz="1600" i="1" dirty="0" smtClean="0"/>
              <a:t>.</a:t>
            </a:r>
            <a:r>
              <a:rPr lang="ru-RU" sz="1600" dirty="0" smtClean="0"/>
              <a:t>  В обыденной речи под доменным именем нередко понимают именно </a:t>
            </a:r>
            <a:r>
              <a:rPr lang="ru-RU" sz="2000" dirty="0" smtClean="0"/>
              <a:t>полное доменное имя.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B65D1-6FAF-41EB-8F17-F649A7F77ABA}" type="slidenum">
              <a:rPr lang="ru-RU" smtClean="0"/>
              <a:pPr/>
              <a:t>28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0"/>
            <a:ext cx="37448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Общий домен верхнего уровня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28604"/>
            <a:ext cx="8358246" cy="2677656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2" tooltip=".com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2" tooltip=".com"/>
              </a:rPr>
              <a:t>com</a:t>
            </a:r>
            <a:r>
              <a:rPr lang="ru-RU" dirty="0" smtClean="0">
                <a:solidFill>
                  <a:schemeClr val="bg1"/>
                </a:solidFill>
              </a:rPr>
              <a:t> — для коммерческих сайтов</a:t>
            </a:r>
          </a:p>
          <a:p>
            <a:r>
              <a:rPr lang="ru-RU" dirty="0" smtClean="0">
                <a:solidFill>
                  <a:schemeClr val="bg1"/>
                </a:solidFill>
                <a:hlinkClick r:id="rId3" tooltip=".edu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3" tooltip=".edu"/>
              </a:rPr>
              <a:t>edu</a:t>
            </a:r>
            <a:r>
              <a:rPr lang="ru-RU" dirty="0" smtClean="0">
                <a:solidFill>
                  <a:schemeClr val="bg1"/>
                </a:solidFill>
              </a:rPr>
              <a:t> — для образовательных сайтов</a:t>
            </a:r>
          </a:p>
          <a:p>
            <a:r>
              <a:rPr lang="ru-RU" dirty="0" smtClean="0">
                <a:solidFill>
                  <a:schemeClr val="bg1"/>
                </a:solidFill>
                <a:hlinkClick r:id="rId4" tooltip=".gov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4" tooltip=".gov"/>
              </a:rPr>
              <a:t>gov</a:t>
            </a:r>
            <a:r>
              <a:rPr lang="ru-RU" dirty="0" smtClean="0">
                <a:solidFill>
                  <a:schemeClr val="bg1"/>
                </a:solidFill>
              </a:rPr>
              <a:t> — для сайтов государственных организаций </a:t>
            </a:r>
          </a:p>
          <a:p>
            <a:r>
              <a:rPr lang="ru-RU" dirty="0" smtClean="0">
                <a:solidFill>
                  <a:schemeClr val="bg1"/>
                </a:solidFill>
                <a:hlinkClick r:id="rId5" tooltip=".mil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5" tooltip=".mil"/>
              </a:rPr>
              <a:t>mil</a:t>
            </a:r>
            <a:r>
              <a:rPr lang="ru-RU" dirty="0" smtClean="0">
                <a:solidFill>
                  <a:schemeClr val="bg1"/>
                </a:solidFill>
              </a:rPr>
              <a:t> — для военных организаций </a:t>
            </a:r>
          </a:p>
          <a:p>
            <a:r>
              <a:rPr lang="ru-RU" dirty="0" smtClean="0">
                <a:solidFill>
                  <a:schemeClr val="bg1"/>
                </a:solidFill>
                <a:hlinkClick r:id="rId6" tooltip=".net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6" tooltip=".net"/>
              </a:rPr>
              <a:t>net</a:t>
            </a:r>
            <a:r>
              <a:rPr lang="ru-RU" dirty="0" smtClean="0">
                <a:solidFill>
                  <a:schemeClr val="bg1"/>
                </a:solidFill>
              </a:rPr>
              <a:t> — для сайтов, чья деятельность связана с Сетью</a:t>
            </a:r>
          </a:p>
          <a:p>
            <a:r>
              <a:rPr lang="ru-RU" dirty="0" smtClean="0">
                <a:solidFill>
                  <a:schemeClr val="bg1"/>
                </a:solidFill>
                <a:hlinkClick r:id="rId7" tooltip=".org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7" tooltip=".org"/>
              </a:rPr>
              <a:t>org</a:t>
            </a:r>
            <a:r>
              <a:rPr lang="ru-RU" dirty="0" smtClean="0">
                <a:solidFill>
                  <a:schemeClr val="bg1"/>
                </a:solidFill>
              </a:rPr>
              <a:t> — для некоммерческих организаций</a:t>
            </a:r>
          </a:p>
          <a:p>
            <a:r>
              <a:rPr lang="ru-RU" dirty="0" smtClean="0">
                <a:solidFill>
                  <a:schemeClr val="bg1"/>
                </a:solidFill>
                <a:hlinkClick r:id="rId8" tooltip=".int"/>
              </a:rPr>
              <a:t>.</a:t>
            </a:r>
            <a:r>
              <a:rPr lang="ru-RU" dirty="0" err="1" smtClean="0">
                <a:solidFill>
                  <a:schemeClr val="bg1"/>
                </a:solidFill>
                <a:hlinkClick r:id="rId8" tooltip=".int"/>
              </a:rPr>
              <a:t>int</a:t>
            </a:r>
            <a:r>
              <a:rPr lang="ru-RU" dirty="0" smtClean="0">
                <a:solidFill>
                  <a:schemeClr val="bg1"/>
                </a:solidFill>
              </a:rPr>
              <a:t> — для международных организаций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000372"/>
            <a:ext cx="67151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Национальный домен верхнего уровня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214686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Регистрация национальных доменов верхнего уровня связана с определёнными условиями, одно из них — признание страны на международной арене. История появления доменов верхнего уровня для разных стран выглядит следующим образом: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071942"/>
            <a:ext cx="8572560" cy="2585323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1985 год: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  <a:hlinkClick r:id="rId9" tooltip="24 июля"/>
              </a:rPr>
              <a:t>24 июля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10" tooltip=".us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10" tooltip=".us"/>
              </a:rPr>
              <a:t>us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11" tooltip="США"/>
              </a:rPr>
              <a:t>США</a:t>
            </a:r>
            <a:r>
              <a:rPr lang="ru-RU" sz="1800" dirty="0" smtClean="0">
                <a:solidFill>
                  <a:schemeClr val="bg1"/>
                </a:solidFill>
              </a:rPr>
              <a:t>.  </a:t>
            </a:r>
            <a:r>
              <a:rPr lang="ru-RU" sz="1800" dirty="0" smtClean="0">
                <a:solidFill>
                  <a:schemeClr val="bg1"/>
                </a:solidFill>
                <a:hlinkClick r:id="rId9" tooltip="24 июля"/>
              </a:rPr>
              <a:t>24 июля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12" tooltip=".uk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12" tooltip=".uk"/>
              </a:rPr>
              <a:t>uk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13" tooltip="Великобритания"/>
              </a:rPr>
              <a:t>Великобритания</a:t>
            </a:r>
            <a:r>
              <a:rPr lang="ru-RU" sz="1800" dirty="0" smtClean="0">
                <a:solidFill>
                  <a:schemeClr val="bg1"/>
                </a:solidFill>
              </a:rPr>
              <a:t>. </a:t>
            </a:r>
            <a:r>
              <a:rPr lang="ru-RU" sz="1800" dirty="0" smtClean="0">
                <a:solidFill>
                  <a:schemeClr val="bg1"/>
                </a:solidFill>
                <a:hlinkClick r:id="rId14" tooltip="24 октября"/>
              </a:rPr>
              <a:t>24 октября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15" tooltip=".il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15" tooltip=".il"/>
              </a:rPr>
              <a:t>il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16" tooltip="Израиль"/>
              </a:rPr>
              <a:t>Израиль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1987 год: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  <a:hlinkClick r:id="rId17" tooltip="23 сентября"/>
              </a:rPr>
              <a:t>23 сентября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18" tooltip=".ar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18" tooltip=".ar"/>
              </a:rPr>
              <a:t>ar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19" tooltip="Аргентина"/>
              </a:rPr>
              <a:t>Аргентина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1989 год: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  <a:hlinkClick r:id="rId20" tooltip="18 апреля"/>
              </a:rPr>
              <a:t>18 апреля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21" tooltip=".br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21" tooltip=".br"/>
              </a:rPr>
              <a:t>br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22" tooltip="Бразилия"/>
              </a:rPr>
              <a:t>Бразилия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1990 год:</a:t>
            </a:r>
            <a:endParaRPr lang="ru-RU" sz="1800" dirty="0" smtClean="0">
              <a:solidFill>
                <a:schemeClr val="bg1"/>
              </a:solidFill>
            </a:endParaRPr>
          </a:p>
          <a:p>
            <a:r>
              <a:rPr lang="ru-RU" sz="1800" dirty="0" smtClean="0">
                <a:solidFill>
                  <a:schemeClr val="bg1"/>
                </a:solidFill>
                <a:hlinkClick r:id="rId23" tooltip="19 сентября"/>
              </a:rPr>
              <a:t>19 сентября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24" tooltip=".su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24" tooltip=".su"/>
              </a:rPr>
              <a:t>su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25" tooltip="Советский Союз"/>
              </a:rPr>
              <a:t>Советский Союз</a:t>
            </a:r>
            <a:r>
              <a:rPr lang="ru-RU" sz="1800" dirty="0" smtClean="0">
                <a:solidFill>
                  <a:schemeClr val="bg1"/>
                </a:solidFill>
              </a:rPr>
              <a:t> (</a:t>
            </a:r>
            <a:r>
              <a:rPr lang="ru-RU" sz="1800" dirty="0" err="1" smtClean="0">
                <a:solidFill>
                  <a:schemeClr val="bg1"/>
                </a:solidFill>
              </a:rPr>
              <a:t>Soviet</a:t>
            </a:r>
            <a:r>
              <a:rPr lang="ru-RU" sz="1800" dirty="0" smtClean="0">
                <a:solidFill>
                  <a:schemeClr val="bg1"/>
                </a:solidFill>
              </a:rPr>
              <a:t> </a:t>
            </a:r>
            <a:r>
              <a:rPr lang="ru-RU" sz="1800" dirty="0" err="1" smtClean="0">
                <a:solidFill>
                  <a:schemeClr val="bg1"/>
                </a:solidFill>
              </a:rPr>
              <a:t>Union</a:t>
            </a:r>
            <a:r>
              <a:rPr lang="ru-RU" sz="1800" dirty="0" smtClean="0">
                <a:solidFill>
                  <a:schemeClr val="bg1"/>
                </a:solidFill>
              </a:rPr>
              <a:t>). </a:t>
            </a:r>
            <a:r>
              <a:rPr lang="ru-RU" sz="1800" dirty="0" smtClean="0">
                <a:solidFill>
                  <a:schemeClr val="bg1"/>
                </a:solidFill>
                <a:hlinkClick r:id="rId26" tooltip="28 ноября"/>
              </a:rPr>
              <a:t>28 ноября</a:t>
            </a:r>
            <a:r>
              <a:rPr lang="ru-RU" sz="1800" dirty="0" smtClean="0">
                <a:solidFill>
                  <a:schemeClr val="bg1"/>
                </a:solidFill>
              </a:rPr>
              <a:t>: домен </a:t>
            </a:r>
            <a:r>
              <a:rPr lang="ru-RU" sz="1800" b="1" dirty="0" smtClean="0">
                <a:solidFill>
                  <a:schemeClr val="bg1"/>
                </a:solidFill>
                <a:hlinkClick r:id="rId27" tooltip=".cn"/>
              </a:rPr>
              <a:t>.</a:t>
            </a:r>
            <a:r>
              <a:rPr lang="ru-RU" sz="1800" b="1" dirty="0" err="1" smtClean="0">
                <a:solidFill>
                  <a:schemeClr val="bg1"/>
                </a:solidFill>
                <a:hlinkClick r:id="rId27" tooltip=".cn"/>
              </a:rPr>
              <a:t>cn</a:t>
            </a:r>
            <a:r>
              <a:rPr lang="ru-RU" sz="1800" dirty="0" smtClean="0">
                <a:solidFill>
                  <a:schemeClr val="bg1"/>
                </a:solidFill>
              </a:rPr>
              <a:t>, </a:t>
            </a:r>
            <a:r>
              <a:rPr lang="ru-RU" sz="1800" dirty="0" smtClean="0">
                <a:solidFill>
                  <a:schemeClr val="bg1"/>
                </a:solidFill>
                <a:hlinkClick r:id="rId28" tooltip="Китай"/>
              </a:rPr>
              <a:t>Китай</a:t>
            </a:r>
            <a:r>
              <a:rPr lang="ru-RU" sz="18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B65D1-6FAF-41EB-8F17-F649A7F77ABA}" type="slidenum">
              <a:rPr lang="ru-RU" smtClean="0"/>
              <a:pPr/>
              <a:t>29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290"/>
            <a:ext cx="8429684" cy="5940088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1991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3" tooltip="1 февраля"/>
              </a:rPr>
              <a:t>1 февраля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4" tooltip=".ec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4" tooltip=".ec"/>
              </a:rPr>
              <a:t>ec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5" tooltip="Эквадор"/>
              </a:rPr>
              <a:t>Эквадор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6" tooltip="26 февраля"/>
              </a:rPr>
              <a:t>26 февраля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7" tooltip=".bo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7" tooltip=".bo"/>
              </a:rPr>
              <a:t>bo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8" tooltip="Боливия"/>
              </a:rPr>
              <a:t>Боливия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r>
              <a:rPr lang="ru-RU" sz="2000" dirty="0" smtClean="0">
                <a:solidFill>
                  <a:schemeClr val="bg1"/>
                </a:solidFill>
                <a:hlinkClick r:id="rId9" tooltip="3 сентября"/>
              </a:rPr>
              <a:t>3 сентября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10" tooltip=".ag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10" tooltip=".ag"/>
              </a:rPr>
              <a:t>ag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11" tooltip="Антигуа и Барбуда"/>
              </a:rPr>
              <a:t>Антигуа и </a:t>
            </a:r>
            <a:r>
              <a:rPr lang="ru-RU" sz="2000" dirty="0" err="1" smtClean="0">
                <a:solidFill>
                  <a:schemeClr val="bg1"/>
                </a:solidFill>
                <a:hlinkClick r:id="rId11" tooltip="Антигуа и Барбуда"/>
              </a:rPr>
              <a:t>Барбуда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12" tooltip="9 сентября"/>
              </a:rPr>
              <a:t>9 сентября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13" tooltip=".py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13" tooltip=".py"/>
              </a:rPr>
              <a:t>py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14" tooltip="Парагвай"/>
              </a:rPr>
              <a:t>Парагвай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15" tooltip="25 ноября"/>
              </a:rPr>
              <a:t>25 ноября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16" tooltip=".pe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16" tooltip=".pe"/>
              </a:rPr>
              <a:t>pe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17" tooltip="Перу"/>
              </a:rPr>
              <a:t>Перу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18" tooltip="24 декабря"/>
              </a:rPr>
              <a:t>24 декабря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19" tooltip=".co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19" tooltip=".co"/>
              </a:rPr>
              <a:t>co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20" tooltip="Колумбия"/>
              </a:rPr>
              <a:t>Колумбия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1992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21" tooltip="21 апреля"/>
              </a:rPr>
              <a:t>21 апреля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22" tooltip=".al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22" tooltip=".al"/>
              </a:rPr>
              <a:t>al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23" tooltip="Албания"/>
              </a:rPr>
              <a:t>Албания</a:t>
            </a:r>
            <a:r>
              <a:rPr lang="ru-RU" sz="2000" dirty="0" smtClean="0">
                <a:solidFill>
                  <a:schemeClr val="bg1"/>
                </a:solidFill>
              </a:rPr>
              <a:t>.  </a:t>
            </a:r>
            <a:r>
              <a:rPr lang="ru-RU" sz="2000" dirty="0" smtClean="0">
                <a:solidFill>
                  <a:schemeClr val="bg1"/>
                </a:solidFill>
                <a:hlinkClick r:id="rId24" tooltip="1 декабря"/>
              </a:rPr>
              <a:t>1 декабря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25" tooltip=".ua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25" tooltip=".ua"/>
              </a:rPr>
              <a:t>ua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26" tooltip="Украина"/>
              </a:rPr>
              <a:t>Украина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1993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27" tooltip="1 июля"/>
              </a:rPr>
              <a:t>1 июля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28" tooltip=".lv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28" tooltip=".lv"/>
              </a:rPr>
              <a:t>lv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29" tooltip="Латвия"/>
              </a:rPr>
              <a:t>Латвия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30" tooltip="15 августа"/>
              </a:rPr>
              <a:t>15 августа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31" tooltip=".az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31" tooltip=".az"/>
              </a:rPr>
              <a:t>az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32" tooltip="Азербайджан"/>
              </a:rPr>
              <a:t>Азербайджан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12" tooltip="9 сентября"/>
              </a:rPr>
              <a:t>9 сентября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33" tooltip=".an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33" tooltip=".an"/>
              </a:rPr>
              <a:t>an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34" tooltip="Нидерландские Антильские Острова"/>
              </a:rPr>
              <a:t>Нидерландские Антильские Острова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1994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35" tooltip="7 апреля"/>
              </a:rPr>
              <a:t>7 апреля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36" tooltip=".ru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36" tooltip=".ru"/>
              </a:rPr>
              <a:t>ru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37" tooltip="Российская Федерация"/>
              </a:rPr>
              <a:t>Российская Федерация</a:t>
            </a:r>
            <a:r>
              <a:rPr lang="ru-RU" sz="2000" dirty="0" smtClean="0">
                <a:solidFill>
                  <a:schemeClr val="bg1"/>
                </a:solidFill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hlinkClick r:id="rId38" tooltip="26 августа"/>
              </a:rPr>
              <a:t>26 августа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39" tooltip=".am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39" tooltip=".am"/>
              </a:rPr>
              <a:t>am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40" tooltip="Армения"/>
              </a:rPr>
              <a:t>Армения</a:t>
            </a:r>
            <a:r>
              <a:rPr lang="ru-RU" sz="2000" dirty="0" smtClean="0">
                <a:solidFill>
                  <a:schemeClr val="bg1"/>
                </a:solidFill>
              </a:rPr>
              <a:t>.  </a:t>
            </a:r>
            <a:r>
              <a:rPr lang="ru-RU" sz="2000" dirty="0" smtClean="0">
                <a:solidFill>
                  <a:schemeClr val="bg1"/>
                </a:solidFill>
                <a:hlinkClick r:id="rId41" tooltip="19 сентября"/>
              </a:rPr>
              <a:t>19 сентября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42" tooltip=".kz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42" tooltip=".kz"/>
              </a:rPr>
              <a:t>kz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43" tooltip="Казахстан"/>
              </a:rPr>
              <a:t>Казахстан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1995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44" tooltip="27 января"/>
              </a:rPr>
              <a:t>27 января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45" tooltip=".cl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45" tooltip=".cl"/>
              </a:rPr>
              <a:t>cl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46" tooltip="Чили"/>
              </a:rPr>
              <a:t>Чили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1997 год:</a:t>
            </a:r>
          </a:p>
          <a:p>
            <a:r>
              <a:rPr lang="ru-RU" sz="2000" dirty="0" smtClean="0">
                <a:solidFill>
                  <a:schemeClr val="bg1"/>
                </a:solidFill>
                <a:hlinkClick r:id="rId47" tooltip="16 октября"/>
              </a:rPr>
              <a:t>16 октября</a:t>
            </a:r>
            <a:r>
              <a:rPr lang="ru-RU" sz="2000" dirty="0" smtClean="0">
                <a:solidFill>
                  <a:schemeClr val="bg1"/>
                </a:solidFill>
              </a:rPr>
              <a:t>: домен </a:t>
            </a:r>
            <a:r>
              <a:rPr lang="ru-RU" sz="2000" dirty="0" smtClean="0">
                <a:solidFill>
                  <a:schemeClr val="bg1"/>
                </a:solidFill>
                <a:hlinkClick r:id="rId48" tooltip=".af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48" tooltip=".af"/>
              </a:rPr>
              <a:t>af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49" tooltip="Афганистан"/>
              </a:rPr>
              <a:t>Афганистан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2010 год: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Впервые в истории был зарегистрирован кириллический домен </a:t>
            </a:r>
            <a:r>
              <a:rPr lang="ru-RU" sz="2000" dirty="0" smtClean="0">
                <a:solidFill>
                  <a:schemeClr val="bg1"/>
                </a:solidFill>
                <a:hlinkClick r:id="rId50" tooltip=".рф"/>
              </a:rPr>
              <a:t>.</a:t>
            </a:r>
            <a:r>
              <a:rPr lang="ru-RU" sz="2000" dirty="0" err="1" smtClean="0">
                <a:solidFill>
                  <a:schemeClr val="bg1"/>
                </a:solidFill>
                <a:hlinkClick r:id="rId50" tooltip=".рф"/>
              </a:rPr>
              <a:t>рф</a:t>
            </a:r>
            <a:r>
              <a:rPr lang="ru-RU" sz="2000" dirty="0" smtClean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  <a:hlinkClick r:id="rId37" tooltip="Российская Федерация"/>
              </a:rPr>
              <a:t>Российская Федерация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E669C-8695-4EBF-A697-87476EA7608B}" type="slidenum">
              <a:rPr lang="ru-RU"/>
              <a:pPr/>
              <a:t>3</a:t>
            </a:fld>
            <a:endParaRPr lang="ru-RU"/>
          </a:p>
        </p:txBody>
      </p:sp>
      <p:grpSp>
        <p:nvGrpSpPr>
          <p:cNvPr id="29698" name="Group 2"/>
          <p:cNvGrpSpPr>
            <a:grpSpLocks/>
          </p:cNvGrpSpPr>
          <p:nvPr/>
        </p:nvGrpSpPr>
        <p:grpSpPr bwMode="auto">
          <a:xfrm>
            <a:off x="785504" y="857231"/>
            <a:ext cx="7345296" cy="3520562"/>
            <a:chOff x="1298" y="2704"/>
            <a:chExt cx="3123" cy="665"/>
          </a:xfrm>
        </p:grpSpPr>
        <p:sp>
          <p:nvSpPr>
            <p:cNvPr id="29699" name="Oval 3"/>
            <p:cNvSpPr>
              <a:spLocks noChangeArrowheads="1"/>
            </p:cNvSpPr>
            <p:nvPr/>
          </p:nvSpPr>
          <p:spPr bwMode="auto">
            <a:xfrm>
              <a:off x="2472" y="2704"/>
              <a:ext cx="983" cy="193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rgbClr val="660066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ru-RU" sz="1600" dirty="0">
                  <a:solidFill>
                    <a:schemeClr val="accent2"/>
                  </a:solidFill>
                  <a:latin typeface="Arial" charset="0"/>
                  <a:cs typeface="Times New Roman" pitchFamily="18" charset="0"/>
                </a:rPr>
                <a:t>Глобальная </a:t>
              </a:r>
              <a:r>
                <a:rPr lang="ru-RU" sz="1600" dirty="0" smtClean="0">
                  <a:solidFill>
                    <a:schemeClr val="accent2"/>
                  </a:solidFill>
                  <a:latin typeface="Arial" charset="0"/>
                  <a:cs typeface="Times New Roman" pitchFamily="18" charset="0"/>
                </a:rPr>
                <a:t>сеть </a:t>
              </a:r>
              <a:r>
                <a:rPr lang="en-US" sz="1600" dirty="0" smtClean="0">
                  <a:solidFill>
                    <a:schemeClr val="accent2"/>
                  </a:solidFill>
                  <a:latin typeface="Arial" charset="0"/>
                  <a:cs typeface="Times New Roman" pitchFamily="18" charset="0"/>
                </a:rPr>
                <a:t>(WAN)</a:t>
              </a:r>
              <a:endParaRPr lang="ru-RU" sz="1600" dirty="0">
                <a:solidFill>
                  <a:schemeClr val="accent2"/>
                </a:solidFill>
                <a:latin typeface="Arial" charset="0"/>
              </a:endParaRPr>
            </a:p>
          </p:txBody>
        </p:sp>
        <p:grpSp>
          <p:nvGrpSpPr>
            <p:cNvPr id="29700" name="Group 4"/>
            <p:cNvGrpSpPr>
              <a:grpSpLocks/>
            </p:cNvGrpSpPr>
            <p:nvPr/>
          </p:nvGrpSpPr>
          <p:grpSpPr bwMode="auto">
            <a:xfrm>
              <a:off x="1298" y="3001"/>
              <a:ext cx="1400" cy="355"/>
              <a:chOff x="997" y="13161"/>
              <a:chExt cx="3678" cy="1195"/>
            </a:xfrm>
          </p:grpSpPr>
          <p:sp>
            <p:nvSpPr>
              <p:cNvPr id="29705" name="Line 9"/>
              <p:cNvSpPr>
                <a:spLocks noChangeShapeType="1"/>
              </p:cNvSpPr>
              <p:nvPr/>
            </p:nvSpPr>
            <p:spPr bwMode="auto">
              <a:xfrm flipH="1">
                <a:off x="1795" y="13622"/>
                <a:ext cx="720" cy="72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1" name="Oval 5"/>
              <p:cNvSpPr>
                <a:spLocks noChangeArrowheads="1"/>
              </p:cNvSpPr>
              <p:nvPr/>
            </p:nvSpPr>
            <p:spPr bwMode="auto">
              <a:xfrm>
                <a:off x="1795" y="13161"/>
                <a:ext cx="2880" cy="480"/>
              </a:xfrm>
              <a:prstGeom prst="ellipse">
                <a:avLst/>
              </a:prstGeom>
              <a:solidFill>
                <a:srgbClr val="CCFF66"/>
              </a:solidFill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dirty="0" smtClean="0">
                    <a:solidFill>
                      <a:schemeClr val="accent2"/>
                    </a:solidFill>
                    <a:latin typeface="Arial" charset="0"/>
                    <a:cs typeface="Times New Roman" pitchFamily="18" charset="0"/>
                  </a:rPr>
                  <a:t>Муниципальная сеть 1</a:t>
                </a:r>
                <a:r>
                  <a:rPr lang="en-US" sz="1600" dirty="0" smtClean="0">
                    <a:solidFill>
                      <a:schemeClr val="accent2"/>
                    </a:solidFill>
                    <a:latin typeface="Arial" charset="0"/>
                    <a:cs typeface="Times New Roman" pitchFamily="18" charset="0"/>
                  </a:rPr>
                  <a:t> (MAN)</a:t>
                </a:r>
                <a:endParaRPr lang="ru-RU" sz="1600" dirty="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02" name="Oval 6"/>
              <p:cNvSpPr>
                <a:spLocks noChangeArrowheads="1"/>
              </p:cNvSpPr>
              <p:nvPr/>
            </p:nvSpPr>
            <p:spPr bwMode="auto">
              <a:xfrm>
                <a:off x="997" y="13877"/>
                <a:ext cx="1851" cy="479"/>
              </a:xfrm>
              <a:prstGeom prst="ellipse">
                <a:avLst/>
              </a:prstGeom>
              <a:solidFill>
                <a:srgbClr val="CCFF66"/>
              </a:solidFill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200" b="1" dirty="0" err="1" smtClean="0">
                    <a:solidFill>
                      <a:schemeClr val="accent2"/>
                    </a:solidFill>
                    <a:latin typeface="Arial" charset="0"/>
                    <a:cs typeface="Times New Roman" pitchFamily="18" charset="0"/>
                  </a:rPr>
                  <a:t>Л</a:t>
                </a:r>
                <a:r>
                  <a:rPr lang="ru-RU" sz="1200" b="1" dirty="0" err="1" smtClean="0">
                    <a:solidFill>
                      <a:schemeClr val="accent2"/>
                    </a:solidFill>
                    <a:latin typeface="Arial" charset="0"/>
                  </a:rPr>
                  <a:t>ок</a:t>
                </a:r>
                <a:r>
                  <a:rPr lang="ru-RU" sz="1200" b="1" dirty="0" smtClean="0">
                    <a:solidFill>
                      <a:schemeClr val="accent2"/>
                    </a:solidFill>
                    <a:latin typeface="Arial" charset="0"/>
                  </a:rPr>
                  <a:t>.</a:t>
                </a:r>
                <a:r>
                  <a:rPr lang="en-US" sz="1200" b="1" dirty="0" smtClean="0">
                    <a:solidFill>
                      <a:schemeClr val="accent2"/>
                    </a:solidFill>
                    <a:latin typeface="Arial" charset="0"/>
                  </a:rPr>
                  <a:t>c</a:t>
                </a:r>
                <a:r>
                  <a:rPr lang="ru-RU" sz="1200" b="1" dirty="0" err="1" smtClean="0">
                    <a:solidFill>
                      <a:schemeClr val="accent2"/>
                    </a:solidFill>
                    <a:latin typeface="Arial" charset="0"/>
                  </a:rPr>
                  <a:t>еть</a:t>
                </a:r>
                <a:r>
                  <a:rPr lang="en-US" sz="1200" b="1" dirty="0" smtClean="0">
                    <a:solidFill>
                      <a:schemeClr val="accent2"/>
                    </a:solidFill>
                    <a:latin typeface="Arial" charset="0"/>
                  </a:rPr>
                  <a:t> (LAN, WLAN)</a:t>
                </a:r>
              </a:p>
              <a:p>
                <a:endParaRPr lang="ru-RU" sz="1600" dirty="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06" name="Line 10"/>
              <p:cNvSpPr>
                <a:spLocks noChangeShapeType="1"/>
              </p:cNvSpPr>
              <p:nvPr/>
            </p:nvSpPr>
            <p:spPr bwMode="auto">
              <a:xfrm>
                <a:off x="3072" y="13622"/>
                <a:ext cx="0" cy="72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07" name="Line 11"/>
              <p:cNvSpPr>
                <a:spLocks noChangeShapeType="1"/>
              </p:cNvSpPr>
              <p:nvPr/>
            </p:nvSpPr>
            <p:spPr bwMode="auto">
              <a:xfrm flipH="1" flipV="1">
                <a:off x="3710" y="13622"/>
                <a:ext cx="600" cy="72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29708" name="Group 12"/>
            <p:cNvGrpSpPr>
              <a:grpSpLocks/>
            </p:cNvGrpSpPr>
            <p:nvPr/>
          </p:nvGrpSpPr>
          <p:grpSpPr bwMode="auto">
            <a:xfrm>
              <a:off x="3333" y="2999"/>
              <a:ext cx="1088" cy="370"/>
              <a:chOff x="1577" y="13162"/>
              <a:chExt cx="2880" cy="1207"/>
            </a:xfrm>
          </p:grpSpPr>
          <p:sp>
            <p:nvSpPr>
              <p:cNvPr id="29709" name="Oval 13"/>
              <p:cNvSpPr>
                <a:spLocks noChangeArrowheads="1"/>
              </p:cNvSpPr>
              <p:nvPr/>
            </p:nvSpPr>
            <p:spPr bwMode="auto">
              <a:xfrm>
                <a:off x="1577" y="13162"/>
                <a:ext cx="2880" cy="480"/>
              </a:xfrm>
              <a:prstGeom prst="ellipse">
                <a:avLst/>
              </a:prstGeom>
              <a:solidFill>
                <a:srgbClr val="CCFF66"/>
              </a:solidFill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dirty="0" smtClean="0">
                    <a:solidFill>
                      <a:schemeClr val="accent2"/>
                    </a:solidFill>
                    <a:latin typeface="Arial" charset="0"/>
                    <a:cs typeface="Times New Roman" pitchFamily="18" charset="0"/>
                  </a:rPr>
                  <a:t>Муниципальная сеть 2</a:t>
                </a:r>
                <a:r>
                  <a:rPr lang="en-US" sz="1600" dirty="0" smtClean="0">
                    <a:solidFill>
                      <a:schemeClr val="accent2"/>
                    </a:solidFill>
                    <a:latin typeface="Arial" charset="0"/>
                    <a:cs typeface="Times New Roman" pitchFamily="18" charset="0"/>
                  </a:rPr>
                  <a:t> (MAN)</a:t>
                </a:r>
                <a:endParaRPr lang="ru-RU" sz="1600" dirty="0">
                  <a:solidFill>
                    <a:schemeClr val="accent2"/>
                  </a:solidFill>
                  <a:latin typeface="Arial" charset="0"/>
                </a:endParaRPr>
              </a:p>
            </p:txBody>
          </p:sp>
          <p:sp>
            <p:nvSpPr>
              <p:cNvPr id="29713" name="Line 17"/>
              <p:cNvSpPr>
                <a:spLocks noChangeShapeType="1"/>
              </p:cNvSpPr>
              <p:nvPr/>
            </p:nvSpPr>
            <p:spPr bwMode="auto">
              <a:xfrm flipH="1">
                <a:off x="1577" y="13605"/>
                <a:ext cx="720" cy="72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4" name="Line 18"/>
              <p:cNvSpPr>
                <a:spLocks noChangeShapeType="1"/>
              </p:cNvSpPr>
              <p:nvPr/>
            </p:nvSpPr>
            <p:spPr bwMode="auto">
              <a:xfrm>
                <a:off x="2944" y="13649"/>
                <a:ext cx="0" cy="720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715" name="Line 19"/>
              <p:cNvSpPr>
                <a:spLocks noChangeShapeType="1"/>
              </p:cNvSpPr>
              <p:nvPr/>
            </p:nvSpPr>
            <p:spPr bwMode="auto">
              <a:xfrm flipH="1" flipV="1">
                <a:off x="3748" y="13608"/>
                <a:ext cx="563" cy="616"/>
              </a:xfrm>
              <a:prstGeom prst="line">
                <a:avLst/>
              </a:prstGeom>
              <a:noFill/>
              <a:ln w="9525">
                <a:solidFill>
                  <a:srgbClr val="66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9716" name="Line 20"/>
            <p:cNvSpPr>
              <a:spLocks noChangeShapeType="1"/>
            </p:cNvSpPr>
            <p:nvPr/>
          </p:nvSpPr>
          <p:spPr bwMode="auto">
            <a:xfrm flipV="1">
              <a:off x="2331" y="2886"/>
              <a:ext cx="504" cy="115"/>
            </a:xfrm>
            <a:prstGeom prst="line">
              <a:avLst/>
            </a:prstGeom>
            <a:noFill/>
            <a:ln w="9525">
              <a:solidFill>
                <a:srgbClr val="66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717" name="Line 21"/>
            <p:cNvSpPr>
              <a:spLocks noChangeShapeType="1"/>
            </p:cNvSpPr>
            <p:nvPr/>
          </p:nvSpPr>
          <p:spPr bwMode="auto">
            <a:xfrm flipH="1" flipV="1">
              <a:off x="3107" y="2886"/>
              <a:ext cx="530" cy="128"/>
            </a:xfrm>
            <a:prstGeom prst="line">
              <a:avLst/>
            </a:prstGeom>
            <a:noFill/>
            <a:ln w="9525">
              <a:solidFill>
                <a:srgbClr val="660066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9719" name="Picture 23" descr="net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1" y="2357430"/>
            <a:ext cx="1285884" cy="1223963"/>
          </a:xfrm>
          <a:prstGeom prst="rect">
            <a:avLst/>
          </a:prstGeom>
          <a:noFill/>
        </p:spPr>
      </p:pic>
      <p:sp>
        <p:nvSpPr>
          <p:cNvPr id="29720" name="AutoShape 2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721" name="AutoShape 2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785786" y="0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925" algn="ctr">
              <a:tabLst>
                <a:tab pos="300038" algn="l"/>
              </a:tabLst>
            </a:pPr>
            <a:r>
              <a:rPr lang="ru-RU" sz="2800" b="1" dirty="0" smtClean="0">
                <a:solidFill>
                  <a:srgbClr val="FF3399"/>
                </a:solidFill>
                <a:latin typeface="+mj-lt"/>
                <a:ea typeface="+mj-ea"/>
                <a:cs typeface="+mj-cs"/>
              </a:rPr>
              <a:t>Классификация сетей по территориальному признаку, их иерархия</a:t>
            </a:r>
            <a:r>
              <a:rPr lang="en-US" sz="2800" b="1" dirty="0" smtClean="0">
                <a:solidFill>
                  <a:srgbClr val="FF3399"/>
                </a:solidFill>
                <a:latin typeface="+mj-lt"/>
                <a:ea typeface="+mj-ea"/>
                <a:cs typeface="+mj-cs"/>
              </a:rPr>
              <a:t>:</a:t>
            </a:r>
            <a:endParaRPr lang="ru-RU" sz="2800" b="1" dirty="0">
              <a:solidFill>
                <a:srgbClr val="FF3399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8" name="Oval 6"/>
          <p:cNvSpPr>
            <a:spLocks noChangeArrowheads="1"/>
          </p:cNvSpPr>
          <p:nvPr/>
        </p:nvSpPr>
        <p:spPr bwMode="auto">
          <a:xfrm>
            <a:off x="1857356" y="4214818"/>
            <a:ext cx="1657173" cy="754385"/>
          </a:xfrm>
          <a:prstGeom prst="ellipse">
            <a:avLst/>
          </a:prstGeom>
          <a:solidFill>
            <a:srgbClr val="CCFF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Л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ок</a:t>
            </a:r>
            <a:r>
              <a:rPr lang="ru-RU" sz="1200" b="1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c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еть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 (LAN, WLAN)</a:t>
            </a:r>
          </a:p>
          <a:p>
            <a:endParaRPr lang="ru-RU" sz="16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" name="Oval 6"/>
          <p:cNvSpPr>
            <a:spLocks noChangeArrowheads="1"/>
          </p:cNvSpPr>
          <p:nvPr/>
        </p:nvSpPr>
        <p:spPr bwMode="auto">
          <a:xfrm>
            <a:off x="2857488" y="3500438"/>
            <a:ext cx="1657173" cy="754385"/>
          </a:xfrm>
          <a:prstGeom prst="ellipse">
            <a:avLst/>
          </a:prstGeom>
          <a:solidFill>
            <a:srgbClr val="CCFF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Л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ок</a:t>
            </a:r>
            <a:r>
              <a:rPr lang="ru-RU" sz="1200" b="1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c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еть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 (LAN, WLAN)</a:t>
            </a:r>
          </a:p>
          <a:p>
            <a:endParaRPr lang="ru-RU" sz="16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0" name="Oval 6"/>
          <p:cNvSpPr>
            <a:spLocks noChangeArrowheads="1"/>
          </p:cNvSpPr>
          <p:nvPr/>
        </p:nvSpPr>
        <p:spPr bwMode="auto">
          <a:xfrm>
            <a:off x="4714876" y="3571876"/>
            <a:ext cx="1657173" cy="754385"/>
          </a:xfrm>
          <a:prstGeom prst="ellipse">
            <a:avLst/>
          </a:prstGeom>
          <a:solidFill>
            <a:srgbClr val="CCFF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Л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ок</a:t>
            </a:r>
            <a:r>
              <a:rPr lang="ru-RU" sz="1200" b="1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c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еть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 (LAN, WLAN)</a:t>
            </a:r>
          </a:p>
          <a:p>
            <a:endParaRPr lang="ru-RU" sz="16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1" name="Oval 6"/>
          <p:cNvSpPr>
            <a:spLocks noChangeArrowheads="1"/>
          </p:cNvSpPr>
          <p:nvPr/>
        </p:nvSpPr>
        <p:spPr bwMode="auto">
          <a:xfrm>
            <a:off x="6072198" y="4071942"/>
            <a:ext cx="1657173" cy="754385"/>
          </a:xfrm>
          <a:prstGeom prst="ellipse">
            <a:avLst/>
          </a:prstGeom>
          <a:solidFill>
            <a:srgbClr val="CCFF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Л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ок</a:t>
            </a:r>
            <a:r>
              <a:rPr lang="ru-RU" sz="1200" b="1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c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еть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 (LAN, WLAN)</a:t>
            </a:r>
          </a:p>
          <a:p>
            <a:endParaRPr lang="ru-RU" sz="16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2" name="Oval 6"/>
          <p:cNvSpPr>
            <a:spLocks noChangeArrowheads="1"/>
          </p:cNvSpPr>
          <p:nvPr/>
        </p:nvSpPr>
        <p:spPr bwMode="auto">
          <a:xfrm>
            <a:off x="7286644" y="3429000"/>
            <a:ext cx="1657173" cy="754385"/>
          </a:xfrm>
          <a:prstGeom prst="ellipse">
            <a:avLst/>
          </a:prstGeom>
          <a:solidFill>
            <a:srgbClr val="CCFF66"/>
          </a:solidFill>
          <a:ln w="9525">
            <a:solidFill>
              <a:srgbClr val="660066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Л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ок</a:t>
            </a:r>
            <a:r>
              <a:rPr lang="ru-RU" sz="1200" b="1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c</a:t>
            </a:r>
            <a:r>
              <a:rPr lang="ru-RU" sz="1200" b="1" dirty="0" err="1" smtClean="0">
                <a:solidFill>
                  <a:schemeClr val="accent2"/>
                </a:solidFill>
                <a:latin typeface="Arial" charset="0"/>
              </a:rPr>
              <a:t>еть</a:t>
            </a:r>
            <a:r>
              <a:rPr lang="en-US" sz="1200" b="1" dirty="0" smtClean="0">
                <a:solidFill>
                  <a:schemeClr val="accent2"/>
                </a:solidFill>
                <a:latin typeface="Arial" charset="0"/>
              </a:rPr>
              <a:t> (LAN, WLAN)</a:t>
            </a:r>
          </a:p>
          <a:p>
            <a:endParaRPr lang="ru-RU" sz="16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5143512"/>
            <a:ext cx="7286676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 smtClean="0">
                <a:solidFill>
                  <a:schemeClr val="tx1"/>
                </a:solidFill>
              </a:rPr>
              <a:t>LAN (Local Area Network)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– </a:t>
            </a:r>
            <a:r>
              <a:rPr lang="ru-RU" sz="1800" dirty="0" smtClean="0">
                <a:solidFill>
                  <a:schemeClr val="tx1"/>
                </a:solidFill>
              </a:rPr>
              <a:t>локальная сеть</a:t>
            </a:r>
            <a:r>
              <a:rPr lang="en-US" sz="18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WLAN (Wireless Local Area Network)  — </a:t>
            </a:r>
            <a:r>
              <a:rPr lang="ru-RU" sz="1800" dirty="0" smtClean="0">
                <a:solidFill>
                  <a:schemeClr val="tx1"/>
                </a:solidFill>
              </a:rPr>
              <a:t>беспроводная локальная сеть</a:t>
            </a:r>
            <a:r>
              <a:rPr lang="en-US" sz="18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MAN (Metropolitan Area Network) – </a:t>
            </a:r>
            <a:r>
              <a:rPr lang="ru-RU" sz="1800" dirty="0" smtClean="0">
                <a:solidFill>
                  <a:schemeClr val="tx1"/>
                </a:solidFill>
              </a:rPr>
              <a:t>муниципальная сеть</a:t>
            </a:r>
            <a:r>
              <a:rPr lang="en-US" sz="18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WAN (Wide Area Network) – </a:t>
            </a:r>
            <a:r>
              <a:rPr lang="ru-RU" sz="1800" dirty="0" smtClean="0">
                <a:solidFill>
                  <a:schemeClr val="tx1"/>
                </a:solidFill>
              </a:rPr>
              <a:t>глобальная сеть.</a:t>
            </a:r>
            <a:endParaRPr lang="en-US" sz="1800" dirty="0" smtClean="0">
              <a:solidFill>
                <a:schemeClr val="tx1"/>
              </a:solidFill>
            </a:endParaRPr>
          </a:p>
          <a:p>
            <a:endParaRPr lang="ru-RU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B9602-F1F9-4D48-BF3A-19EDBDABD8EA}" type="slidenum">
              <a:rPr lang="ru-RU"/>
              <a:pPr/>
              <a:t>30</a:t>
            </a:fld>
            <a:endParaRPr lang="ru-RU"/>
          </a:p>
        </p:txBody>
      </p:sp>
      <p:sp>
        <p:nvSpPr>
          <p:cNvPr id="66562" name="Text Box 2"/>
          <p:cNvSpPr txBox="1">
            <a:spLocks noChangeArrowheads="1"/>
          </p:cNvSpPr>
          <p:nvPr/>
        </p:nvSpPr>
        <p:spPr bwMode="auto">
          <a:xfrm>
            <a:off x="160338" y="55563"/>
            <a:ext cx="8407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66"/>
                </a:solidFill>
              </a:rPr>
              <a:t> </a:t>
            </a:r>
            <a:r>
              <a:rPr lang="en-US" sz="2800" b="1">
                <a:solidFill>
                  <a:srgbClr val="FF0066"/>
                </a:solidFill>
              </a:rPr>
              <a:t>   </a:t>
            </a:r>
            <a:r>
              <a:rPr lang="ru-RU" sz="2800" b="1">
                <a:solidFill>
                  <a:srgbClr val="FF0066"/>
                </a:solidFill>
              </a:rPr>
              <a:t>  Технические  средства  глобальной  сети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295400" y="2347913"/>
            <a:ext cx="5724525" cy="252412"/>
            <a:chOff x="1202" y="2500"/>
            <a:chExt cx="2699" cy="159"/>
          </a:xfrm>
        </p:grpSpPr>
        <p:pic>
          <p:nvPicPr>
            <p:cNvPr id="66564" name="Picture 4" descr="1l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02" y="2500"/>
              <a:ext cx="2699" cy="90"/>
            </a:xfrm>
            <a:prstGeom prst="rect">
              <a:avLst/>
            </a:prstGeom>
            <a:noFill/>
          </p:spPr>
        </p:pic>
        <p:pic>
          <p:nvPicPr>
            <p:cNvPr id="66565" name="Picture 5" descr="1l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flipH="1">
              <a:off x="1202" y="2569"/>
              <a:ext cx="2680" cy="90"/>
            </a:xfrm>
            <a:prstGeom prst="rect">
              <a:avLst/>
            </a:prstGeom>
            <a:noFill/>
          </p:spPr>
        </p:pic>
      </p:grp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215900" y="1447800"/>
            <a:ext cx="2447925" cy="2124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5580063" y="1520825"/>
            <a:ext cx="792162" cy="2124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6568" name="Picture 8" descr="EARTH3"/>
          <p:cNvPicPr>
            <a:picLocks noChangeAspect="1" noChangeArrowheads="1" noCrop="1"/>
          </p:cNvPicPr>
          <p:nvPr/>
        </p:nvPicPr>
        <p:blipFill>
          <a:blip r:embed="rId3" cstate="print">
            <a:lum bright="72000" contrast="-54000"/>
          </a:blip>
          <a:srcRect/>
          <a:stretch>
            <a:fillRect/>
          </a:stretch>
        </p:blipFill>
        <p:spPr bwMode="auto">
          <a:xfrm>
            <a:off x="6011863" y="1123950"/>
            <a:ext cx="2879725" cy="2736850"/>
          </a:xfrm>
          <a:prstGeom prst="rect">
            <a:avLst/>
          </a:prstGeom>
          <a:noFill/>
        </p:spPr>
      </p:pic>
      <p:pic>
        <p:nvPicPr>
          <p:cNvPr id="66569" name="Picture 9" descr="computer"/>
          <p:cNvPicPr>
            <a:picLocks noChangeAspect="1" noChangeArrowheads="1" noCrop="1"/>
          </p:cNvPicPr>
          <p:nvPr/>
        </p:nvPicPr>
        <p:blipFill>
          <a:blip r:embed="rId4" cstate="print">
            <a:lum bright="18000"/>
          </a:blip>
          <a:srcRect/>
          <a:stretch>
            <a:fillRect/>
          </a:stretch>
        </p:blipFill>
        <p:spPr bwMode="auto">
          <a:xfrm>
            <a:off x="6480175" y="2060575"/>
            <a:ext cx="2087563" cy="1511300"/>
          </a:xfrm>
          <a:prstGeom prst="rect">
            <a:avLst/>
          </a:prstGeom>
          <a:noFill/>
        </p:spPr>
      </p:pic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87338" y="1879600"/>
            <a:ext cx="1439862" cy="1441450"/>
            <a:chOff x="2494" y="2840"/>
            <a:chExt cx="499" cy="499"/>
          </a:xfrm>
        </p:grpSpPr>
        <p:sp>
          <p:nvSpPr>
            <p:cNvPr id="66571" name="Oval 11"/>
            <p:cNvSpPr>
              <a:spLocks noChangeArrowheads="1"/>
            </p:cNvSpPr>
            <p:nvPr/>
          </p:nvSpPr>
          <p:spPr bwMode="auto">
            <a:xfrm>
              <a:off x="2494" y="2840"/>
              <a:ext cx="499" cy="499"/>
            </a:xfrm>
            <a:prstGeom prst="ellipse">
              <a:avLst/>
            </a:prstGeom>
            <a:solidFill>
              <a:srgbClr val="FFFF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6572" name="Picture 12" descr="YY05ANIM"/>
            <p:cNvPicPr>
              <a:picLocks noChangeAspect="1" noChangeArrowheads="1" noCrop="1"/>
            </p:cNvPicPr>
            <p:nvPr/>
          </p:nvPicPr>
          <p:blipFill>
            <a:blip r:embed="rId5" cstate="print">
              <a:lum bright="12000"/>
            </a:blip>
            <a:srcRect/>
            <a:stretch>
              <a:fillRect/>
            </a:stretch>
          </p:blipFill>
          <p:spPr bwMode="auto">
            <a:xfrm>
              <a:off x="2517" y="2931"/>
              <a:ext cx="454" cy="361"/>
            </a:xfrm>
            <a:prstGeom prst="rect">
              <a:avLst/>
            </a:prstGeom>
            <a:noFill/>
          </p:spPr>
        </p:pic>
      </p:grp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871663" y="2384425"/>
            <a:ext cx="1008062" cy="287338"/>
            <a:chOff x="1565" y="1525"/>
            <a:chExt cx="635" cy="181"/>
          </a:xfrm>
        </p:grpSpPr>
        <p:sp>
          <p:nvSpPr>
            <p:cNvPr id="66574" name="Rectangle 14"/>
            <p:cNvSpPr>
              <a:spLocks noChangeArrowheads="1"/>
            </p:cNvSpPr>
            <p:nvPr/>
          </p:nvSpPr>
          <p:spPr bwMode="auto">
            <a:xfrm>
              <a:off x="1565" y="1525"/>
              <a:ext cx="635" cy="1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5" name="Rectangle 15"/>
            <p:cNvSpPr>
              <a:spLocks noChangeArrowheads="1"/>
            </p:cNvSpPr>
            <p:nvPr/>
          </p:nvSpPr>
          <p:spPr bwMode="auto">
            <a:xfrm>
              <a:off x="1610" y="1684"/>
              <a:ext cx="45" cy="2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76" name="Rectangle 16"/>
            <p:cNvSpPr>
              <a:spLocks noChangeArrowheads="1"/>
            </p:cNvSpPr>
            <p:nvPr/>
          </p:nvSpPr>
          <p:spPr bwMode="auto">
            <a:xfrm>
              <a:off x="2109" y="1684"/>
              <a:ext cx="45" cy="2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6577" name="Picture 17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10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78" name="Picture 18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23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79" name="Picture 19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37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80" name="Picture 20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50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81" name="Picture 21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1548"/>
              <a:ext cx="84" cy="84"/>
            </a:xfrm>
            <a:prstGeom prst="rect">
              <a:avLst/>
            </a:prstGeom>
            <a:noFill/>
          </p:spPr>
        </p:pic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5472113" y="2384425"/>
            <a:ext cx="1008062" cy="287338"/>
            <a:chOff x="1565" y="1525"/>
            <a:chExt cx="635" cy="181"/>
          </a:xfrm>
        </p:grpSpPr>
        <p:sp>
          <p:nvSpPr>
            <p:cNvPr id="66583" name="Rectangle 23"/>
            <p:cNvSpPr>
              <a:spLocks noChangeArrowheads="1"/>
            </p:cNvSpPr>
            <p:nvPr/>
          </p:nvSpPr>
          <p:spPr bwMode="auto">
            <a:xfrm>
              <a:off x="1565" y="1525"/>
              <a:ext cx="635" cy="159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84" name="Rectangle 24"/>
            <p:cNvSpPr>
              <a:spLocks noChangeArrowheads="1"/>
            </p:cNvSpPr>
            <p:nvPr/>
          </p:nvSpPr>
          <p:spPr bwMode="auto">
            <a:xfrm>
              <a:off x="1610" y="1684"/>
              <a:ext cx="45" cy="2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6585" name="Rectangle 25"/>
            <p:cNvSpPr>
              <a:spLocks noChangeArrowheads="1"/>
            </p:cNvSpPr>
            <p:nvPr/>
          </p:nvSpPr>
          <p:spPr bwMode="auto">
            <a:xfrm>
              <a:off x="2109" y="1684"/>
              <a:ext cx="45" cy="2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66586" name="Picture 26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610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87" name="Picture 27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23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88" name="Picture 28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37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89" name="Picture 29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50" y="1548"/>
              <a:ext cx="84" cy="84"/>
            </a:xfrm>
            <a:prstGeom prst="rect">
              <a:avLst/>
            </a:prstGeom>
            <a:noFill/>
          </p:spPr>
        </p:pic>
        <p:pic>
          <p:nvPicPr>
            <p:cNvPr id="66590" name="Picture 30" descr="1-651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064" y="1548"/>
              <a:ext cx="84" cy="84"/>
            </a:xfrm>
            <a:prstGeom prst="rect">
              <a:avLst/>
            </a:prstGeom>
            <a:noFill/>
          </p:spPr>
        </p:pic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187450" y="2457450"/>
            <a:ext cx="720725" cy="144463"/>
            <a:chOff x="317" y="2954"/>
            <a:chExt cx="2700" cy="90"/>
          </a:xfrm>
        </p:grpSpPr>
        <p:pic>
          <p:nvPicPr>
            <p:cNvPr id="66592" name="Picture 32" descr="AG00098_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7" y="2954"/>
              <a:ext cx="2700" cy="22"/>
            </a:xfrm>
            <a:prstGeom prst="rect">
              <a:avLst/>
            </a:prstGeom>
            <a:noFill/>
          </p:spPr>
        </p:pic>
        <p:pic>
          <p:nvPicPr>
            <p:cNvPr id="66593" name="Picture 33" descr="AG00098_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317" y="3022"/>
              <a:ext cx="2700" cy="22"/>
            </a:xfrm>
            <a:prstGeom prst="rect">
              <a:avLst/>
            </a:prstGeom>
            <a:noFill/>
          </p:spPr>
        </p:pic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6443663" y="2457450"/>
            <a:ext cx="577850" cy="144463"/>
            <a:chOff x="317" y="2954"/>
            <a:chExt cx="2700" cy="90"/>
          </a:xfrm>
        </p:grpSpPr>
        <p:pic>
          <p:nvPicPr>
            <p:cNvPr id="66595" name="Picture 35" descr="AG00098_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7" y="2954"/>
              <a:ext cx="2700" cy="22"/>
            </a:xfrm>
            <a:prstGeom prst="rect">
              <a:avLst/>
            </a:prstGeom>
            <a:noFill/>
          </p:spPr>
        </p:pic>
        <p:pic>
          <p:nvPicPr>
            <p:cNvPr id="66596" name="Picture 36" descr="AG00098_"/>
            <p:cNvPicPr>
              <a:picLocks noChangeAspect="1" noChangeArrowheads="1" noCrop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flipH="1">
              <a:off x="317" y="3022"/>
              <a:ext cx="2700" cy="22"/>
            </a:xfrm>
            <a:prstGeom prst="rect">
              <a:avLst/>
            </a:prstGeom>
            <a:noFill/>
          </p:spPr>
        </p:pic>
      </p:grpSp>
      <p:sp>
        <p:nvSpPr>
          <p:cNvPr id="66597" name="AutoShape 37"/>
          <p:cNvSpPr>
            <a:spLocks noChangeArrowheads="1"/>
          </p:cNvSpPr>
          <p:nvPr/>
        </p:nvSpPr>
        <p:spPr bwMode="auto">
          <a:xfrm>
            <a:off x="827088" y="1052513"/>
            <a:ext cx="2665412" cy="1116012"/>
          </a:xfrm>
          <a:prstGeom prst="cloudCallout">
            <a:avLst>
              <a:gd name="adj1" fmla="val -50356"/>
              <a:gd name="adj2" fmla="val 59389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6598" name="AutoShape 38"/>
          <p:cNvSpPr>
            <a:spLocks noChangeArrowheads="1"/>
          </p:cNvSpPr>
          <p:nvPr/>
        </p:nvSpPr>
        <p:spPr bwMode="auto">
          <a:xfrm>
            <a:off x="5040313" y="908050"/>
            <a:ext cx="2449512" cy="1295400"/>
          </a:xfrm>
          <a:prstGeom prst="cloudCallout">
            <a:avLst>
              <a:gd name="adj1" fmla="val 45463"/>
              <a:gd name="adj2" fmla="val 56986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6599" name="Text Box 39"/>
          <p:cNvSpPr txBox="1">
            <a:spLocks noChangeArrowheads="1"/>
          </p:cNvSpPr>
          <p:nvPr/>
        </p:nvSpPr>
        <p:spPr bwMode="auto">
          <a:xfrm>
            <a:off x="1258888" y="1303338"/>
            <a:ext cx="17256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Клиент-программа</a:t>
            </a:r>
          </a:p>
        </p:txBody>
      </p:sp>
      <p:sp>
        <p:nvSpPr>
          <p:cNvPr id="66600" name="Text Box 40"/>
          <p:cNvSpPr txBox="1">
            <a:spLocks noChangeArrowheads="1"/>
          </p:cNvSpPr>
          <p:nvPr/>
        </p:nvSpPr>
        <p:spPr bwMode="auto">
          <a:xfrm>
            <a:off x="5297488" y="1231900"/>
            <a:ext cx="1758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Сервер-программа</a:t>
            </a:r>
          </a:p>
        </p:txBody>
      </p:sp>
      <p:sp>
        <p:nvSpPr>
          <p:cNvPr id="66601" name="Text Box 41"/>
          <p:cNvSpPr txBox="1">
            <a:spLocks noChangeArrowheads="1"/>
          </p:cNvSpPr>
          <p:nvPr/>
        </p:nvSpPr>
        <p:spPr bwMode="auto">
          <a:xfrm>
            <a:off x="3635375" y="1339850"/>
            <a:ext cx="1257300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400">
                <a:solidFill>
                  <a:srgbClr val="FF0000"/>
                </a:solidFill>
                <a:latin typeface="Arial" charset="0"/>
              </a:rPr>
              <a:t>Протокол  </a:t>
            </a:r>
          </a:p>
          <a:p>
            <a:pPr algn="ctr"/>
            <a:r>
              <a:rPr lang="ru-RU" sz="1400">
                <a:solidFill>
                  <a:srgbClr val="FF0000"/>
                </a:solidFill>
                <a:latin typeface="Arial" charset="0"/>
              </a:rPr>
              <a:t>работы  сети</a:t>
            </a:r>
          </a:p>
        </p:txBody>
      </p:sp>
      <p:sp>
        <p:nvSpPr>
          <p:cNvPr id="66602" name="Text Box 42"/>
          <p:cNvSpPr txBox="1">
            <a:spLocks noChangeArrowheads="1"/>
          </p:cNvSpPr>
          <p:nvPr/>
        </p:nvSpPr>
        <p:spPr bwMode="auto">
          <a:xfrm>
            <a:off x="2016125" y="2708275"/>
            <a:ext cx="754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Модем</a:t>
            </a:r>
          </a:p>
        </p:txBody>
      </p:sp>
      <p:sp>
        <p:nvSpPr>
          <p:cNvPr id="66603" name="Text Box 43"/>
          <p:cNvSpPr txBox="1">
            <a:spLocks noChangeArrowheads="1"/>
          </p:cNvSpPr>
          <p:nvPr/>
        </p:nvSpPr>
        <p:spPr bwMode="auto">
          <a:xfrm>
            <a:off x="5581650" y="2708275"/>
            <a:ext cx="754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Модем</a:t>
            </a:r>
          </a:p>
        </p:txBody>
      </p:sp>
      <p:sp>
        <p:nvSpPr>
          <p:cNvPr id="66604" name="Text Box 44"/>
          <p:cNvSpPr txBox="1">
            <a:spLocks noChangeArrowheads="1"/>
          </p:cNvSpPr>
          <p:nvPr/>
        </p:nvSpPr>
        <p:spPr bwMode="auto">
          <a:xfrm>
            <a:off x="3384550" y="2720975"/>
            <a:ext cx="1689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200">
                <a:latin typeface="Arial" charset="0"/>
              </a:rPr>
              <a:t>Телефонная линия</a:t>
            </a:r>
          </a:p>
        </p:txBody>
      </p:sp>
      <p:sp>
        <p:nvSpPr>
          <p:cNvPr id="66605" name="Text Box 45"/>
          <p:cNvSpPr txBox="1">
            <a:spLocks noChangeArrowheads="1"/>
          </p:cNvSpPr>
          <p:nvPr/>
        </p:nvSpPr>
        <p:spPr bwMode="auto">
          <a:xfrm>
            <a:off x="6535738" y="3500438"/>
            <a:ext cx="17446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Компьютер-сервер</a:t>
            </a:r>
          </a:p>
        </p:txBody>
      </p:sp>
      <p:sp>
        <p:nvSpPr>
          <p:cNvPr id="66606" name="Text Box 46"/>
          <p:cNvSpPr txBox="1">
            <a:spLocks noChangeArrowheads="1"/>
          </p:cNvSpPr>
          <p:nvPr/>
        </p:nvSpPr>
        <p:spPr bwMode="auto">
          <a:xfrm>
            <a:off x="468313" y="3284538"/>
            <a:ext cx="1882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400">
                <a:latin typeface="Arial" charset="0"/>
              </a:rPr>
              <a:t>Терминал  абонента</a:t>
            </a:r>
          </a:p>
        </p:txBody>
      </p:sp>
      <p:sp>
        <p:nvSpPr>
          <p:cNvPr id="66607" name="Rectangle 47"/>
          <p:cNvSpPr>
            <a:spLocks noChangeArrowheads="1"/>
          </p:cNvSpPr>
          <p:nvPr/>
        </p:nvSpPr>
        <p:spPr bwMode="auto">
          <a:xfrm>
            <a:off x="6011863" y="4040188"/>
            <a:ext cx="2844800" cy="16208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608" name="Text Box 48"/>
          <p:cNvSpPr txBox="1">
            <a:spLocks noChangeArrowheads="1"/>
          </p:cNvSpPr>
          <p:nvPr/>
        </p:nvSpPr>
        <p:spPr bwMode="auto">
          <a:xfrm>
            <a:off x="6084888" y="4005263"/>
            <a:ext cx="2700337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i="1">
                <a:latin typeface="Century Gothic" pitchFamily="34" charset="0"/>
              </a:rPr>
              <a:t> </a:t>
            </a:r>
            <a:r>
              <a:rPr lang="ru-RU" sz="1600" b="1">
                <a:solidFill>
                  <a:srgbClr val="FF0066"/>
                </a:solidFill>
              </a:rPr>
              <a:t>УЗЛОВОЙ  КОМПЬЮТЕР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1400">
                <a:solidFill>
                  <a:schemeClr val="accent2"/>
                </a:solidFill>
              </a:rPr>
              <a:t>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высокая  производительность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1400">
                <a:solidFill>
                  <a:schemeClr val="accent2"/>
                </a:solidFill>
                <a:latin typeface="Arial" charset="0"/>
              </a:rPr>
              <a:t> большой объем внешней памяти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ru-RU" sz="1400">
                <a:solidFill>
                  <a:schemeClr val="accent2"/>
                </a:solidFill>
                <a:latin typeface="Arial" charset="0"/>
              </a:rPr>
              <a:t> постоянно включен для работы в сети</a:t>
            </a:r>
          </a:p>
        </p:txBody>
      </p:sp>
      <p:sp>
        <p:nvSpPr>
          <p:cNvPr id="66609" name="Rectangle 49"/>
          <p:cNvSpPr>
            <a:spLocks noChangeArrowheads="1"/>
          </p:cNvSpPr>
          <p:nvPr/>
        </p:nvSpPr>
        <p:spPr bwMode="auto">
          <a:xfrm>
            <a:off x="250825" y="4040188"/>
            <a:ext cx="2844800" cy="16208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610" name="Text Box 50"/>
          <p:cNvSpPr txBox="1">
            <a:spLocks noChangeArrowheads="1"/>
          </p:cNvSpPr>
          <p:nvPr/>
        </p:nvSpPr>
        <p:spPr bwMode="auto">
          <a:xfrm>
            <a:off x="323850" y="4111625"/>
            <a:ext cx="2700338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1200" b="1" i="1">
                <a:latin typeface="Century Gothic" pitchFamily="34" charset="0"/>
              </a:rPr>
              <a:t>       </a:t>
            </a:r>
            <a:r>
              <a:rPr lang="ru-RU" sz="1200" b="1" i="1">
                <a:solidFill>
                  <a:srgbClr val="FF0066"/>
                </a:solidFill>
                <a:latin typeface="Century Gothic" pitchFamily="34" charset="0"/>
              </a:rPr>
              <a:t> </a:t>
            </a:r>
            <a:r>
              <a:rPr lang="ru-RU" sz="1600" b="1">
                <a:solidFill>
                  <a:srgbClr val="FF0066"/>
                </a:solidFill>
              </a:rPr>
              <a:t>МОДЕМ</a:t>
            </a:r>
            <a:r>
              <a:rPr lang="ru-RU" sz="1400">
                <a:latin typeface="Arial" charset="0"/>
              </a:rPr>
              <a:t>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- это устройство согласования цифрового сигнала с аналоговой (телефонной) линией связи (модуляция-демодуляция).</a:t>
            </a:r>
          </a:p>
        </p:txBody>
      </p:sp>
      <p:sp>
        <p:nvSpPr>
          <p:cNvPr id="66611" name="Rectangle 51"/>
          <p:cNvSpPr>
            <a:spLocks noChangeArrowheads="1"/>
          </p:cNvSpPr>
          <p:nvPr/>
        </p:nvSpPr>
        <p:spPr bwMode="auto">
          <a:xfrm>
            <a:off x="3276600" y="3248025"/>
            <a:ext cx="2087563" cy="3238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b="1">
                <a:latin typeface="Arial" charset="0"/>
              </a:rPr>
              <a:t>ЛИНИИ  СВЯЗИ</a:t>
            </a:r>
          </a:p>
        </p:txBody>
      </p:sp>
      <p:sp>
        <p:nvSpPr>
          <p:cNvPr id="66612" name="Line 52"/>
          <p:cNvSpPr>
            <a:spLocks noChangeShapeType="1"/>
          </p:cNvSpPr>
          <p:nvPr/>
        </p:nvSpPr>
        <p:spPr bwMode="auto">
          <a:xfrm>
            <a:off x="3455988" y="3571875"/>
            <a:ext cx="0" cy="1404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13" name="Rectangle 53"/>
          <p:cNvSpPr>
            <a:spLocks noChangeArrowheads="1"/>
          </p:cNvSpPr>
          <p:nvPr/>
        </p:nvSpPr>
        <p:spPr bwMode="auto">
          <a:xfrm>
            <a:off x="3779838" y="3679825"/>
            <a:ext cx="1836737" cy="214313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>
                <a:latin typeface="Arial" charset="0"/>
              </a:rPr>
              <a:t>Телефонные  линии</a:t>
            </a:r>
          </a:p>
        </p:txBody>
      </p:sp>
      <p:sp>
        <p:nvSpPr>
          <p:cNvPr id="66614" name="Rectangle 54"/>
          <p:cNvSpPr>
            <a:spLocks noChangeArrowheads="1"/>
          </p:cNvSpPr>
          <p:nvPr/>
        </p:nvSpPr>
        <p:spPr bwMode="auto">
          <a:xfrm>
            <a:off x="3779838" y="4543425"/>
            <a:ext cx="1836737" cy="217488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>
                <a:latin typeface="Arial" charset="0"/>
              </a:rPr>
              <a:t>Оптико-волоконные</a:t>
            </a:r>
          </a:p>
        </p:txBody>
      </p:sp>
      <p:sp>
        <p:nvSpPr>
          <p:cNvPr id="66615" name="Rectangle 55"/>
          <p:cNvSpPr>
            <a:spLocks noChangeArrowheads="1"/>
          </p:cNvSpPr>
          <p:nvPr/>
        </p:nvSpPr>
        <p:spPr bwMode="auto">
          <a:xfrm>
            <a:off x="4140200" y="3957638"/>
            <a:ext cx="1476375" cy="214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 i="1">
                <a:latin typeface="Arial" charset="0"/>
              </a:rPr>
              <a:t>коммутируемые</a:t>
            </a:r>
          </a:p>
        </p:txBody>
      </p:sp>
      <p:sp>
        <p:nvSpPr>
          <p:cNvPr id="66616" name="Rectangle 56"/>
          <p:cNvSpPr>
            <a:spLocks noChangeArrowheads="1"/>
          </p:cNvSpPr>
          <p:nvPr/>
        </p:nvSpPr>
        <p:spPr bwMode="auto">
          <a:xfrm>
            <a:off x="4140200" y="4237038"/>
            <a:ext cx="1476375" cy="214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 i="1">
                <a:latin typeface="Arial" charset="0"/>
              </a:rPr>
              <a:t>выделенные</a:t>
            </a:r>
          </a:p>
        </p:txBody>
      </p:sp>
      <p:sp>
        <p:nvSpPr>
          <p:cNvPr id="66617" name="Rectangle 57"/>
          <p:cNvSpPr>
            <a:spLocks noChangeArrowheads="1"/>
          </p:cNvSpPr>
          <p:nvPr/>
        </p:nvSpPr>
        <p:spPr bwMode="auto">
          <a:xfrm>
            <a:off x="4140200" y="5130800"/>
            <a:ext cx="1476375" cy="214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 i="1">
                <a:latin typeface="Arial" charset="0"/>
              </a:rPr>
              <a:t>радиорелейные</a:t>
            </a:r>
          </a:p>
        </p:txBody>
      </p:sp>
      <p:sp>
        <p:nvSpPr>
          <p:cNvPr id="66618" name="Rectangle 58"/>
          <p:cNvSpPr>
            <a:spLocks noChangeArrowheads="1"/>
          </p:cNvSpPr>
          <p:nvPr/>
        </p:nvSpPr>
        <p:spPr bwMode="auto">
          <a:xfrm>
            <a:off x="4140200" y="5410200"/>
            <a:ext cx="1476375" cy="2143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 i="1">
                <a:latin typeface="Arial" charset="0"/>
              </a:rPr>
              <a:t>спутниковые</a:t>
            </a:r>
          </a:p>
        </p:txBody>
      </p:sp>
      <p:sp>
        <p:nvSpPr>
          <p:cNvPr id="66619" name="Line 59"/>
          <p:cNvSpPr>
            <a:spLocks noChangeShapeType="1"/>
          </p:cNvSpPr>
          <p:nvPr/>
        </p:nvSpPr>
        <p:spPr bwMode="auto">
          <a:xfrm>
            <a:off x="3455988" y="4976813"/>
            <a:ext cx="32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0" name="Line 60"/>
          <p:cNvSpPr>
            <a:spLocks noChangeShapeType="1"/>
          </p:cNvSpPr>
          <p:nvPr/>
        </p:nvSpPr>
        <p:spPr bwMode="auto">
          <a:xfrm>
            <a:off x="3455988" y="4652963"/>
            <a:ext cx="32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1" name="Line 61"/>
          <p:cNvSpPr>
            <a:spLocks noChangeShapeType="1"/>
          </p:cNvSpPr>
          <p:nvPr/>
        </p:nvSpPr>
        <p:spPr bwMode="auto">
          <a:xfrm>
            <a:off x="3455988" y="3787775"/>
            <a:ext cx="32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2" name="Line 62"/>
          <p:cNvSpPr>
            <a:spLocks noChangeShapeType="1"/>
          </p:cNvSpPr>
          <p:nvPr/>
        </p:nvSpPr>
        <p:spPr bwMode="auto">
          <a:xfrm>
            <a:off x="3924300" y="3895725"/>
            <a:ext cx="0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3" name="Line 63"/>
          <p:cNvSpPr>
            <a:spLocks noChangeShapeType="1"/>
          </p:cNvSpPr>
          <p:nvPr/>
        </p:nvSpPr>
        <p:spPr bwMode="auto">
          <a:xfrm>
            <a:off x="3924300" y="40767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4" name="Line 64"/>
          <p:cNvSpPr>
            <a:spLocks noChangeShapeType="1"/>
          </p:cNvSpPr>
          <p:nvPr/>
        </p:nvSpPr>
        <p:spPr bwMode="auto">
          <a:xfrm>
            <a:off x="3924300" y="432911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5" name="Line 65"/>
          <p:cNvSpPr>
            <a:spLocks noChangeShapeType="1"/>
          </p:cNvSpPr>
          <p:nvPr/>
        </p:nvSpPr>
        <p:spPr bwMode="auto">
          <a:xfrm>
            <a:off x="3924300" y="5048250"/>
            <a:ext cx="0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6" name="Line 66"/>
          <p:cNvSpPr>
            <a:spLocks noChangeShapeType="1"/>
          </p:cNvSpPr>
          <p:nvPr/>
        </p:nvSpPr>
        <p:spPr bwMode="auto">
          <a:xfrm>
            <a:off x="3924300" y="52641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7" name="Line 67"/>
          <p:cNvSpPr>
            <a:spLocks noChangeShapeType="1"/>
          </p:cNvSpPr>
          <p:nvPr/>
        </p:nvSpPr>
        <p:spPr bwMode="auto">
          <a:xfrm>
            <a:off x="3924300" y="55165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6628" name="Rectangle 68"/>
          <p:cNvSpPr>
            <a:spLocks noChangeArrowheads="1"/>
          </p:cNvSpPr>
          <p:nvPr/>
        </p:nvSpPr>
        <p:spPr bwMode="auto">
          <a:xfrm>
            <a:off x="3779838" y="4852988"/>
            <a:ext cx="1836737" cy="2159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200">
                <a:latin typeface="Arial" charset="0"/>
              </a:rPr>
              <a:t>Беспроводные </a:t>
            </a:r>
          </a:p>
        </p:txBody>
      </p:sp>
      <p:sp>
        <p:nvSpPr>
          <p:cNvPr id="66629" name="AutoShape 6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6630" name="AutoShape 7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52400"/>
            <a:ext cx="7772400" cy="990600"/>
          </a:xfrm>
        </p:spPr>
        <p:txBody>
          <a:bodyPr/>
          <a:lstStyle/>
          <a:p>
            <a:r>
              <a:rPr lang="ru-RU" sz="3200" b="1">
                <a:solidFill>
                  <a:srgbClr val="FF3399"/>
                </a:solidFill>
              </a:rPr>
              <a:t>Подключение по коммутируемым телефонным каналам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1219200"/>
            <a:ext cx="6400800" cy="2819400"/>
          </a:xfrm>
        </p:spPr>
        <p:txBody>
          <a:bodyPr/>
          <a:lstStyle/>
          <a:p>
            <a:pPr algn="l"/>
            <a:r>
              <a:rPr lang="ru-RU" sz="2400" b="1">
                <a:solidFill>
                  <a:schemeClr val="accent2"/>
                </a:solidFill>
              </a:rPr>
              <a:t>Сотни миллионов компьютеров могут периодически подключаться к Интернет по </a:t>
            </a:r>
            <a:r>
              <a:rPr lang="ru-RU" sz="2400" b="1">
                <a:solidFill>
                  <a:srgbClr val="CC0099"/>
                </a:solidFill>
              </a:rPr>
              <a:t>коммутируемым телефонным каналам </a:t>
            </a:r>
            <a:r>
              <a:rPr lang="ru-RU" sz="2400" b="1">
                <a:solidFill>
                  <a:schemeClr val="accent2"/>
                </a:solidFill>
              </a:rPr>
              <a:t>с помощью</a:t>
            </a:r>
            <a:r>
              <a:rPr lang="ru-RU" sz="2400" b="1">
                <a:solidFill>
                  <a:srgbClr val="CC0099"/>
                </a:solidFill>
              </a:rPr>
              <a:t> провайдеров Интернета. </a:t>
            </a:r>
            <a:r>
              <a:rPr lang="ru-RU" sz="2400" b="1">
                <a:solidFill>
                  <a:schemeClr val="accent2"/>
                </a:solidFill>
              </a:rPr>
              <a:t>Компьютер соединяется с сервером Интернет-провайдера при помощи </a:t>
            </a:r>
            <a:r>
              <a:rPr lang="ru-RU" sz="2400" b="1">
                <a:solidFill>
                  <a:srgbClr val="CC0099"/>
                </a:solidFill>
              </a:rPr>
              <a:t>модема </a:t>
            </a:r>
            <a:r>
              <a:rPr lang="ru-RU" sz="2400" b="1">
                <a:solidFill>
                  <a:schemeClr val="accent2"/>
                </a:solidFill>
              </a:rPr>
              <a:t>(обычного или </a:t>
            </a:r>
            <a:r>
              <a:rPr lang="en-US" sz="2400" b="1">
                <a:solidFill>
                  <a:schemeClr val="accent2"/>
                </a:solidFill>
              </a:rPr>
              <a:t>ADSL).</a:t>
            </a:r>
            <a:endParaRPr lang="ru-RU" sz="2400" b="1">
              <a:solidFill>
                <a:srgbClr val="CC0099"/>
              </a:solidFill>
            </a:endParaRPr>
          </a:p>
        </p:txBody>
      </p:sp>
      <p:pic>
        <p:nvPicPr>
          <p:cNvPr id="38916" name="Picture 4" descr="dialu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954463"/>
            <a:ext cx="5451475" cy="2903537"/>
          </a:xfrm>
          <a:prstGeom prst="rect">
            <a:avLst/>
          </a:prstGeom>
          <a:noFill/>
        </p:spPr>
      </p:pic>
      <p:pic>
        <p:nvPicPr>
          <p:cNvPr id="38917" name="Picture 5" descr="user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292600"/>
            <a:ext cx="1362075" cy="1733550"/>
          </a:xfrm>
          <a:prstGeom prst="rect">
            <a:avLst/>
          </a:prstGeom>
          <a:noFill/>
        </p:spPr>
      </p:pic>
      <p:pic>
        <p:nvPicPr>
          <p:cNvPr id="38918" name="Picture 6" descr="user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4221163"/>
            <a:ext cx="1439862" cy="1584325"/>
          </a:xfrm>
          <a:prstGeom prst="rect">
            <a:avLst/>
          </a:prstGeom>
          <a:noFill/>
        </p:spPr>
      </p:pic>
      <p:sp>
        <p:nvSpPr>
          <p:cNvPr id="38919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20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A031E-33DF-4A5C-97B9-A7F7387B4B6C}" type="slidenum">
              <a:rPr lang="ru-RU"/>
              <a:pPr/>
              <a:t>32</a:t>
            </a:fld>
            <a:endParaRPr lang="ru-RU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1143000"/>
          </a:xfrm>
        </p:spPr>
        <p:txBody>
          <a:bodyPr/>
          <a:lstStyle/>
          <a:p>
            <a:r>
              <a:rPr lang="ru-RU" sz="4000" b="1">
                <a:solidFill>
                  <a:srgbClr val="FF3399"/>
                </a:solidFill>
              </a:rPr>
              <a:t>Разновидности модемов</a:t>
            </a:r>
          </a:p>
        </p:txBody>
      </p:sp>
      <p:pic>
        <p:nvPicPr>
          <p:cNvPr id="41987" name="Picture 3" descr="mode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3657600" cy="2667000"/>
          </a:xfrm>
          <a:prstGeom prst="rect">
            <a:avLst/>
          </a:prstGeom>
          <a:noFill/>
        </p:spPr>
      </p:pic>
      <p:pic>
        <p:nvPicPr>
          <p:cNvPr id="41988" name="Picture 4" descr="mode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371600"/>
            <a:ext cx="2971800" cy="2590800"/>
          </a:xfrm>
          <a:prstGeom prst="rect">
            <a:avLst/>
          </a:prstGeom>
          <a:noFill/>
        </p:spPr>
      </p:pic>
      <p:pic>
        <p:nvPicPr>
          <p:cNvPr id="41989" name="Picture 5" descr="mode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733800"/>
            <a:ext cx="3848100" cy="2895600"/>
          </a:xfrm>
          <a:prstGeom prst="rect">
            <a:avLst/>
          </a:prstGeom>
          <a:noFill/>
        </p:spPr>
      </p:pic>
      <p:pic>
        <p:nvPicPr>
          <p:cNvPr id="41990" name="Picture 6" descr="modem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2997200"/>
            <a:ext cx="1728787" cy="1152525"/>
          </a:xfrm>
          <a:prstGeom prst="rect">
            <a:avLst/>
          </a:prstGeom>
          <a:noFill/>
        </p:spPr>
      </p:pic>
      <p:pic>
        <p:nvPicPr>
          <p:cNvPr id="41991" name="Picture 7" descr="modem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550" y="4724400"/>
            <a:ext cx="1295400" cy="1008063"/>
          </a:xfrm>
          <a:prstGeom prst="rect">
            <a:avLst/>
          </a:prstGeom>
          <a:noFill/>
        </p:spPr>
      </p:pic>
      <p:pic>
        <p:nvPicPr>
          <p:cNvPr id="41992" name="Picture 8" descr="modem2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6325" y="4652963"/>
            <a:ext cx="1371600" cy="952500"/>
          </a:xfrm>
          <a:prstGeom prst="rect">
            <a:avLst/>
          </a:prstGeom>
          <a:noFill/>
        </p:spPr>
      </p:pic>
      <p:pic>
        <p:nvPicPr>
          <p:cNvPr id="41993" name="Picture 9" descr="gif118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0200" y="1412875"/>
            <a:ext cx="935038" cy="952500"/>
          </a:xfrm>
          <a:prstGeom prst="rect">
            <a:avLst/>
          </a:prstGeom>
          <a:noFill/>
        </p:spPr>
      </p:pic>
      <p:sp>
        <p:nvSpPr>
          <p:cNvPr id="41994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95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ru-RU" sz="4000" b="1">
                <a:solidFill>
                  <a:srgbClr val="FF3399"/>
                </a:solidFill>
              </a:rPr>
              <a:t>Подключение при помощи </a:t>
            </a:r>
            <a:r>
              <a:rPr lang="en-US" sz="4000" b="1">
                <a:solidFill>
                  <a:srgbClr val="FF3399"/>
                </a:solidFill>
              </a:rPr>
              <a:t>Wi-Fi</a:t>
            </a:r>
            <a:endParaRPr lang="ru-RU" sz="4000" b="1">
              <a:solidFill>
                <a:srgbClr val="FF3399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1600200"/>
            <a:ext cx="6400800" cy="1295400"/>
          </a:xfrm>
        </p:spPr>
        <p:txBody>
          <a:bodyPr/>
          <a:lstStyle/>
          <a:p>
            <a:pPr algn="l"/>
            <a:r>
              <a:rPr lang="en-US" sz="2400" b="1">
                <a:solidFill>
                  <a:schemeClr val="accent2"/>
                </a:solidFill>
              </a:rPr>
              <a:t>    </a:t>
            </a:r>
            <a:r>
              <a:rPr lang="ru-RU" sz="2400" b="1">
                <a:solidFill>
                  <a:schemeClr val="accent2"/>
                </a:solidFill>
              </a:rPr>
              <a:t>Компьютеры</a:t>
            </a:r>
            <a:r>
              <a:rPr lang="en-US" sz="2400" b="1">
                <a:solidFill>
                  <a:schemeClr val="accent2"/>
                </a:solidFill>
              </a:rPr>
              <a:t>  </a:t>
            </a:r>
            <a:r>
              <a:rPr lang="ru-RU" sz="2400" b="1">
                <a:solidFill>
                  <a:schemeClr val="accent2"/>
                </a:solidFill>
              </a:rPr>
              <a:t> могут</a:t>
            </a:r>
            <a:r>
              <a:rPr lang="en-US" sz="2400" b="1">
                <a:solidFill>
                  <a:schemeClr val="accent2"/>
                </a:solidFill>
              </a:rPr>
              <a:t>  </a:t>
            </a:r>
            <a:r>
              <a:rPr lang="ru-RU" sz="2400" b="1">
                <a:solidFill>
                  <a:schemeClr val="accent2"/>
                </a:solidFill>
              </a:rPr>
              <a:t> подключаться</a:t>
            </a:r>
            <a:r>
              <a:rPr lang="en-US" sz="2400" b="1">
                <a:solidFill>
                  <a:schemeClr val="accent2"/>
                </a:solidFill>
              </a:rPr>
              <a:t>   </a:t>
            </a:r>
            <a:r>
              <a:rPr lang="ru-RU" sz="2400" b="1">
                <a:solidFill>
                  <a:schemeClr val="accent2"/>
                </a:solidFill>
              </a:rPr>
              <a:t> к Интернет с использованием беспроводной технологии </a:t>
            </a:r>
            <a:r>
              <a:rPr lang="en-US" sz="2400" b="1">
                <a:solidFill>
                  <a:srgbClr val="CC0099"/>
                </a:solidFill>
              </a:rPr>
              <a:t>Wi-Fi</a:t>
            </a:r>
            <a:r>
              <a:rPr lang="en-US" sz="2400" b="1">
                <a:solidFill>
                  <a:schemeClr val="accent2"/>
                </a:solidFill>
              </a:rPr>
              <a:t>.</a:t>
            </a:r>
          </a:p>
          <a:p>
            <a:pPr algn="l"/>
            <a:endParaRPr lang="ru-RU" sz="2400" b="1">
              <a:solidFill>
                <a:schemeClr val="accent2"/>
              </a:solidFill>
            </a:endParaRPr>
          </a:p>
        </p:txBody>
      </p:sp>
      <p:pic>
        <p:nvPicPr>
          <p:cNvPr id="43012" name="Picture 4" descr="wifi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895600"/>
            <a:ext cx="6248400" cy="3962400"/>
          </a:xfrm>
          <a:prstGeom prst="rect">
            <a:avLst/>
          </a:prstGeom>
          <a:noFill/>
        </p:spPr>
      </p:pic>
      <p:pic>
        <p:nvPicPr>
          <p:cNvPr id="43013" name="Picture 5" descr="user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941888"/>
            <a:ext cx="1428750" cy="1733550"/>
          </a:xfrm>
          <a:prstGeom prst="rect">
            <a:avLst/>
          </a:prstGeom>
          <a:noFill/>
        </p:spPr>
      </p:pic>
      <p:pic>
        <p:nvPicPr>
          <p:cNvPr id="43014" name="Picture 6" descr="user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2924175"/>
            <a:ext cx="1001713" cy="1152525"/>
          </a:xfrm>
          <a:prstGeom prst="rect">
            <a:avLst/>
          </a:prstGeom>
          <a:noFill/>
        </p:spPr>
      </p:pic>
      <p:sp>
        <p:nvSpPr>
          <p:cNvPr id="4301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3CFB9-785D-4F9E-B4CE-B391D2EFB080}" type="slidenum">
              <a:rPr lang="ru-RU"/>
              <a:pPr/>
              <a:t>34</a:t>
            </a:fld>
            <a:endParaRPr lang="ru-RU"/>
          </a:p>
        </p:txBody>
      </p:sp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160338" y="55563"/>
            <a:ext cx="8407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66"/>
                </a:solidFill>
              </a:rPr>
              <a:t>       </a:t>
            </a:r>
            <a:r>
              <a:rPr lang="en-US" sz="2800" b="1">
                <a:solidFill>
                  <a:srgbClr val="FF0066"/>
                </a:solidFill>
              </a:rPr>
              <a:t>   </a:t>
            </a:r>
            <a:r>
              <a:rPr lang="ru-RU" sz="2800" b="1">
                <a:solidFill>
                  <a:srgbClr val="FF0066"/>
                </a:solidFill>
              </a:rPr>
              <a:t> Интернет и всемирная паутина</a:t>
            </a:r>
          </a:p>
        </p:txBody>
      </p:sp>
      <p:pic>
        <p:nvPicPr>
          <p:cNvPr id="63492" name="Picture 4" descr="computer"/>
          <p:cNvPicPr>
            <a:picLocks noChangeAspect="1" noChangeArrowheads="1" noCrop="1"/>
          </p:cNvPicPr>
          <p:nvPr/>
        </p:nvPicPr>
        <p:blipFill>
          <a:blip r:embed="rId2" cstate="print">
            <a:lum bright="18000"/>
          </a:blip>
          <a:srcRect/>
          <a:stretch>
            <a:fillRect/>
          </a:stretch>
        </p:blipFill>
        <p:spPr bwMode="auto">
          <a:xfrm>
            <a:off x="576263" y="1208088"/>
            <a:ext cx="3276600" cy="2265362"/>
          </a:xfrm>
          <a:prstGeom prst="rect">
            <a:avLst/>
          </a:prstGeom>
          <a:noFill/>
        </p:spPr>
      </p:pic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1655763" y="1495425"/>
            <a:ext cx="8048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  <a:latin typeface="Arial" charset="0"/>
              </a:rPr>
              <a:t>Web</a:t>
            </a:r>
            <a:r>
              <a:rPr lang="ru-RU" sz="1400" b="1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algn="ctr"/>
            <a:r>
              <a:rPr lang="ru-RU" sz="1400" b="1">
                <a:solidFill>
                  <a:schemeClr val="bg1"/>
                </a:solidFill>
                <a:latin typeface="Arial" charset="0"/>
              </a:rPr>
              <a:t>сервер</a:t>
            </a:r>
          </a:p>
        </p:txBody>
      </p:sp>
      <p:sp>
        <p:nvSpPr>
          <p:cNvPr id="63494" name="Oval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900113" y="1290638"/>
            <a:ext cx="2592387" cy="2347912"/>
          </a:xfrm>
          <a:prstGeom prst="ellips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802063"/>
            <a:ext cx="205105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2735263" y="3514725"/>
            <a:ext cx="2051050" cy="1730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2914650" y="3719513"/>
            <a:ext cx="2051050" cy="1730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3094038" y="3925888"/>
            <a:ext cx="2051050" cy="1730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9" name="Rectangle 11"/>
          <p:cNvSpPr>
            <a:spLocks noChangeArrowheads="1"/>
          </p:cNvSpPr>
          <p:nvPr/>
        </p:nvSpPr>
        <p:spPr bwMode="auto">
          <a:xfrm>
            <a:off x="3273425" y="4130675"/>
            <a:ext cx="2051050" cy="1730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3500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013" y="4132263"/>
            <a:ext cx="2052637" cy="173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3501" name="Line 13"/>
          <p:cNvSpPr>
            <a:spLocks noChangeShapeType="1"/>
          </p:cNvSpPr>
          <p:nvPr/>
        </p:nvSpPr>
        <p:spPr bwMode="auto">
          <a:xfrm>
            <a:off x="2376488" y="458470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2" name="Line 14"/>
          <p:cNvSpPr>
            <a:spLocks noChangeShapeType="1"/>
          </p:cNvSpPr>
          <p:nvPr/>
        </p:nvSpPr>
        <p:spPr bwMode="auto">
          <a:xfrm flipH="1">
            <a:off x="2376488" y="4997450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3" name="Text Box 15">
            <a:hlinkClick r:id="rId6" action="ppaction://hlinksldjump" tooltip="Домашняя (главная) страница Web-сайта "/>
          </p:cNvPr>
          <p:cNvSpPr txBox="1">
            <a:spLocks noChangeArrowheads="1"/>
          </p:cNvSpPr>
          <p:nvPr/>
        </p:nvSpPr>
        <p:spPr bwMode="auto">
          <a:xfrm>
            <a:off x="539750" y="4776788"/>
            <a:ext cx="162083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Arial" charset="0"/>
              </a:rPr>
              <a:t>Home page</a:t>
            </a:r>
            <a:endParaRPr lang="ru-RU" sz="160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63504" name="Text Box 16">
            <a:hlinkClick r:id="rId7" action="ppaction://hlinksldjump" tooltip="Web-страница - это наименьшая информационная единица WWW. Каждая страница имеет свое уникальное имя. "/>
          </p:cNvPr>
          <p:cNvSpPr txBox="1">
            <a:spLocks noChangeArrowheads="1"/>
          </p:cNvSpPr>
          <p:nvPr/>
        </p:nvSpPr>
        <p:spPr bwMode="auto">
          <a:xfrm>
            <a:off x="3490913" y="4997450"/>
            <a:ext cx="1620837" cy="3381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  <a:latin typeface="Arial" charset="0"/>
              </a:rPr>
              <a:t>Web</a:t>
            </a:r>
            <a:r>
              <a:rPr lang="ru-RU" sz="1600">
                <a:solidFill>
                  <a:srgbClr val="FF0000"/>
                </a:solidFill>
                <a:latin typeface="Arial" charset="0"/>
              </a:rPr>
              <a:t>-страница</a:t>
            </a:r>
          </a:p>
        </p:txBody>
      </p:sp>
      <p:sp>
        <p:nvSpPr>
          <p:cNvPr id="63505" name="Text Box 17"/>
          <p:cNvSpPr txBox="1">
            <a:spLocks noChangeArrowheads="1"/>
          </p:cNvSpPr>
          <p:nvPr/>
        </p:nvSpPr>
        <p:spPr bwMode="auto">
          <a:xfrm>
            <a:off x="5581650" y="728663"/>
            <a:ext cx="3419475" cy="1663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rgbClr val="FF0000"/>
                </a:solidFill>
              </a:rPr>
              <a:t>World Wide Web (WWW)</a:t>
            </a:r>
            <a:r>
              <a:rPr lang="en-US" sz="1400">
                <a:latin typeface="Arial" charset="0"/>
              </a:rPr>
              <a:t> </a:t>
            </a:r>
            <a:r>
              <a:rPr lang="en-US" sz="1400">
                <a:solidFill>
                  <a:schemeClr val="accent2"/>
                </a:solidFill>
                <a:latin typeface="Arial" charset="0"/>
              </a:rPr>
              <a:t>–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это распределенная информационная система («всемирная паутина») с гиперсвязями, существующая на технической базе мировой компьютерной сети </a:t>
            </a:r>
            <a:r>
              <a:rPr lang="en-US" sz="1400">
                <a:solidFill>
                  <a:schemeClr val="accent2"/>
                </a:solidFill>
                <a:latin typeface="Arial" charset="0"/>
              </a:rPr>
              <a:t>Internet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.</a:t>
            </a:r>
          </a:p>
        </p:txBody>
      </p:sp>
      <p:sp>
        <p:nvSpPr>
          <p:cNvPr id="63506" name="Text Box 18"/>
          <p:cNvSpPr txBox="1">
            <a:spLocks noChangeArrowheads="1"/>
          </p:cNvSpPr>
          <p:nvPr/>
        </p:nvSpPr>
        <p:spPr bwMode="auto">
          <a:xfrm>
            <a:off x="5581650" y="2555875"/>
            <a:ext cx="3419475" cy="1408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latin typeface="Arial" charset="0"/>
              </a:rPr>
              <a:t>       </a:t>
            </a:r>
            <a:r>
              <a:rPr lang="en-US" sz="1600" b="1">
                <a:solidFill>
                  <a:srgbClr val="FF0000"/>
                </a:solidFill>
              </a:rPr>
              <a:t>Web-</a:t>
            </a:r>
            <a:r>
              <a:rPr lang="ru-RU" sz="1600" b="1">
                <a:solidFill>
                  <a:srgbClr val="FF0000"/>
                </a:solidFill>
              </a:rPr>
              <a:t>сайт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– это группа            </a:t>
            </a:r>
            <a:r>
              <a:rPr lang="en-US" sz="1400">
                <a:solidFill>
                  <a:schemeClr val="accent2"/>
                </a:solidFill>
                <a:latin typeface="Arial" charset="0"/>
              </a:rPr>
              <a:t>Web-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страниц, принадлежащих определенной организации или человеку и связанных между собой по содержанию.</a:t>
            </a:r>
            <a:r>
              <a:rPr lang="ru-RU" sz="1400">
                <a:latin typeface="Arial" charset="0"/>
              </a:rPr>
              <a:t> </a:t>
            </a:r>
            <a:endParaRPr lang="ru-RU" sz="1400" i="1">
              <a:latin typeface="Century Gothic" pitchFamily="34" charset="0"/>
            </a:endParaRPr>
          </a:p>
        </p:txBody>
      </p:sp>
      <p:sp>
        <p:nvSpPr>
          <p:cNvPr id="63507" name="Text Box 19"/>
          <p:cNvSpPr txBox="1">
            <a:spLocks noChangeArrowheads="1"/>
          </p:cNvSpPr>
          <p:nvPr/>
        </p:nvSpPr>
        <p:spPr bwMode="auto">
          <a:xfrm>
            <a:off x="5583238" y="4122738"/>
            <a:ext cx="3417887" cy="1919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latin typeface="Arial" charset="0"/>
              </a:rPr>
              <a:t>       </a:t>
            </a:r>
            <a:r>
              <a:rPr lang="en-US" sz="1600" b="1">
                <a:solidFill>
                  <a:srgbClr val="FF0000"/>
                </a:solidFill>
              </a:rPr>
              <a:t>Web</a:t>
            </a:r>
            <a:r>
              <a:rPr lang="ru-RU" sz="1600" b="1">
                <a:solidFill>
                  <a:srgbClr val="FF0000"/>
                </a:solidFill>
              </a:rPr>
              <a:t>-страница</a:t>
            </a:r>
            <a:r>
              <a:rPr lang="ru-RU" sz="1400">
                <a:latin typeface="Arial" charset="0"/>
              </a:rPr>
              <a:t>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– это основная информационная единица «Всемирной паутины». Она представляет собой отдельный документ, хранящийся на             </a:t>
            </a:r>
            <a:r>
              <a:rPr lang="en-US" sz="1400">
                <a:solidFill>
                  <a:schemeClr val="accent2"/>
                </a:solidFill>
                <a:latin typeface="Arial" charset="0"/>
              </a:rPr>
              <a:t>Web-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сервере. Страница имеет свое имя, по которой к ней можно обратиться.</a:t>
            </a:r>
            <a:r>
              <a:rPr lang="ru-RU" sz="1200">
                <a:latin typeface="Arial" charset="0"/>
              </a:rPr>
              <a:t> </a:t>
            </a:r>
            <a:endParaRPr lang="ru-RU" sz="1200" i="1">
              <a:latin typeface="Century Gothic" pitchFamily="34" charset="0"/>
            </a:endParaRPr>
          </a:p>
        </p:txBody>
      </p:sp>
      <p:sp>
        <p:nvSpPr>
          <p:cNvPr id="63508" name="Line 20"/>
          <p:cNvSpPr>
            <a:spLocks noChangeShapeType="1"/>
          </p:cNvSpPr>
          <p:nvPr/>
        </p:nvSpPr>
        <p:spPr bwMode="auto">
          <a:xfrm>
            <a:off x="2195513" y="3225800"/>
            <a:ext cx="0" cy="4127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09" name="AutoShape 21">
            <a:hlinkClick r:id="rId6" action="ppaction://hlinksldjump" tooltip="Группа Web-страниц, принадлежащих определенноцй организации или человеку и связанных между собой по содержанию"/>
          </p:cNvPr>
          <p:cNvSpPr>
            <a:spLocks noChangeArrowheads="1"/>
          </p:cNvSpPr>
          <p:nvPr/>
        </p:nvSpPr>
        <p:spPr bwMode="auto">
          <a:xfrm>
            <a:off x="1852613" y="3616325"/>
            <a:ext cx="1593850" cy="50641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>
                <a:solidFill>
                  <a:srgbClr val="FF0000"/>
                </a:solidFill>
                <a:latin typeface="Arial" charset="0"/>
              </a:rPr>
              <a:t>сайт</a:t>
            </a:r>
          </a:p>
        </p:txBody>
      </p:sp>
      <p:sp>
        <p:nvSpPr>
          <p:cNvPr id="63510" name="Line 22"/>
          <p:cNvSpPr>
            <a:spLocks noChangeShapeType="1"/>
          </p:cNvSpPr>
          <p:nvPr/>
        </p:nvSpPr>
        <p:spPr bwMode="auto">
          <a:xfrm>
            <a:off x="2592388" y="2112963"/>
            <a:ext cx="755650" cy="3302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11" name="Line 23"/>
          <p:cNvSpPr>
            <a:spLocks noChangeShapeType="1"/>
          </p:cNvSpPr>
          <p:nvPr/>
        </p:nvSpPr>
        <p:spPr bwMode="auto">
          <a:xfrm>
            <a:off x="2592388" y="1908175"/>
            <a:ext cx="647700" cy="412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12" name="Line 24"/>
          <p:cNvSpPr>
            <a:spLocks noChangeShapeType="1"/>
          </p:cNvSpPr>
          <p:nvPr/>
        </p:nvSpPr>
        <p:spPr bwMode="auto">
          <a:xfrm flipV="1">
            <a:off x="2592388" y="1082675"/>
            <a:ext cx="863600" cy="496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13" name="Rectangle 25"/>
          <p:cNvSpPr>
            <a:spLocks noChangeArrowheads="1"/>
          </p:cNvSpPr>
          <p:nvPr/>
        </p:nvSpPr>
        <p:spPr bwMode="auto">
          <a:xfrm>
            <a:off x="3527425" y="884238"/>
            <a:ext cx="12128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14" name="Rectangle 26"/>
          <p:cNvSpPr>
            <a:spLocks noChangeArrowheads="1"/>
          </p:cNvSpPr>
          <p:nvPr/>
        </p:nvSpPr>
        <p:spPr bwMode="auto">
          <a:xfrm>
            <a:off x="3706813" y="1089025"/>
            <a:ext cx="1212850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15" name="Rectangle 27"/>
          <p:cNvSpPr>
            <a:spLocks noChangeArrowheads="1"/>
          </p:cNvSpPr>
          <p:nvPr/>
        </p:nvSpPr>
        <p:spPr bwMode="auto">
          <a:xfrm>
            <a:off x="3886200" y="1293813"/>
            <a:ext cx="12128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16" name="AutoShape 28"/>
          <p:cNvSpPr>
            <a:spLocks noChangeArrowheads="1"/>
          </p:cNvSpPr>
          <p:nvPr/>
        </p:nvSpPr>
        <p:spPr bwMode="auto">
          <a:xfrm>
            <a:off x="3316288" y="801688"/>
            <a:ext cx="1008062" cy="3365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400">
                <a:solidFill>
                  <a:srgbClr val="FF0000"/>
                </a:solidFill>
                <a:latin typeface="Arial" charset="0"/>
              </a:rPr>
              <a:t>сайт</a:t>
            </a:r>
          </a:p>
        </p:txBody>
      </p:sp>
      <p:sp>
        <p:nvSpPr>
          <p:cNvPr id="63517" name="Rectangle 29"/>
          <p:cNvSpPr>
            <a:spLocks noChangeArrowheads="1"/>
          </p:cNvSpPr>
          <p:nvPr/>
        </p:nvSpPr>
        <p:spPr bwMode="auto">
          <a:xfrm>
            <a:off x="3492500" y="2486025"/>
            <a:ext cx="1212850" cy="2857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18" name="Rectangle 30"/>
          <p:cNvSpPr>
            <a:spLocks noChangeArrowheads="1"/>
          </p:cNvSpPr>
          <p:nvPr/>
        </p:nvSpPr>
        <p:spPr bwMode="auto">
          <a:xfrm>
            <a:off x="3671888" y="2690813"/>
            <a:ext cx="12128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19" name="Rectangle 31"/>
          <p:cNvSpPr>
            <a:spLocks noChangeArrowheads="1"/>
          </p:cNvSpPr>
          <p:nvPr/>
        </p:nvSpPr>
        <p:spPr bwMode="auto">
          <a:xfrm>
            <a:off x="3851275" y="2895600"/>
            <a:ext cx="1212850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20" name="AutoShape 32"/>
          <p:cNvSpPr>
            <a:spLocks noChangeArrowheads="1"/>
          </p:cNvSpPr>
          <p:nvPr/>
        </p:nvSpPr>
        <p:spPr bwMode="auto">
          <a:xfrm>
            <a:off x="3314700" y="2322513"/>
            <a:ext cx="1008063" cy="3397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rgbClr val="FF0000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400">
                <a:solidFill>
                  <a:srgbClr val="FF0000"/>
                </a:solidFill>
                <a:latin typeface="Arial" charset="0"/>
              </a:rPr>
              <a:t>сайт</a:t>
            </a:r>
          </a:p>
        </p:txBody>
      </p:sp>
      <p:sp>
        <p:nvSpPr>
          <p:cNvPr id="63521" name="Rectangle 33"/>
          <p:cNvSpPr>
            <a:spLocks noChangeArrowheads="1"/>
          </p:cNvSpPr>
          <p:nvPr/>
        </p:nvSpPr>
        <p:spPr bwMode="auto">
          <a:xfrm>
            <a:off x="358775" y="836613"/>
            <a:ext cx="12128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22" name="Rectangle 34"/>
          <p:cNvSpPr>
            <a:spLocks noChangeArrowheads="1"/>
          </p:cNvSpPr>
          <p:nvPr/>
        </p:nvSpPr>
        <p:spPr bwMode="auto">
          <a:xfrm>
            <a:off x="3059113" y="1830388"/>
            <a:ext cx="1212850" cy="2857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23" name="Line 35"/>
          <p:cNvSpPr>
            <a:spLocks noChangeShapeType="1"/>
          </p:cNvSpPr>
          <p:nvPr/>
        </p:nvSpPr>
        <p:spPr bwMode="auto">
          <a:xfrm flipH="1" flipV="1">
            <a:off x="863600" y="1166813"/>
            <a:ext cx="576263" cy="4127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24" name="Line 36"/>
          <p:cNvSpPr>
            <a:spLocks noChangeShapeType="1"/>
          </p:cNvSpPr>
          <p:nvPr/>
        </p:nvSpPr>
        <p:spPr bwMode="auto">
          <a:xfrm>
            <a:off x="2159000" y="960438"/>
            <a:ext cx="0" cy="411162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3525" name="Rectangle 37"/>
          <p:cNvSpPr>
            <a:spLocks noChangeArrowheads="1"/>
          </p:cNvSpPr>
          <p:nvPr/>
        </p:nvSpPr>
        <p:spPr bwMode="auto">
          <a:xfrm>
            <a:off x="1692275" y="836613"/>
            <a:ext cx="12128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latin typeface="Arial" charset="0"/>
              </a:rPr>
              <a:t>Web-</a:t>
            </a:r>
            <a:r>
              <a:rPr lang="ru-RU" sz="1200">
                <a:solidFill>
                  <a:srgbClr val="FF0000"/>
                </a:solidFill>
                <a:latin typeface="Arial" charset="0"/>
              </a:rPr>
              <a:t>страница</a:t>
            </a:r>
          </a:p>
        </p:txBody>
      </p:sp>
      <p:sp>
        <p:nvSpPr>
          <p:cNvPr id="63526" name="AutoShape 3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527" name="AutoShape 3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3528" name="Picture 40" descr="comp&amp;prnt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913" y="5805488"/>
            <a:ext cx="1092200" cy="7921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2DCC8-3C47-4689-A975-B18D62A5A5AA}" type="slidenum">
              <a:rPr lang="ru-RU"/>
              <a:pPr/>
              <a:t>35</a:t>
            </a:fld>
            <a:endParaRPr lang="ru-RU" dirty="0"/>
          </a:p>
        </p:txBody>
      </p:sp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66"/>
                </a:solidFill>
              </a:rPr>
              <a:t> </a:t>
            </a:r>
            <a:r>
              <a:rPr lang="ru-RU" sz="1600" b="1" dirty="0" smtClean="0"/>
              <a:t>В настоящее время в Интернете существует достаточно большое количество </a:t>
            </a:r>
            <a:r>
              <a:rPr lang="ru-RU" sz="1600" b="1" u="sng" dirty="0" smtClean="0">
                <a:solidFill>
                  <a:srgbClr val="FF0000"/>
                </a:solidFill>
              </a:rPr>
              <a:t>сервисов, </a:t>
            </a:r>
            <a:r>
              <a:rPr lang="ru-RU" sz="1600" b="1" dirty="0" smtClean="0"/>
              <a:t>обеспечивающих работу со всем спектром ресурсов. Наиболее известными среди них являются:</a:t>
            </a:r>
            <a:endParaRPr lang="ru-RU" sz="1600" b="1" dirty="0">
              <a:solidFill>
                <a:srgbClr val="FF0066"/>
              </a:solidFill>
            </a:endParaRPr>
          </a:p>
        </p:txBody>
      </p:sp>
      <p:sp>
        <p:nvSpPr>
          <p:cNvPr id="68612" name="Line 4"/>
          <p:cNvSpPr>
            <a:spLocks noChangeShapeType="1"/>
          </p:cNvSpPr>
          <p:nvPr/>
        </p:nvSpPr>
        <p:spPr bwMode="auto">
          <a:xfrm>
            <a:off x="358775" y="984250"/>
            <a:ext cx="32766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3" name="Line 5"/>
          <p:cNvSpPr>
            <a:spLocks noChangeShapeType="1"/>
          </p:cNvSpPr>
          <p:nvPr/>
        </p:nvSpPr>
        <p:spPr bwMode="auto">
          <a:xfrm>
            <a:off x="358775" y="1601788"/>
            <a:ext cx="345757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4" name="Line 6"/>
          <p:cNvSpPr>
            <a:spLocks noChangeShapeType="1"/>
          </p:cNvSpPr>
          <p:nvPr/>
        </p:nvSpPr>
        <p:spPr bwMode="auto">
          <a:xfrm>
            <a:off x="358775" y="2173288"/>
            <a:ext cx="6481763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5" name="Line 7"/>
          <p:cNvSpPr>
            <a:spLocks noChangeShapeType="1"/>
          </p:cNvSpPr>
          <p:nvPr/>
        </p:nvSpPr>
        <p:spPr bwMode="auto">
          <a:xfrm>
            <a:off x="358775" y="2790825"/>
            <a:ext cx="72009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6" name="Line 8"/>
          <p:cNvSpPr>
            <a:spLocks noChangeShapeType="1"/>
          </p:cNvSpPr>
          <p:nvPr/>
        </p:nvSpPr>
        <p:spPr bwMode="auto">
          <a:xfrm>
            <a:off x="358775" y="3451225"/>
            <a:ext cx="316865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7" name="Line 9"/>
          <p:cNvSpPr>
            <a:spLocks noChangeShapeType="1"/>
          </p:cNvSpPr>
          <p:nvPr/>
        </p:nvSpPr>
        <p:spPr bwMode="auto">
          <a:xfrm>
            <a:off x="358775" y="4068763"/>
            <a:ext cx="4392613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8" name="Line 10"/>
          <p:cNvSpPr>
            <a:spLocks noChangeShapeType="1"/>
          </p:cNvSpPr>
          <p:nvPr/>
        </p:nvSpPr>
        <p:spPr bwMode="auto">
          <a:xfrm>
            <a:off x="358775" y="4641850"/>
            <a:ext cx="334962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19" name="Line 11"/>
          <p:cNvSpPr>
            <a:spLocks noChangeShapeType="1"/>
          </p:cNvSpPr>
          <p:nvPr/>
        </p:nvSpPr>
        <p:spPr bwMode="auto">
          <a:xfrm>
            <a:off x="358775" y="5300663"/>
            <a:ext cx="3889375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0" name="Line 12"/>
          <p:cNvSpPr>
            <a:spLocks noChangeShapeType="1"/>
          </p:cNvSpPr>
          <p:nvPr/>
        </p:nvSpPr>
        <p:spPr bwMode="auto">
          <a:xfrm>
            <a:off x="358775" y="6048375"/>
            <a:ext cx="360045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8621" name="Rectangle 13"/>
          <p:cNvSpPr>
            <a:spLocks noChangeArrowheads="1"/>
          </p:cNvSpPr>
          <p:nvPr/>
        </p:nvSpPr>
        <p:spPr bwMode="auto">
          <a:xfrm>
            <a:off x="719138" y="1998663"/>
            <a:ext cx="2844800" cy="439737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Интерактивное общение</a:t>
            </a:r>
          </a:p>
        </p:txBody>
      </p:sp>
      <p:sp>
        <p:nvSpPr>
          <p:cNvPr id="68622" name="Rectangle 14"/>
          <p:cNvSpPr>
            <a:spLocks noChangeArrowheads="1"/>
          </p:cNvSpPr>
          <p:nvPr/>
        </p:nvSpPr>
        <p:spPr bwMode="auto">
          <a:xfrm>
            <a:off x="3714744" y="1857364"/>
            <a:ext cx="611188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i="1" dirty="0">
                <a:solidFill>
                  <a:schemeClr val="accent2"/>
                </a:solidFill>
                <a:latin typeface="Arial" charset="0"/>
              </a:rPr>
              <a:t>chat</a:t>
            </a:r>
            <a:endParaRPr lang="ru-RU" sz="1400" i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8623" name="Rectangle 15"/>
          <p:cNvSpPr>
            <a:spLocks noChangeArrowheads="1"/>
          </p:cNvSpPr>
          <p:nvPr/>
        </p:nvSpPr>
        <p:spPr bwMode="auto">
          <a:xfrm>
            <a:off x="4572000" y="1857364"/>
            <a:ext cx="176530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Общение </a:t>
            </a:r>
            <a:endParaRPr lang="en-US" sz="1400" i="1" dirty="0">
              <a:solidFill>
                <a:schemeClr val="accent2"/>
              </a:solidFill>
              <a:latin typeface="Arial" charset="0"/>
            </a:endParaRPr>
          </a:p>
          <a:p>
            <a:pPr algn="ctr">
              <a:lnSpc>
                <a:spcPct val="90000"/>
              </a:lnSpc>
            </a:pPr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с помощью </a:t>
            </a:r>
            <a:r>
              <a:rPr lang="en-US" sz="1400" i="1" dirty="0">
                <a:solidFill>
                  <a:schemeClr val="accent2"/>
                </a:solidFill>
                <a:latin typeface="Arial" charset="0"/>
              </a:rPr>
              <a:t>ICQ</a:t>
            </a:r>
            <a:endParaRPr lang="ru-RU" sz="1400" i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8624" name="Rectangle 16"/>
          <p:cNvSpPr>
            <a:spLocks noChangeArrowheads="1"/>
          </p:cNvSpPr>
          <p:nvPr/>
        </p:nvSpPr>
        <p:spPr bwMode="auto">
          <a:xfrm>
            <a:off x="6500826" y="1857364"/>
            <a:ext cx="2447925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Интернет-телефония</a:t>
            </a:r>
          </a:p>
        </p:txBody>
      </p:sp>
      <p:sp>
        <p:nvSpPr>
          <p:cNvPr id="68625" name="Rectangle 17"/>
          <p:cNvSpPr>
            <a:spLocks noChangeArrowheads="1"/>
          </p:cNvSpPr>
          <p:nvPr/>
        </p:nvSpPr>
        <p:spPr bwMode="auto">
          <a:xfrm>
            <a:off x="719138" y="2613025"/>
            <a:ext cx="3240087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Всемирная паутина (</a:t>
            </a:r>
            <a:r>
              <a:rPr lang="en-US" sz="1800">
                <a:solidFill>
                  <a:srgbClr val="FF6600"/>
                </a:solidFill>
                <a:latin typeface="Arial" charset="0"/>
              </a:rPr>
              <a:t>WWW)</a:t>
            </a:r>
            <a:endParaRPr lang="ru-RU" sz="1800">
              <a:solidFill>
                <a:srgbClr val="FF6600"/>
              </a:solidFill>
              <a:latin typeface="Arial" charset="0"/>
            </a:endParaRPr>
          </a:p>
        </p:txBody>
      </p:sp>
      <p:sp>
        <p:nvSpPr>
          <p:cNvPr id="68626" name="Rectangle 18"/>
          <p:cNvSpPr>
            <a:spLocks noChangeArrowheads="1"/>
          </p:cNvSpPr>
          <p:nvPr/>
        </p:nvSpPr>
        <p:spPr bwMode="auto">
          <a:xfrm>
            <a:off x="4071934" y="2428868"/>
            <a:ext cx="4892679" cy="78581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Гипертекстовая (гипермедиа) система, предназначенная для </a:t>
            </a:r>
          </a:p>
          <a:p>
            <a:pPr algn="ctr"/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Интеграции  различных сетевых ресурсов в единое</a:t>
            </a:r>
          </a:p>
          <a:p>
            <a:pPr algn="ctr"/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 информационное пространство;</a:t>
            </a:r>
          </a:p>
          <a:p>
            <a:pPr algn="ctr"/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 (</a:t>
            </a:r>
            <a:r>
              <a:rPr lang="en-US" sz="1300" i="1" dirty="0" smtClean="0">
                <a:solidFill>
                  <a:schemeClr val="accent2"/>
                </a:solidFill>
                <a:latin typeface="Arial" charset="0"/>
              </a:rPr>
              <a:t>Web-</a:t>
            </a:r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страницы с гиперсвязями, </a:t>
            </a:r>
            <a:r>
              <a:rPr lang="ru-RU" sz="1300" i="1" dirty="0">
                <a:solidFill>
                  <a:schemeClr val="accent2"/>
                </a:solidFill>
                <a:latin typeface="Arial" charset="0"/>
              </a:rPr>
              <a:t>поисковые </a:t>
            </a:r>
            <a:r>
              <a:rPr lang="ru-RU" sz="1300" i="1" dirty="0" smtClean="0">
                <a:solidFill>
                  <a:schemeClr val="accent2"/>
                </a:solidFill>
                <a:latin typeface="Arial" charset="0"/>
              </a:rPr>
              <a:t>системы)</a:t>
            </a:r>
            <a:endParaRPr lang="ru-RU" sz="1300" i="1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8627" name="Rectangle 19"/>
          <p:cNvSpPr>
            <a:spLocks noChangeArrowheads="1"/>
          </p:cNvSpPr>
          <p:nvPr/>
        </p:nvSpPr>
        <p:spPr bwMode="auto">
          <a:xfrm>
            <a:off x="719138" y="765175"/>
            <a:ext cx="2339975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Электронная  почта</a:t>
            </a:r>
          </a:p>
        </p:txBody>
      </p:sp>
      <p:sp>
        <p:nvSpPr>
          <p:cNvPr id="68628" name="Rectangle 20"/>
          <p:cNvSpPr>
            <a:spLocks noChangeArrowheads="1"/>
          </p:cNvSpPr>
          <p:nvPr/>
        </p:nvSpPr>
        <p:spPr bwMode="auto">
          <a:xfrm>
            <a:off x="719138" y="1381125"/>
            <a:ext cx="2339975" cy="439738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Телеконференции</a:t>
            </a:r>
          </a:p>
        </p:txBody>
      </p:sp>
      <p:sp>
        <p:nvSpPr>
          <p:cNvPr id="68629" name="Rectangle 21"/>
          <p:cNvSpPr>
            <a:spLocks noChangeArrowheads="1"/>
          </p:cNvSpPr>
          <p:nvPr/>
        </p:nvSpPr>
        <p:spPr bwMode="auto">
          <a:xfrm>
            <a:off x="3384550" y="1376363"/>
            <a:ext cx="5508625" cy="433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300" i="1" dirty="0">
                <a:solidFill>
                  <a:schemeClr val="accent2"/>
                </a:solidFill>
                <a:latin typeface="Arial" charset="0"/>
              </a:rPr>
              <a:t>Обмен письмами между участниками групп рассылок</a:t>
            </a:r>
          </a:p>
        </p:txBody>
      </p:sp>
      <p:sp>
        <p:nvSpPr>
          <p:cNvPr id="68630" name="Rectangle 22"/>
          <p:cNvSpPr>
            <a:spLocks noChangeArrowheads="1"/>
          </p:cNvSpPr>
          <p:nvPr/>
        </p:nvSpPr>
        <p:spPr bwMode="auto">
          <a:xfrm>
            <a:off x="3357554" y="785794"/>
            <a:ext cx="5508625" cy="4333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300" i="1" dirty="0">
                <a:solidFill>
                  <a:schemeClr val="accent2"/>
                </a:solidFill>
                <a:latin typeface="Arial" charset="0"/>
              </a:rPr>
              <a:t>Обмен  электронными  письмами  в  компьютерных  сетях</a:t>
            </a:r>
          </a:p>
        </p:txBody>
      </p:sp>
      <p:sp>
        <p:nvSpPr>
          <p:cNvPr id="68631" name="Rectangle 23"/>
          <p:cNvSpPr>
            <a:spLocks noChangeArrowheads="1"/>
          </p:cNvSpPr>
          <p:nvPr/>
        </p:nvSpPr>
        <p:spPr bwMode="auto">
          <a:xfrm>
            <a:off x="719138" y="3230563"/>
            <a:ext cx="2339975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Доски  объявлений</a:t>
            </a:r>
          </a:p>
        </p:txBody>
      </p:sp>
      <p:sp>
        <p:nvSpPr>
          <p:cNvPr id="68632" name="Rectangle 24"/>
          <p:cNvSpPr>
            <a:spLocks noChangeArrowheads="1"/>
          </p:cNvSpPr>
          <p:nvPr/>
        </p:nvSpPr>
        <p:spPr bwMode="auto">
          <a:xfrm>
            <a:off x="3286116" y="3286124"/>
            <a:ext cx="554513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Электронные  объявления, размещенные в Интернет </a:t>
            </a:r>
          </a:p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для  открытого  доступа  всем  желающим</a:t>
            </a:r>
          </a:p>
        </p:txBody>
      </p:sp>
      <p:sp>
        <p:nvSpPr>
          <p:cNvPr id="68633" name="Rectangle 25"/>
          <p:cNvSpPr>
            <a:spLocks noChangeArrowheads="1"/>
          </p:cNvSpPr>
          <p:nvPr/>
        </p:nvSpPr>
        <p:spPr bwMode="auto">
          <a:xfrm>
            <a:off x="4211638" y="3824288"/>
            <a:ext cx="4681537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Обучение на расстоянии </a:t>
            </a:r>
          </a:p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через системы компьютерной связи</a:t>
            </a:r>
            <a:r>
              <a:rPr lang="ru-RU" sz="1400" i="1" dirty="0">
                <a:solidFill>
                  <a:schemeClr val="tx2"/>
                </a:solidFill>
                <a:latin typeface="Arial" charset="0"/>
              </a:rPr>
              <a:t>  </a:t>
            </a:r>
          </a:p>
        </p:txBody>
      </p:sp>
      <p:sp>
        <p:nvSpPr>
          <p:cNvPr id="68634" name="Rectangle 26"/>
          <p:cNvSpPr>
            <a:spLocks noChangeArrowheads="1"/>
          </p:cNvSpPr>
          <p:nvPr/>
        </p:nvSpPr>
        <p:spPr bwMode="auto">
          <a:xfrm>
            <a:off x="3348038" y="4437063"/>
            <a:ext cx="5545137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i="1" dirty="0" smtClean="0">
                <a:solidFill>
                  <a:schemeClr val="accent2"/>
                </a:solidFill>
                <a:latin typeface="Arial" charset="0"/>
              </a:rPr>
              <a:t>Сервис </a:t>
            </a:r>
            <a:r>
              <a:rPr lang="en-US" sz="1400" i="1" dirty="0" smtClean="0">
                <a:solidFill>
                  <a:schemeClr val="accent2"/>
                </a:solidFill>
                <a:latin typeface="Arial" charset="0"/>
              </a:rPr>
              <a:t>FTP, </a:t>
            </a:r>
            <a:r>
              <a:rPr lang="ru-RU" sz="1400" i="1" dirty="0" smtClean="0">
                <a:solidFill>
                  <a:schemeClr val="accent2"/>
                </a:solidFill>
                <a:latin typeface="Arial" charset="0"/>
              </a:rPr>
              <a:t>хранилища </a:t>
            </a:r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файлов с программами и данными,</a:t>
            </a:r>
          </a:p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доступные для пользователя через сеть</a:t>
            </a:r>
          </a:p>
        </p:txBody>
      </p:sp>
      <p:sp>
        <p:nvSpPr>
          <p:cNvPr id="68635" name="Rectangle 27"/>
          <p:cNvSpPr>
            <a:spLocks noChangeArrowheads="1"/>
          </p:cNvSpPr>
          <p:nvPr/>
        </p:nvSpPr>
        <p:spPr bwMode="auto">
          <a:xfrm>
            <a:off x="719138" y="4464050"/>
            <a:ext cx="2339975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Файловые  архивы</a:t>
            </a:r>
          </a:p>
        </p:txBody>
      </p:sp>
      <p:sp>
        <p:nvSpPr>
          <p:cNvPr id="68636" name="Rectangle 28"/>
          <p:cNvSpPr>
            <a:spLocks noChangeArrowheads="1"/>
          </p:cNvSpPr>
          <p:nvPr/>
        </p:nvSpPr>
        <p:spPr bwMode="auto">
          <a:xfrm>
            <a:off x="719138" y="3846513"/>
            <a:ext cx="3240087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Дистанционное  обучение</a:t>
            </a:r>
          </a:p>
        </p:txBody>
      </p:sp>
      <p:sp>
        <p:nvSpPr>
          <p:cNvPr id="68637" name="Rectangle 29"/>
          <p:cNvSpPr>
            <a:spLocks noChangeArrowheads="1"/>
          </p:cNvSpPr>
          <p:nvPr/>
        </p:nvSpPr>
        <p:spPr bwMode="auto">
          <a:xfrm>
            <a:off x="3851275" y="5048250"/>
            <a:ext cx="5041900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Технологии  проигрывания мультимедиа файлов </a:t>
            </a:r>
          </a:p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непосредственно  в  процессе  их  получения  из  сети.</a:t>
            </a:r>
          </a:p>
          <a:p>
            <a:r>
              <a:rPr lang="ru-RU" sz="1400" i="1" dirty="0">
                <a:solidFill>
                  <a:schemeClr val="accent2"/>
                </a:solidFill>
                <a:latin typeface="Arial" charset="0"/>
              </a:rPr>
              <a:t>Технологии  виртуальной  реальности</a:t>
            </a:r>
          </a:p>
        </p:txBody>
      </p:sp>
      <p:sp>
        <p:nvSpPr>
          <p:cNvPr id="68638" name="Rectangle 30"/>
          <p:cNvSpPr>
            <a:spLocks noChangeArrowheads="1"/>
          </p:cNvSpPr>
          <p:nvPr/>
        </p:nvSpPr>
        <p:spPr bwMode="auto">
          <a:xfrm>
            <a:off x="719138" y="5080000"/>
            <a:ext cx="2916237" cy="441325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Мультимедиа технологии</a:t>
            </a:r>
          </a:p>
        </p:txBody>
      </p:sp>
      <p:sp>
        <p:nvSpPr>
          <p:cNvPr id="68639" name="Rectangle 31"/>
          <p:cNvSpPr>
            <a:spLocks noChangeArrowheads="1"/>
          </p:cNvSpPr>
          <p:nvPr/>
        </p:nvSpPr>
        <p:spPr bwMode="auto">
          <a:xfrm>
            <a:off x="2771775" y="5876925"/>
            <a:ext cx="5040313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400" i="1">
                <a:solidFill>
                  <a:schemeClr val="accent2"/>
                </a:solidFill>
                <a:latin typeface="Arial" charset="0"/>
              </a:rPr>
              <a:t>Поиск и извлечение информации </a:t>
            </a:r>
          </a:p>
          <a:p>
            <a:r>
              <a:rPr lang="ru-RU" sz="1400" i="1">
                <a:solidFill>
                  <a:schemeClr val="accent2"/>
                </a:solidFill>
                <a:latin typeface="Arial" charset="0"/>
              </a:rPr>
              <a:t>из тематических баз данных через сеть</a:t>
            </a:r>
          </a:p>
        </p:txBody>
      </p:sp>
      <p:sp>
        <p:nvSpPr>
          <p:cNvPr id="68640" name="Rectangle 32"/>
          <p:cNvSpPr>
            <a:spLocks noChangeArrowheads="1"/>
          </p:cNvSpPr>
          <p:nvPr/>
        </p:nvSpPr>
        <p:spPr bwMode="auto">
          <a:xfrm>
            <a:off x="719138" y="5697538"/>
            <a:ext cx="1765300" cy="684212"/>
          </a:xfrm>
          <a:prstGeom prst="rect">
            <a:avLst/>
          </a:prstGeom>
          <a:solidFill>
            <a:schemeClr val="bg1"/>
          </a:solidFill>
          <a:ln w="19050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Удаленные  </a:t>
            </a:r>
          </a:p>
          <a:p>
            <a:r>
              <a:rPr lang="ru-RU" sz="1800">
                <a:solidFill>
                  <a:srgbClr val="FF6600"/>
                </a:solidFill>
                <a:latin typeface="Arial" charset="0"/>
              </a:rPr>
              <a:t>базы  данных</a:t>
            </a:r>
          </a:p>
        </p:txBody>
      </p:sp>
      <p:sp>
        <p:nvSpPr>
          <p:cNvPr id="68641" name="AutoShape 3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8642" name="AutoShape 3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8643" name="Picture 35" descr="bab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3500438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/>
          </p:nvPr>
        </p:nvSpPr>
        <p:spPr>
          <a:xfrm>
            <a:off x="0" y="571480"/>
            <a:ext cx="9001156" cy="5822950"/>
          </a:xfrm>
        </p:spPr>
        <p:txBody>
          <a:bodyPr/>
          <a:lstStyle/>
          <a:p>
            <a:r>
              <a:rPr lang="ru-RU" sz="2000" b="1" i="1" dirty="0" smtClean="0"/>
              <a:t>Слово </a:t>
            </a:r>
            <a:r>
              <a:rPr lang="en-US" sz="2000" b="1" i="1" dirty="0" smtClean="0"/>
              <a:t>Internet</a:t>
            </a:r>
            <a:r>
              <a:rPr lang="en-US" sz="2000" dirty="0" smtClean="0"/>
              <a:t> – </a:t>
            </a:r>
            <a:r>
              <a:rPr lang="ru-RU" sz="2000" dirty="0" smtClean="0"/>
              <a:t>сокращение от </a:t>
            </a:r>
            <a:r>
              <a:rPr lang="en-US" sz="2000" dirty="0" smtClean="0"/>
              <a:t>interconnected networks (</a:t>
            </a:r>
            <a:r>
              <a:rPr lang="ru-RU" sz="2000" dirty="0" smtClean="0"/>
              <a:t>связанные сети).</a:t>
            </a:r>
          </a:p>
          <a:p>
            <a:r>
              <a:rPr lang="ru-RU" sz="2000" dirty="0" smtClean="0"/>
              <a:t>Пользователи подключаются к сети с помощью поставщиков услуг – </a:t>
            </a:r>
            <a:r>
              <a:rPr lang="ru-RU" sz="2000" b="1" i="1" dirty="0" smtClean="0"/>
              <a:t>провайдеров, </a:t>
            </a:r>
            <a:r>
              <a:rPr lang="ru-RU" sz="2000" dirty="0" smtClean="0"/>
              <a:t>которые имеют в собственности высокоскоростные каналы связи (оптоволоконные, спутниковые, радиоканалы) и предоставляют доступ к сети, выделяют дисковое пространство для хранения и обеспечения работы сайтов </a:t>
            </a:r>
            <a:r>
              <a:rPr lang="ru-RU" sz="2000" b="1" i="1" dirty="0" smtClean="0"/>
              <a:t>(</a:t>
            </a:r>
            <a:r>
              <a:rPr lang="ru-RU" sz="2000" b="1" i="1" dirty="0" err="1" smtClean="0"/>
              <a:t>хостинг</a:t>
            </a:r>
            <a:r>
              <a:rPr lang="ru-RU" sz="2000" b="1" i="1" dirty="0" smtClean="0"/>
              <a:t>), </a:t>
            </a:r>
            <a:r>
              <a:rPr lang="ru-RU" sz="2000" dirty="0" smtClean="0"/>
              <a:t>поддерживают работу почтовых серверов и ящиков.</a:t>
            </a:r>
          </a:p>
          <a:p>
            <a:r>
              <a:rPr lang="ru-RU" sz="2000" dirty="0" smtClean="0"/>
              <a:t>Для подключения к Интернету по коммутируемым телефонным каналам к компьютеру должен быть подключен </a:t>
            </a:r>
            <a:r>
              <a:rPr lang="ru-RU" sz="2000" b="1" i="1" dirty="0" smtClean="0"/>
              <a:t>модем (преобразователь цифрового сигнала в аналоговый и обратно). </a:t>
            </a:r>
            <a:r>
              <a:rPr lang="ru-RU" sz="2000" dirty="0" smtClean="0"/>
              <a:t>Современные модемы используют </a:t>
            </a:r>
            <a:r>
              <a:rPr lang="en-US" sz="2000" b="1" i="1" dirty="0" smtClean="0"/>
              <a:t>ADSL</a:t>
            </a:r>
            <a:r>
              <a:rPr lang="ru-RU" sz="2000" b="1" i="1" dirty="0" smtClean="0"/>
              <a:t>-технологии</a:t>
            </a:r>
            <a:r>
              <a:rPr lang="ru-RU" sz="2000" dirty="0" smtClean="0"/>
              <a:t> (</a:t>
            </a:r>
            <a:r>
              <a:rPr lang="en-US" sz="2000" dirty="0" smtClean="0"/>
              <a:t>Asymmetric Digital Subscriber Line </a:t>
            </a:r>
            <a:r>
              <a:rPr lang="ru-RU" sz="2000" dirty="0" smtClean="0"/>
              <a:t>– ассиметричная цифровая абонентская линия), которая позволяет использовать обычную телефонную линию одновременно для телефона и для скоростного Интернета.</a:t>
            </a:r>
          </a:p>
          <a:p>
            <a:r>
              <a:rPr lang="ru-RU" sz="2000" dirty="0" smtClean="0"/>
              <a:t>Пользователи </a:t>
            </a:r>
            <a:r>
              <a:rPr lang="ru-RU" sz="2000" dirty="0"/>
              <a:t>в Интернет работают</a:t>
            </a:r>
            <a:r>
              <a:rPr lang="ru-RU" sz="2000" i="1" dirty="0"/>
              <a:t> по </a:t>
            </a:r>
            <a:r>
              <a:rPr lang="ru-RU" sz="2000" b="1" i="1" dirty="0"/>
              <a:t>единым правилам</a:t>
            </a:r>
            <a:r>
              <a:rPr lang="ru-RU" sz="2000" i="1" dirty="0"/>
              <a:t>. </a:t>
            </a:r>
            <a:r>
              <a:rPr lang="ru-RU" sz="2000" dirty="0"/>
              <a:t>В качестве общего языка в сети Интернет используются </a:t>
            </a:r>
            <a:r>
              <a:rPr lang="ru-RU" sz="2000" b="1" i="1" dirty="0"/>
              <a:t>протоколы обмена </a:t>
            </a:r>
            <a:r>
              <a:rPr lang="ru-RU" sz="2000" b="1" i="1" dirty="0" smtClean="0"/>
              <a:t>данными</a:t>
            </a:r>
            <a:r>
              <a:rPr lang="ru-RU" sz="2000" b="1" dirty="0" smtClean="0"/>
              <a:t> - </a:t>
            </a:r>
            <a:r>
              <a:rPr lang="ru-RU" sz="2000" dirty="0" smtClean="0"/>
              <a:t>стандарты</a:t>
            </a:r>
            <a:r>
              <a:rPr lang="ru-RU" sz="2000" dirty="0"/>
              <a:t>, определяющие формы представления и способы пересылки сообщений, процедуры их интерпретации, правила совместной работы различного оборудования в сетях .</a:t>
            </a:r>
            <a:endParaRPr lang="ru-RU" sz="2000" b="1" dirty="0"/>
          </a:p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r>
              <a:rPr lang="ru-RU" sz="2000" b="1" i="1" dirty="0" smtClean="0"/>
              <a:t>Протокол</a:t>
            </a:r>
            <a:r>
              <a:rPr lang="ru-RU" sz="2000" dirty="0" smtClean="0"/>
              <a:t> – это правила взаимодействия. </a:t>
            </a:r>
            <a:r>
              <a:rPr lang="ru-RU" sz="2000" b="1" dirty="0" smtClean="0"/>
              <a:t>Сетевой протокол </a:t>
            </a:r>
            <a:r>
              <a:rPr lang="ru-RU" sz="2000" dirty="0" smtClean="0"/>
              <a:t>предписывает правила работы компьютерам, которые подключены к сети. Стандартные протоколы заставляют разные компьютеры “говорить на одном языке”. Таким образом осуществляется </a:t>
            </a:r>
            <a:r>
              <a:rPr lang="ru-RU" sz="2000" b="1" dirty="0" smtClean="0"/>
              <a:t>возможность подключения к Интернет разнотипных компьютеров</a:t>
            </a:r>
            <a:r>
              <a:rPr lang="ru-RU" sz="2000" dirty="0" smtClean="0"/>
              <a:t> (IBM, </a:t>
            </a:r>
            <a:r>
              <a:rPr lang="ru-RU" sz="2000" dirty="0" err="1" smtClean="0"/>
              <a:t>Macintosh</a:t>
            </a:r>
            <a:r>
              <a:rPr lang="ru-RU" sz="2000" dirty="0" smtClean="0"/>
              <a:t>), работающих под управлением различных операционных систем (</a:t>
            </a:r>
            <a:r>
              <a:rPr lang="ru-RU" sz="2000" dirty="0" err="1" smtClean="0"/>
              <a:t>Windows</a:t>
            </a:r>
            <a:r>
              <a:rPr lang="ru-RU" sz="2000" dirty="0" smtClean="0"/>
              <a:t>, UNIX, MS DOS).</a:t>
            </a:r>
          </a:p>
          <a:p>
            <a:r>
              <a:rPr lang="ru-RU" sz="2000" dirty="0" smtClean="0"/>
              <a:t>Правила межсетевой передачи информации были разработаны еще в начале 1970-х годов в рамках проекта американского проекта </a:t>
            </a:r>
            <a:r>
              <a:rPr lang="ru-RU" sz="2000" b="1" i="1" dirty="0" smtClean="0"/>
              <a:t>ARPANET</a:t>
            </a:r>
            <a:r>
              <a:rPr lang="ru-RU" sz="2000" dirty="0" smtClean="0"/>
              <a:t>. В 1974 году они были зафиксированы в протоколах заседаний межсетевой рабочей группы, работавшей под руководством </a:t>
            </a:r>
            <a:r>
              <a:rPr lang="ru-RU" sz="2000" dirty="0" err="1" smtClean="0"/>
              <a:t>Винтона</a:t>
            </a:r>
            <a:r>
              <a:rPr lang="ru-RU" sz="2000" dirty="0" smtClean="0"/>
              <a:t> </a:t>
            </a:r>
            <a:r>
              <a:rPr lang="ru-RU" sz="2000" dirty="0" err="1" smtClean="0"/>
              <a:t>Серфа</a:t>
            </a:r>
            <a:r>
              <a:rPr lang="ru-RU" sz="2000" dirty="0" smtClean="0"/>
              <a:t> (</a:t>
            </a:r>
            <a:r>
              <a:rPr lang="ru-RU" sz="2000" dirty="0" err="1" smtClean="0"/>
              <a:t>Vinton</a:t>
            </a:r>
            <a:r>
              <a:rPr lang="ru-RU" sz="2000" dirty="0" smtClean="0"/>
              <a:t> </a:t>
            </a:r>
            <a:r>
              <a:rPr lang="ru-RU" sz="2000" dirty="0" err="1" smtClean="0"/>
              <a:t>Cerf</a:t>
            </a:r>
            <a:r>
              <a:rPr lang="ru-RU" sz="2000" dirty="0" smtClean="0"/>
              <a:t>). Вскоре был опубликован документ, получивший название </a:t>
            </a:r>
            <a:r>
              <a:rPr lang="ru-RU" sz="2000" b="1" i="1" dirty="0" smtClean="0"/>
              <a:t>протокол TCP/IP </a:t>
            </a:r>
            <a:r>
              <a:rPr lang="ru-RU" sz="2000" dirty="0" smtClean="0"/>
              <a:t>(</a:t>
            </a:r>
            <a:r>
              <a:rPr lang="ru-RU" sz="2000" dirty="0" err="1" smtClean="0"/>
              <a:t>Transmission</a:t>
            </a:r>
            <a:r>
              <a:rPr lang="ru-RU" sz="2000" dirty="0" smtClean="0"/>
              <a:t> </a:t>
            </a:r>
            <a:r>
              <a:rPr lang="ru-RU" sz="2000" dirty="0" err="1" smtClean="0"/>
              <a:t>Control</a:t>
            </a:r>
            <a:r>
              <a:rPr lang="ru-RU" sz="2000" dirty="0" smtClean="0"/>
              <a:t> </a:t>
            </a:r>
            <a:r>
              <a:rPr lang="ru-RU" sz="2000" dirty="0" err="1" smtClean="0"/>
              <a:t>Protocol</a:t>
            </a:r>
            <a:r>
              <a:rPr lang="ru-RU" sz="2000" dirty="0" smtClean="0"/>
              <a:t> / </a:t>
            </a:r>
            <a:r>
              <a:rPr lang="ru-RU" sz="2000" dirty="0" err="1" smtClean="0"/>
              <a:t>Internet</a:t>
            </a:r>
            <a:r>
              <a:rPr lang="ru-RU" sz="2000" dirty="0" smtClean="0"/>
              <a:t> </a:t>
            </a:r>
            <a:r>
              <a:rPr lang="ru-RU" sz="2000" dirty="0" err="1" smtClean="0"/>
              <a:t>Protocol</a:t>
            </a:r>
            <a:r>
              <a:rPr lang="ru-RU" sz="2000" dirty="0" smtClean="0"/>
              <a:t>). Этот документ и стал основным стандартом Интернета.</a:t>
            </a:r>
            <a:br>
              <a:rPr lang="ru-RU" sz="2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8C74-AB7E-46A4-BE52-D991000BA00D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48C74-AB7E-46A4-BE52-D991000BA00D}" type="slidenum">
              <a:rPr lang="ru-RU" smtClean="0"/>
              <a:pPr/>
              <a:t>38</a:t>
            </a:fld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sz="2000" b="1" i="1" dirty="0" smtClean="0"/>
              <a:t>Скорость передачи данных </a:t>
            </a:r>
            <a:r>
              <a:rPr lang="ru-RU" sz="2000" dirty="0" smtClean="0"/>
              <a:t>по каналу связи измеряется количеством единиц информации, передаваемых за единицу времени (</a:t>
            </a:r>
            <a:r>
              <a:rPr lang="ru-RU" sz="2000" b="1" dirty="0" smtClean="0">
                <a:solidFill>
                  <a:srgbClr val="C00000"/>
                </a:solidFill>
              </a:rPr>
              <a:t>бит</a:t>
            </a:r>
            <a:r>
              <a:rPr lang="en-US" sz="2000" b="1" dirty="0" smtClean="0">
                <a:solidFill>
                  <a:srgbClr val="C00000"/>
                </a:solidFill>
              </a:rPr>
              <a:t>/</a:t>
            </a:r>
            <a:r>
              <a:rPr lang="ru-RU" sz="2000" b="1" dirty="0" smtClean="0">
                <a:solidFill>
                  <a:srgbClr val="C00000"/>
                </a:solidFill>
              </a:rPr>
              <a:t>сек</a:t>
            </a:r>
            <a:r>
              <a:rPr lang="ru-RU" sz="2000" dirty="0" smtClean="0"/>
              <a:t>, Кбит</a:t>
            </a:r>
            <a:r>
              <a:rPr lang="en-US" sz="2000" dirty="0" smtClean="0"/>
              <a:t>/</a:t>
            </a:r>
            <a:r>
              <a:rPr lang="ru-RU" sz="2000" dirty="0" smtClean="0"/>
              <a:t>сек и т.п.</a:t>
            </a:r>
          </a:p>
          <a:p>
            <a:r>
              <a:rPr lang="ru-RU" sz="2000" dirty="0" smtClean="0"/>
              <a:t>Объем информации, передаваемой по сети за определенное время, называется </a:t>
            </a:r>
            <a:r>
              <a:rPr lang="ru-RU" sz="2000" b="1" i="1" dirty="0" smtClean="0"/>
              <a:t>трафиком.</a:t>
            </a:r>
          </a:p>
          <a:p>
            <a:r>
              <a:rPr lang="ru-RU" sz="2000" dirty="0" smtClean="0"/>
              <a:t> Для того, чтобы информация в сети достигала адресата, каждый узел сети получает свой уникальный </a:t>
            </a:r>
            <a:r>
              <a:rPr lang="en-US" sz="2000" b="1" i="1" dirty="0" smtClean="0"/>
              <a:t>IP-</a:t>
            </a:r>
            <a:r>
              <a:rPr lang="ru-RU" sz="2000" b="1" i="1" dirty="0" smtClean="0"/>
              <a:t>адрес,  </a:t>
            </a:r>
            <a:r>
              <a:rPr lang="ru-RU" sz="2000" dirty="0" smtClean="0"/>
              <a:t>который представляет </a:t>
            </a:r>
            <a:r>
              <a:rPr lang="ru-RU" sz="2000" b="1" dirty="0" smtClean="0"/>
              <a:t>32-битное двоичное число</a:t>
            </a:r>
            <a:r>
              <a:rPr lang="ru-RU" sz="2000" dirty="0" smtClean="0"/>
              <a:t>, представленное четырьмя группами по 8 бит, разделенных точками, например:</a:t>
            </a:r>
          </a:p>
          <a:p>
            <a:pPr>
              <a:buNone/>
            </a:pPr>
            <a:r>
              <a:rPr lang="ru-RU" sz="2000" dirty="0" smtClean="0"/>
              <a:t>			</a:t>
            </a:r>
            <a:r>
              <a:rPr lang="ru-RU" sz="2000" b="1" i="1" dirty="0" smtClean="0"/>
              <a:t>11000000.10101000.01100100.01000101</a:t>
            </a:r>
          </a:p>
          <a:p>
            <a:r>
              <a:rPr lang="ru-RU" sz="2000" dirty="0" smtClean="0"/>
              <a:t>Благодаря этому можно получить более 4 млрд. (2</a:t>
            </a:r>
            <a:r>
              <a:rPr lang="ru-RU" sz="2000" baseline="30000" dirty="0" smtClean="0"/>
              <a:t>32</a:t>
            </a:r>
            <a:r>
              <a:rPr lang="ru-RU" sz="2000" dirty="0" smtClean="0"/>
              <a:t>) различных адресов.</a:t>
            </a:r>
          </a:p>
          <a:p>
            <a:r>
              <a:rPr lang="ru-RU" sz="2000" dirty="0" smtClean="0"/>
              <a:t>Для удобства восприятия и сокращения записи используют десятичную форму записи </a:t>
            </a:r>
            <a:r>
              <a:rPr lang="en-US" sz="2000" dirty="0" smtClean="0"/>
              <a:t>IP-</a:t>
            </a:r>
            <a:r>
              <a:rPr lang="ru-RU" sz="2000" dirty="0" smtClean="0"/>
              <a:t>адресов. Адрес, приведенный выше, запишется так:	</a:t>
            </a:r>
            <a:r>
              <a:rPr lang="ru-RU" sz="2000" b="1" i="1" dirty="0" smtClean="0"/>
              <a:t>192.168.100.69</a:t>
            </a:r>
          </a:p>
          <a:p>
            <a:pPr>
              <a:buNone/>
            </a:pPr>
            <a:r>
              <a:rPr lang="ru-RU" sz="2000" dirty="0" smtClean="0"/>
              <a:t>	  (каждые 8 бит заменили соответствующим десятичным числом) </a:t>
            </a:r>
          </a:p>
          <a:p>
            <a:pPr>
              <a:buNone/>
            </a:pPr>
            <a:endParaRPr lang="ru-RU" sz="28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1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214290"/>
            <a:ext cx="6715172" cy="6401550"/>
          </a:xfrm>
          <a:solidFill>
            <a:schemeClr val="folHlink"/>
          </a:solidFill>
          <a:ln/>
        </p:spPr>
      </p:pic>
      <p:sp>
        <p:nvSpPr>
          <p:cNvPr id="17416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4714844" y="571480"/>
            <a:ext cx="4429156" cy="5649913"/>
          </a:xfrm>
        </p:spPr>
        <p:txBody>
          <a:bodyPr/>
          <a:lstStyle/>
          <a:p>
            <a:r>
              <a:rPr lang="ru-RU" sz="2400" dirty="0"/>
              <a:t>Протокол передачи данных не зависит от физической среды передачи. Это означает, что протокол TCP/IP может использоваться для передачи информации в локальной сети </a:t>
            </a:r>
            <a:r>
              <a:rPr lang="ru-RU" sz="2400" dirty="0" smtClean="0"/>
              <a:t> </a:t>
            </a:r>
            <a:r>
              <a:rPr lang="ru-RU" sz="2400" dirty="0"/>
              <a:t>по оптоволоконной или спутниковой линии или коммутируемой/выделенной линии с равным успехом</a:t>
            </a:r>
            <a:r>
              <a:rPr lang="ru-RU" sz="2000" dirty="0"/>
              <a:t>.</a:t>
            </a:r>
            <a:r>
              <a:rPr lang="ru-RU" sz="18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643314"/>
            <a:ext cx="2928958" cy="642942"/>
          </a:xfrm>
          <a:prstGeom prst="rect">
            <a:avLst/>
          </a:prstGeom>
          <a:solidFill>
            <a:srgbClr val="007E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Сетевой уровень: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Доставка информационных пакетов в сети</a:t>
            </a:r>
            <a:endParaRPr lang="ru-RU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28596" y="285728"/>
            <a:ext cx="821537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indent="571500">
              <a:tabLst>
                <a:tab pos="288925" algn="l"/>
              </a:tabLst>
            </a:pPr>
            <a:r>
              <a:rPr lang="ru-RU" b="1" dirty="0">
                <a:solidFill>
                  <a:srgbClr val="FF0000"/>
                </a:solidFill>
                <a:latin typeface="Arial" charset="0"/>
              </a:rPr>
              <a:t>Преимущества компьютерных </a:t>
            </a:r>
            <a:r>
              <a:rPr lang="ru-RU" b="1" dirty="0" smtClean="0">
                <a:solidFill>
                  <a:srgbClr val="FF0000"/>
                </a:solidFill>
                <a:latin typeface="Arial" charset="0"/>
              </a:rPr>
              <a:t>сетей:</a:t>
            </a: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endParaRPr lang="ru-RU" sz="1800" b="1" dirty="0" smtClean="0">
              <a:solidFill>
                <a:schemeClr val="accent2"/>
              </a:solidFill>
              <a:latin typeface="Arial" charset="0"/>
            </a:endParaRP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Во многих организациях и фирмах подразделения рассредоточены на большие расстояния. Для оперативного управления и обмена информацией у этих организаций возникает необходимость объединить компьютеры в единую сеть.</a:t>
            </a: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endParaRPr lang="ru-RU" sz="1800" dirty="0">
              <a:solidFill>
                <a:schemeClr val="accent2"/>
              </a:solidFill>
              <a:latin typeface="Arial" charset="0"/>
            </a:endParaRP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Организация общего доступа к определенному виду данных или оборудованию (например, билетные кассы, коллективный доступ к дорогому лазерному принтеру).</a:t>
            </a: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endParaRPr lang="ru-RU" sz="1800" dirty="0">
              <a:solidFill>
                <a:schemeClr val="accent2"/>
              </a:solidFill>
              <a:latin typeface="Arial" charset="0"/>
            </a:endParaRP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Использование сетей позволяет создать очень гибкую рабочую среду (возможность работать </a:t>
            </a:r>
            <a:r>
              <a:rPr lang="ru-RU" sz="1800" dirty="0" smtClean="0">
                <a:solidFill>
                  <a:schemeClr val="accent2"/>
                </a:solidFill>
                <a:latin typeface="Arial" charset="0"/>
              </a:rPr>
              <a:t>удаленно на </a:t>
            </a: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домашнем компьютере, подключенном к сети учреждения).</a:t>
            </a: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endParaRPr lang="ru-RU" sz="1800" dirty="0">
              <a:solidFill>
                <a:schemeClr val="accent2"/>
              </a:solidFill>
              <a:latin typeface="Arial" charset="0"/>
            </a:endParaRPr>
          </a:p>
          <a:p>
            <a:pPr indent="571500">
              <a:buFontTx/>
              <a:buAutoNum type="arabicPeriod"/>
              <a:tabLst>
                <a:tab pos="288925" algn="l"/>
              </a:tabLst>
            </a:pPr>
            <a:r>
              <a:rPr lang="ru-RU" sz="1800" dirty="0">
                <a:solidFill>
                  <a:schemeClr val="accent2"/>
                </a:solidFill>
                <a:latin typeface="Arial" charset="0"/>
              </a:rPr>
              <a:t>Оперативное получение нужной информации из библиотек и </a:t>
            </a:r>
            <a:r>
              <a:rPr lang="ru-RU" sz="1800" dirty="0" smtClean="0">
                <a:solidFill>
                  <a:schemeClr val="accent2"/>
                </a:solidFill>
                <a:latin typeface="Arial" charset="0"/>
              </a:rPr>
              <a:t>банков данных.</a:t>
            </a:r>
            <a:endParaRPr lang="ru-RU" sz="1800" dirty="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sz="2000" dirty="0"/>
              <a:t>Каждый компьютер в сети (или на сетевом жаргоне </a:t>
            </a:r>
            <a:r>
              <a:rPr lang="ru-RU" sz="2000" b="1" dirty="0"/>
              <a:t>хост</a:t>
            </a:r>
            <a:r>
              <a:rPr lang="ru-RU" sz="2000" dirty="0"/>
              <a:t> (</a:t>
            </a:r>
            <a:r>
              <a:rPr lang="ru-RU" sz="2000" dirty="0" err="1"/>
              <a:t>host</a:t>
            </a:r>
            <a:r>
              <a:rPr lang="ru-RU" sz="2000" dirty="0"/>
              <a:t>) - узел сети, не являющийся </a:t>
            </a:r>
            <a:r>
              <a:rPr lang="ru-RU" sz="2000" dirty="0" err="1"/>
              <a:t>маршрутизатором</a:t>
            </a:r>
            <a:r>
              <a:rPr lang="ru-RU" sz="2000" dirty="0"/>
              <a:t>, т.е. не передающий информацию из одной сети в другую) имеет уникальный двоичный 4-х байтовый адрес, идентифицирующий его в Интернет.</a:t>
            </a:r>
            <a:br>
              <a:rPr lang="ru-RU" sz="2000" dirty="0"/>
            </a:br>
            <a:r>
              <a:rPr lang="ru-RU" sz="2000" dirty="0"/>
              <a:t>Например, </a:t>
            </a:r>
            <a:r>
              <a:rPr lang="ru-RU" sz="2000" b="1" dirty="0">
                <a:solidFill>
                  <a:srgbClr val="C00000"/>
                </a:solidFill>
              </a:rPr>
              <a:t>10111110</a:t>
            </a:r>
            <a:r>
              <a:rPr lang="ru-RU" sz="2000" b="1" dirty="0">
                <a:solidFill>
                  <a:schemeClr val="accent2"/>
                </a:solidFill>
              </a:rPr>
              <a:t>10100111</a:t>
            </a:r>
            <a:r>
              <a:rPr lang="ru-RU" sz="2000" b="1" dirty="0">
                <a:solidFill>
                  <a:srgbClr val="FF0066"/>
                </a:solidFill>
              </a:rPr>
              <a:t>00100010</a:t>
            </a:r>
            <a:r>
              <a:rPr lang="ru-RU" sz="2000" b="1" dirty="0">
                <a:solidFill>
                  <a:srgbClr val="800000"/>
                </a:solidFill>
              </a:rPr>
              <a:t>00000010</a:t>
            </a:r>
            <a:r>
              <a:rPr lang="ru-RU" sz="2000" dirty="0"/>
              <a:t>. Для наглядности каждый байт (или октет) адреса выделен особым цветом. Во избежание ошибок принято после каждого октета адреса, кроме последнего, ставить точку. Тогда адрес запишется как </a:t>
            </a:r>
            <a:r>
              <a:rPr lang="ru-RU" sz="2000" b="1" dirty="0">
                <a:solidFill>
                  <a:srgbClr val="C00000"/>
                </a:solidFill>
              </a:rPr>
              <a:t>10111110</a:t>
            </a:r>
            <a:r>
              <a:rPr lang="ru-RU" sz="2000" b="1" dirty="0"/>
              <a:t>.</a:t>
            </a:r>
            <a:r>
              <a:rPr lang="ru-RU" sz="2000" b="1" dirty="0">
                <a:solidFill>
                  <a:schemeClr val="accent2"/>
                </a:solidFill>
              </a:rPr>
              <a:t>10100111</a:t>
            </a:r>
            <a:r>
              <a:rPr lang="ru-RU" sz="2000" b="1" dirty="0"/>
              <a:t>.</a:t>
            </a:r>
            <a:r>
              <a:rPr lang="ru-RU" sz="2000" b="1" dirty="0">
                <a:solidFill>
                  <a:srgbClr val="FF0066"/>
                </a:solidFill>
              </a:rPr>
              <a:t>00100010</a:t>
            </a:r>
            <a:r>
              <a:rPr lang="ru-RU" sz="2000" b="1" dirty="0"/>
              <a:t>.</a:t>
            </a:r>
            <a:r>
              <a:rPr lang="ru-RU" sz="2000" b="1" dirty="0">
                <a:solidFill>
                  <a:srgbClr val="800000"/>
                </a:solidFill>
              </a:rPr>
              <a:t>00000010</a:t>
            </a:r>
            <a:r>
              <a:rPr lang="ru-RU" sz="2000" dirty="0"/>
              <a:t> или 190.167.34.2, если перевести каждый октет в десятичную систему счисления.</a:t>
            </a:r>
            <a:br>
              <a:rPr lang="ru-RU" sz="2000" dirty="0"/>
            </a:br>
            <a:r>
              <a:rPr lang="ru-RU" sz="2000" dirty="0"/>
              <a:t>Таким образом, адрес компьютера записывается в формате A.B.C.D, где 0&lt;=A&lt;=255, 0&lt;=B&lt;=255, 0&lt;=C&lt;=255, 0&lt;=D&lt;=255. Этот адрес называют </a:t>
            </a:r>
            <a:r>
              <a:rPr lang="ru-RU" sz="2000" b="1" dirty="0"/>
              <a:t>IP-адресом</a:t>
            </a:r>
            <a:r>
              <a:rPr lang="ru-RU" sz="2000" dirty="0"/>
              <a:t>.</a:t>
            </a:r>
          </a:p>
          <a:p>
            <a:r>
              <a:rPr lang="ru-RU" sz="2400" b="1" dirty="0">
                <a:solidFill>
                  <a:srgbClr val="800000"/>
                </a:solidFill>
                <a:hlinkClick r:id="rId2" action="ppaction://hlinksldjump"/>
              </a:rPr>
              <a:t>Задание 1.</a:t>
            </a:r>
            <a:endParaRPr lang="ru-RU" sz="2400" b="1" dirty="0">
              <a:solidFill>
                <a:srgbClr val="800000"/>
              </a:solidFill>
            </a:endParaRPr>
          </a:p>
          <a:p>
            <a:r>
              <a:rPr lang="ru-RU" sz="2400" b="1" dirty="0">
                <a:solidFill>
                  <a:srgbClr val="800000"/>
                </a:solidFill>
                <a:hlinkClick r:id="rId3" action="ppaction://hlinksldjump"/>
              </a:rPr>
              <a:t>Задание 2.</a:t>
            </a:r>
            <a:endParaRPr lang="ru-RU" sz="2000" dirty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sz="2800" b="1" dirty="0"/>
              <a:t>Протокол TCP/IP </a:t>
            </a:r>
            <a:r>
              <a:rPr lang="ru-RU" sz="2800" dirty="0"/>
              <a:t>является открытым, с его официальным описанием (RFC-791, RFC-793) может познакомится в Интернет любой желающий. Неудивительно, что существуют программные реализации этого протокола практически для любой операционной системы. Например, </a:t>
            </a:r>
            <a:r>
              <a:rPr lang="ru-RU" sz="2800" dirty="0" err="1"/>
              <a:t>Microsoft</a:t>
            </a:r>
            <a:r>
              <a:rPr lang="ru-RU" sz="2800" dirty="0"/>
              <a:t> TCP/IP для </a:t>
            </a:r>
            <a:r>
              <a:rPr lang="ru-RU" sz="2800" dirty="0" err="1"/>
              <a:t>Windows</a:t>
            </a:r>
            <a:r>
              <a:rPr lang="ru-RU" sz="2800" dirty="0"/>
              <a:t>, </a:t>
            </a:r>
            <a:r>
              <a:rPr lang="ru-RU" sz="2800" dirty="0" err="1"/>
              <a:t>Berkly</a:t>
            </a:r>
            <a:r>
              <a:rPr lang="ru-RU" sz="2800" dirty="0"/>
              <a:t> TCP/IP для </a:t>
            </a:r>
            <a:r>
              <a:rPr lang="ru-RU" sz="2800" dirty="0" err="1"/>
              <a:t>Unix</a:t>
            </a:r>
            <a:r>
              <a:rPr lang="ru-RU" sz="2800" dirty="0"/>
              <a:t> линии BSD и т.д. И, хотя этот протокол не стандартизован ни одним </a:t>
            </a:r>
            <a:r>
              <a:rPr lang="ru-RU" sz="2800" dirty="0" err="1"/>
              <a:t>госудаством</a:t>
            </a:r>
            <a:r>
              <a:rPr lang="ru-RU" sz="2800" dirty="0"/>
              <a:t> мира, он стал фактически </a:t>
            </a:r>
            <a:r>
              <a:rPr lang="ru-RU" sz="2800" b="1" dirty="0"/>
              <a:t>международным стандартом Интернет. </a:t>
            </a:r>
          </a:p>
          <a:p>
            <a:r>
              <a:rPr lang="ru-RU" sz="2800" b="1" dirty="0">
                <a:solidFill>
                  <a:srgbClr val="800000"/>
                </a:solidFill>
                <a:hlinkClick r:id="rId2" action="ppaction://hlinksldjump"/>
              </a:rPr>
              <a:t>Задание 3.</a:t>
            </a:r>
            <a:endParaRPr lang="ru-RU" sz="28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/>
          </p:nvPr>
        </p:nvSpPr>
        <p:spPr>
          <a:xfrm>
            <a:off x="285688" y="0"/>
            <a:ext cx="8858312" cy="5822950"/>
          </a:xfrm>
        </p:spPr>
        <p:txBody>
          <a:bodyPr/>
          <a:lstStyle/>
          <a:p>
            <a:pPr marL="609600" indent="-609600" algn="ctr">
              <a:buFontTx/>
              <a:buNone/>
            </a:pPr>
            <a:r>
              <a:rPr lang="ru-RU" sz="1800" b="1" dirty="0">
                <a:solidFill>
                  <a:srgbClr val="800080"/>
                </a:solidFill>
              </a:rPr>
              <a:t>Как происходит передача данных</a:t>
            </a:r>
            <a:r>
              <a:rPr lang="ru-RU" sz="1400" b="1" dirty="0"/>
              <a:t> </a:t>
            </a:r>
            <a:endParaRPr lang="ru-RU" sz="1400" dirty="0"/>
          </a:p>
          <a:p>
            <a:pPr marL="609600" indent="-609600">
              <a:buNone/>
            </a:pPr>
            <a:r>
              <a:rPr lang="ru-RU" sz="1600" dirty="0"/>
              <a:t>IP-адрес в двоичном представлении разбивается на 2 части - адрес сети (левая часть адреса) </a:t>
            </a:r>
            <a:r>
              <a:rPr lang="ru-RU" sz="1600" dirty="0" smtClean="0"/>
              <a:t>и</a:t>
            </a:r>
          </a:p>
          <a:p>
            <a:pPr marL="609600" indent="-609600">
              <a:buNone/>
            </a:pPr>
            <a:r>
              <a:rPr lang="ru-RU" sz="1600" dirty="0" smtClean="0"/>
              <a:t>адрес </a:t>
            </a:r>
            <a:r>
              <a:rPr lang="ru-RU" sz="1600" dirty="0"/>
              <a:t>хоста (правая часть адреса</a:t>
            </a:r>
            <a:r>
              <a:rPr lang="ru-RU" sz="1600" dirty="0" smtClean="0"/>
              <a:t>).</a:t>
            </a:r>
          </a:p>
          <a:p>
            <a:pPr marL="609600" indent="-609600">
              <a:buNone/>
            </a:pPr>
            <a:r>
              <a:rPr lang="ru-RU" sz="1600" dirty="0" smtClean="0"/>
              <a:t>Например</a:t>
            </a:r>
            <a:r>
              <a:rPr lang="ru-RU" sz="1600" dirty="0"/>
              <a:t>, в адресе 190.167.34.2 первые 24 бита могут быть адресом сети, а </a:t>
            </a:r>
            <a:r>
              <a:rPr lang="ru-RU" sz="1600" dirty="0" smtClean="0"/>
              <a:t>последние 8 – адресом</a:t>
            </a:r>
          </a:p>
          <a:p>
            <a:pPr marL="609600" indent="-609600">
              <a:buNone/>
            </a:pPr>
            <a:r>
              <a:rPr lang="ru-RU" sz="1600" dirty="0" smtClean="0"/>
              <a:t>хоста. Тогда наш адрес будет выглядеть как </a:t>
            </a:r>
            <a:r>
              <a:rPr lang="ru-RU" sz="1600" b="1" dirty="0" smtClean="0">
                <a:solidFill>
                  <a:srgbClr val="00B050"/>
                </a:solidFill>
              </a:rPr>
              <a:t>101111101010011100100010</a:t>
            </a:r>
            <a:r>
              <a:rPr lang="ru-RU" sz="1600" b="1" dirty="0" smtClean="0">
                <a:solidFill>
                  <a:srgbClr val="CC0000"/>
                </a:solidFill>
              </a:rPr>
              <a:t>00000010</a:t>
            </a:r>
            <a:r>
              <a:rPr lang="ru-RU" sz="1600" dirty="0" smtClean="0"/>
              <a:t>, где зеленым</a:t>
            </a:r>
          </a:p>
          <a:p>
            <a:pPr marL="609600" indent="-609600">
              <a:buNone/>
            </a:pPr>
            <a:r>
              <a:rPr lang="ru-RU" sz="1600" dirty="0" smtClean="0"/>
              <a:t>цветом выделена сетевая часть адреса (она одинакова для всех хостов локальной сети), а красным– </a:t>
            </a:r>
          </a:p>
          <a:p>
            <a:pPr marL="609600" indent="-609600">
              <a:buNone/>
            </a:pPr>
            <a:r>
              <a:rPr lang="ru-RU" sz="1600" dirty="0" smtClean="0"/>
              <a:t>часть адреса, адресующая хост внутри локальной сети. Для того, чтобы быстро вычислять по IP</a:t>
            </a:r>
          </a:p>
          <a:p>
            <a:pPr marL="609600" indent="-609600">
              <a:buNone/>
            </a:pPr>
            <a:r>
              <a:rPr lang="ru-RU" sz="1600" dirty="0" smtClean="0"/>
              <a:t>адресу адрес сети или хоста, используется понятие </a:t>
            </a:r>
            <a:r>
              <a:rPr lang="ru-RU" sz="1600" b="1" dirty="0" smtClean="0"/>
              <a:t>маски подсети</a:t>
            </a:r>
            <a:r>
              <a:rPr lang="ru-RU" sz="1600" dirty="0" smtClean="0"/>
              <a:t> (</a:t>
            </a:r>
            <a:r>
              <a:rPr lang="ru-RU" sz="1600" dirty="0" err="1" smtClean="0"/>
              <a:t>subnet</a:t>
            </a:r>
            <a:r>
              <a:rPr lang="ru-RU" sz="1600" dirty="0" smtClean="0"/>
              <a:t> </a:t>
            </a:r>
            <a:r>
              <a:rPr lang="ru-RU" sz="1600" dirty="0" err="1" smtClean="0"/>
              <a:t>mask</a:t>
            </a:r>
            <a:r>
              <a:rPr lang="ru-RU" sz="1600" dirty="0" smtClean="0"/>
              <a:t>). Это двоичное</a:t>
            </a:r>
          </a:p>
          <a:p>
            <a:pPr marL="609600" indent="-609600">
              <a:buNone/>
            </a:pPr>
            <a:r>
              <a:rPr lang="ru-RU" sz="1600" dirty="0" smtClean="0"/>
              <a:t>число, в котором все биты адреса сетевой части адреса равны 1, а все остальные биты равны нулю. </a:t>
            </a:r>
          </a:p>
          <a:p>
            <a:pPr marL="609600" indent="-609600">
              <a:buNone/>
            </a:pPr>
            <a:r>
              <a:rPr lang="ru-RU" sz="1600" dirty="0" smtClean="0"/>
              <a:t>В нашем случае для адреса</a:t>
            </a:r>
            <a:r>
              <a:rPr lang="ru-RU" sz="1600" b="1" dirty="0" smtClean="0"/>
              <a:t> </a:t>
            </a:r>
          </a:p>
          <a:p>
            <a:pPr marL="609600" indent="-609600">
              <a:buNone/>
            </a:pPr>
            <a:r>
              <a:rPr lang="ru-RU" sz="1600" b="1" dirty="0" smtClean="0">
                <a:solidFill>
                  <a:srgbClr val="00B050"/>
                </a:solidFill>
              </a:rPr>
              <a:t>101111101010011100100010</a:t>
            </a:r>
            <a:r>
              <a:rPr lang="ru-RU" sz="1600" b="1" dirty="0" smtClean="0">
                <a:solidFill>
                  <a:srgbClr val="CC0000"/>
                </a:solidFill>
              </a:rPr>
              <a:t>00000010</a:t>
            </a:r>
            <a:r>
              <a:rPr lang="ru-RU" sz="1600" dirty="0" smtClean="0"/>
              <a:t>   получим </a:t>
            </a:r>
            <a:r>
              <a:rPr lang="ru-RU" sz="1600" dirty="0"/>
              <a:t>маску </a:t>
            </a:r>
            <a:r>
              <a:rPr lang="ru-RU" sz="1600" dirty="0" smtClean="0"/>
              <a:t>подсети</a:t>
            </a:r>
          </a:p>
          <a:p>
            <a:pPr marL="609600" indent="-609600">
              <a:buNone/>
            </a:pPr>
            <a:r>
              <a:rPr lang="ru-RU" sz="1600" b="1" dirty="0" smtClean="0">
                <a:solidFill>
                  <a:schemeClr val="accent6"/>
                </a:solidFill>
              </a:rPr>
              <a:t>111111111111111111111111</a:t>
            </a:r>
            <a:r>
              <a:rPr lang="ru-RU" sz="1600" b="1" dirty="0" smtClean="0">
                <a:solidFill>
                  <a:srgbClr val="CC0000"/>
                </a:solidFill>
              </a:rPr>
              <a:t>00000000</a:t>
            </a:r>
            <a:r>
              <a:rPr lang="ru-RU" sz="1600" dirty="0" smtClean="0"/>
              <a:t>.</a:t>
            </a:r>
          </a:p>
          <a:p>
            <a:pPr marL="609600" indent="-609600">
              <a:buNone/>
            </a:pPr>
            <a:r>
              <a:rPr lang="ru-RU" sz="1600" dirty="0" smtClean="0"/>
              <a:t>Маску </a:t>
            </a:r>
            <a:r>
              <a:rPr lang="ru-RU" sz="1600" dirty="0"/>
              <a:t>подсети принято записывать в том же десятичном формате, что и IP-адрес. Для этого </a:t>
            </a:r>
            <a:r>
              <a:rPr lang="ru-RU" sz="1600" dirty="0" smtClean="0"/>
              <a:t>нужно</a:t>
            </a:r>
          </a:p>
          <a:p>
            <a:pPr marL="609600" indent="-609600">
              <a:buNone/>
            </a:pPr>
            <a:r>
              <a:rPr lang="ru-RU" sz="1600" dirty="0" smtClean="0"/>
              <a:t>каждый </a:t>
            </a:r>
            <a:r>
              <a:rPr lang="ru-RU" sz="1600" dirty="0"/>
              <a:t>байт маски перевести в десятичное число и записать полученные десятичные числа </a:t>
            </a:r>
            <a:r>
              <a:rPr lang="ru-RU" sz="1600" dirty="0" smtClean="0"/>
              <a:t>через</a:t>
            </a:r>
          </a:p>
          <a:p>
            <a:pPr marL="609600" indent="-609600">
              <a:buNone/>
            </a:pPr>
            <a:r>
              <a:rPr lang="ru-RU" sz="1600" dirty="0" smtClean="0"/>
              <a:t>точки</a:t>
            </a:r>
            <a:r>
              <a:rPr lang="ru-RU" sz="1600" dirty="0"/>
              <a:t>. </a:t>
            </a:r>
            <a:r>
              <a:rPr lang="ru-RU" sz="1600" dirty="0" smtClean="0"/>
              <a:t>В </a:t>
            </a:r>
            <a:r>
              <a:rPr lang="ru-RU" sz="1600" dirty="0"/>
              <a:t>нашем случае </a:t>
            </a:r>
            <a:endParaRPr lang="ru-RU" sz="1600" dirty="0" smtClean="0"/>
          </a:p>
          <a:p>
            <a:pPr marL="609600" indent="-609600">
              <a:buNone/>
            </a:pPr>
            <a:r>
              <a:rPr lang="ru-RU" sz="1600" b="1" dirty="0" smtClean="0">
                <a:solidFill>
                  <a:schemeClr val="accent6"/>
                </a:solidFill>
              </a:rPr>
              <a:t>11111111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=255</a:t>
            </a:r>
          </a:p>
          <a:p>
            <a:pPr marL="609600" indent="-609600">
              <a:buNone/>
            </a:pPr>
            <a:r>
              <a:rPr lang="ru-RU" sz="1600" b="1" dirty="0" smtClean="0">
                <a:solidFill>
                  <a:schemeClr val="accent6"/>
                </a:solidFill>
              </a:rPr>
              <a:t>11111111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=255</a:t>
            </a:r>
          </a:p>
          <a:p>
            <a:pPr marL="609600" indent="-609600">
              <a:buNone/>
            </a:pPr>
            <a:r>
              <a:rPr lang="ru-RU" sz="1600" b="1" dirty="0" smtClean="0">
                <a:solidFill>
                  <a:schemeClr val="accent6"/>
                </a:solidFill>
              </a:rPr>
              <a:t>11111111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=255</a:t>
            </a:r>
          </a:p>
          <a:p>
            <a:pPr marL="609600" indent="-609600">
              <a:buNone/>
            </a:pPr>
            <a:r>
              <a:rPr lang="ru-RU" sz="1600" b="1" dirty="0" smtClean="0">
                <a:solidFill>
                  <a:schemeClr val="accent6"/>
                </a:solidFill>
              </a:rPr>
              <a:t>00000000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=0 </a:t>
            </a:r>
          </a:p>
          <a:p>
            <a:pPr marL="609600" indent="-609600">
              <a:buNone/>
            </a:pPr>
            <a:r>
              <a:rPr lang="ru-RU" sz="1600" dirty="0" smtClean="0"/>
              <a:t>Ответ</a:t>
            </a:r>
            <a:r>
              <a:rPr lang="ru-RU" sz="1600" dirty="0"/>
              <a:t>: </a:t>
            </a:r>
            <a:r>
              <a:rPr lang="ru-RU" sz="1600" dirty="0" smtClean="0"/>
              <a:t>255.255.255.0 </a:t>
            </a:r>
            <a:r>
              <a:rPr lang="ru-RU" sz="1600" dirty="0"/>
              <a:t>- маска </a:t>
            </a:r>
            <a:r>
              <a:rPr lang="ru-RU" sz="1600" dirty="0" smtClean="0"/>
              <a:t>подсети.</a:t>
            </a:r>
          </a:p>
          <a:p>
            <a:pPr marL="609600" indent="-609600">
              <a:buNone/>
            </a:pPr>
            <a:r>
              <a:rPr lang="ru-RU" sz="1600" dirty="0" smtClean="0"/>
              <a:t>Маску </a:t>
            </a:r>
            <a:r>
              <a:rPr lang="ru-RU" sz="1600" dirty="0"/>
              <a:t>подсети в настоящее время все чаще называют </a:t>
            </a:r>
            <a:r>
              <a:rPr lang="ru-RU" sz="1600" b="1" i="1" dirty="0"/>
              <a:t>маской сети</a:t>
            </a:r>
            <a:r>
              <a:rPr lang="ru-RU" sz="1600" dirty="0"/>
              <a:t>, что точней отображает ее смысл.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496"/>
            <a:ext cx="8786874" cy="29289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78" name="Rectangle 2"/>
          <p:cNvSpPr>
            <a:spLocks noGrp="1" noChangeArrowheads="1"/>
          </p:cNvSpPr>
          <p:nvPr>
            <p:ph/>
          </p:nvPr>
        </p:nvSpPr>
        <p:spPr>
          <a:xfrm>
            <a:off x="214282" y="214290"/>
            <a:ext cx="8929718" cy="5822950"/>
          </a:xfrm>
        </p:spPr>
        <p:txBody>
          <a:bodyPr/>
          <a:lstStyle/>
          <a:p>
            <a:pPr marL="0" indent="0">
              <a:buNone/>
              <a:tabLst>
                <a:tab pos="0" algn="l"/>
              </a:tabLst>
            </a:pPr>
            <a:r>
              <a:rPr lang="ru-RU" sz="1400" dirty="0"/>
              <a:t>Информационные пакеты пересылаются напрямую от компьютера-отправителя к компьютеру-получателю </a:t>
            </a:r>
            <a:r>
              <a:rPr lang="ru-RU" sz="1400" b="1" u="sng" dirty="0">
                <a:solidFill>
                  <a:srgbClr val="C00000"/>
                </a:solidFill>
              </a:rPr>
              <a:t>только в пределах одной сети</a:t>
            </a:r>
            <a:r>
              <a:rPr lang="ru-RU" sz="1400" dirty="0"/>
              <a:t>. Если компьютер-получатель находится в другой сети, то информация пересылается специальному компьютеру сети, который называется </a:t>
            </a:r>
            <a:r>
              <a:rPr lang="ru-RU" sz="1400" b="1" u="sng" dirty="0">
                <a:solidFill>
                  <a:srgbClr val="C00000"/>
                </a:solidFill>
              </a:rPr>
              <a:t>шлюзом</a:t>
            </a:r>
            <a:r>
              <a:rPr lang="ru-RU" sz="1400" dirty="0"/>
              <a:t> (</a:t>
            </a:r>
            <a:r>
              <a:rPr lang="ru-RU" sz="1400" dirty="0" err="1"/>
              <a:t>gateway</a:t>
            </a:r>
            <a:r>
              <a:rPr lang="ru-RU" sz="1400" dirty="0"/>
              <a:t>). Его адрес всегда известен. Об этом заботится системный администратор. Компьютер-шлюз имеет связь с как минимум с одной другой сетью и ретранслирует информацию в нужном направлении. Этот процесс называется </a:t>
            </a:r>
            <a:r>
              <a:rPr lang="ru-RU" sz="1400" b="1" u="sng" dirty="0">
                <a:solidFill>
                  <a:srgbClr val="C00000"/>
                </a:solidFill>
              </a:rPr>
              <a:t>маршрутизацией</a:t>
            </a:r>
            <a:r>
              <a:rPr lang="ru-RU" sz="1400" dirty="0"/>
              <a:t> (</a:t>
            </a:r>
            <a:r>
              <a:rPr lang="ru-RU" sz="1400" dirty="0" err="1"/>
              <a:t>routing</a:t>
            </a:r>
            <a:r>
              <a:rPr lang="ru-RU" sz="1400" dirty="0"/>
              <a:t>). </a:t>
            </a:r>
            <a:br>
              <a:rPr lang="ru-RU" sz="1400" dirty="0"/>
            </a:br>
            <a:endParaRPr lang="ru-RU" sz="1400" dirty="0" smtClean="0"/>
          </a:p>
          <a:p>
            <a:pPr marL="0" indent="0">
              <a:buNone/>
              <a:tabLst>
                <a:tab pos="0" algn="l"/>
              </a:tabLst>
            </a:pPr>
            <a:r>
              <a:rPr lang="ru-RU" sz="1400" dirty="0" smtClean="0"/>
              <a:t>Если </a:t>
            </a:r>
            <a:r>
              <a:rPr lang="ru-RU" sz="1400" dirty="0"/>
              <a:t>ваш компьютер, имеющий IP адрес </a:t>
            </a:r>
            <a:r>
              <a:rPr lang="ru-RU" sz="1800" b="1" dirty="0">
                <a:solidFill>
                  <a:srgbClr val="C00000"/>
                </a:solidFill>
              </a:rPr>
              <a:t>192.169.204.12</a:t>
            </a:r>
            <a:r>
              <a:rPr lang="ru-RU" sz="1400" dirty="0"/>
              <a:t> и маску подсети </a:t>
            </a:r>
            <a:r>
              <a:rPr lang="ru-RU" sz="1800" b="1" dirty="0">
                <a:solidFill>
                  <a:schemeClr val="accent6"/>
                </a:solidFill>
              </a:rPr>
              <a:t>255.255.192.0</a:t>
            </a:r>
            <a:r>
              <a:rPr lang="ru-RU" sz="1400" dirty="0"/>
              <a:t> должен отправить информацию компьютеру с адресом </a:t>
            </a:r>
            <a:r>
              <a:rPr lang="ru-RU" sz="1800" b="1" dirty="0">
                <a:solidFill>
                  <a:srgbClr val="C00000"/>
                </a:solidFill>
              </a:rPr>
              <a:t>192.169.198.15</a:t>
            </a:r>
            <a:r>
              <a:rPr lang="ru-RU" sz="1400" dirty="0"/>
              <a:t>, то прежде всего </a:t>
            </a:r>
            <a:r>
              <a:rPr lang="ru-RU" sz="1400" b="1" dirty="0"/>
              <a:t>ваш компьютер </a:t>
            </a:r>
            <a:r>
              <a:rPr lang="ru-RU" sz="1400" dirty="0"/>
              <a:t>проверит, находится ли получатель информации в той же сети.</a:t>
            </a:r>
            <a:br>
              <a:rPr lang="ru-RU" sz="1400" dirty="0"/>
            </a:br>
            <a:r>
              <a:rPr lang="ru-RU" sz="1400" dirty="0"/>
              <a:t>Для этого двоичное представление адреса получателя он </a:t>
            </a:r>
            <a:r>
              <a:rPr lang="ru-RU" sz="1400" dirty="0" err="1"/>
              <a:t>побитово</a:t>
            </a:r>
            <a:r>
              <a:rPr lang="ru-RU" sz="1400" dirty="0"/>
              <a:t> умножит на двоичное представление маски подсети, то в результате получится адрес сети: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1100000010101000</a:t>
            </a:r>
            <a:r>
              <a:rPr lang="ru-RU" sz="1400" b="1" dirty="0">
                <a:solidFill>
                  <a:srgbClr val="FF0066"/>
                </a:solidFill>
              </a:rPr>
              <a:t>11000110</a:t>
            </a:r>
            <a:r>
              <a:rPr lang="ru-RU" sz="1400" b="1" dirty="0">
                <a:solidFill>
                  <a:srgbClr val="800000"/>
                </a:solidFill>
              </a:rPr>
              <a:t>00001100</a:t>
            </a:r>
            <a:r>
              <a:rPr lang="ru-RU" sz="1400" dirty="0"/>
              <a:t> (адрес компьютера - получателя)</a:t>
            </a:r>
            <a:br>
              <a:rPr lang="ru-RU" sz="1400" dirty="0"/>
            </a:br>
            <a:r>
              <a:rPr lang="ru-RU" sz="1400" dirty="0"/>
              <a:t>* </a:t>
            </a:r>
            <a:br>
              <a:rPr lang="ru-RU" sz="1400" dirty="0"/>
            </a:br>
            <a:r>
              <a:rPr lang="ru-RU" sz="1400" b="1" dirty="0"/>
              <a:t>111111111111111111</a:t>
            </a:r>
            <a:r>
              <a:rPr lang="ru-RU" sz="1400" b="1" dirty="0">
                <a:solidFill>
                  <a:srgbClr val="CC0000"/>
                </a:solidFill>
              </a:rPr>
              <a:t>00000000000000</a:t>
            </a:r>
            <a:r>
              <a:rPr lang="ru-RU" sz="1400" b="1" dirty="0"/>
              <a:t> </a:t>
            </a:r>
            <a:r>
              <a:rPr lang="ru-RU" sz="1400" dirty="0"/>
              <a:t>(текущая маска подсети)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/>
              <a:t>----------------------------------------------------------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11000000101010001100000000000000 </a:t>
            </a:r>
            <a:r>
              <a:rPr lang="ru-RU" sz="1400" dirty="0"/>
              <a:t>(</a:t>
            </a:r>
            <a:r>
              <a:rPr lang="ru-RU" sz="1400" b="1" dirty="0">
                <a:solidFill>
                  <a:srgbClr val="C00000"/>
                </a:solidFill>
              </a:rPr>
              <a:t>адрес сети получателя</a:t>
            </a:r>
            <a:r>
              <a:rPr lang="ru-RU" sz="1400" dirty="0"/>
              <a:t>) </a:t>
            </a:r>
            <a:br>
              <a:rPr lang="ru-RU" sz="14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Аналогичную процедуру компьютер проделает со своим адресом для того, чтобы узнать адрес своей собственной сети:</a:t>
            </a:r>
            <a:br>
              <a:rPr lang="ru-RU" sz="1400" dirty="0"/>
            </a:br>
            <a:r>
              <a:rPr lang="ru-RU" sz="1400" b="1" dirty="0"/>
              <a:t>1100000010101001</a:t>
            </a:r>
            <a:r>
              <a:rPr lang="ru-RU" sz="1400" b="1" dirty="0">
                <a:solidFill>
                  <a:srgbClr val="FF0066"/>
                </a:solidFill>
              </a:rPr>
              <a:t>11001100</a:t>
            </a:r>
            <a:r>
              <a:rPr lang="ru-RU" sz="1400" b="1" dirty="0">
                <a:solidFill>
                  <a:srgbClr val="CC0000"/>
                </a:solidFill>
              </a:rPr>
              <a:t>00001100</a:t>
            </a:r>
            <a:r>
              <a:rPr lang="ru-RU" sz="1400" dirty="0"/>
              <a:t> (адрес компьютера - отправителя)</a:t>
            </a:r>
            <a:br>
              <a:rPr lang="ru-RU" sz="1400" dirty="0"/>
            </a:br>
            <a:r>
              <a:rPr lang="ru-RU" sz="1400" dirty="0"/>
              <a:t>* </a:t>
            </a:r>
            <a:br>
              <a:rPr lang="ru-RU" sz="1400" dirty="0"/>
            </a:br>
            <a:r>
              <a:rPr lang="ru-RU" sz="1400" b="1" dirty="0"/>
              <a:t>111111111111111111</a:t>
            </a:r>
            <a:r>
              <a:rPr lang="ru-RU" sz="1400" b="1" dirty="0">
                <a:solidFill>
                  <a:srgbClr val="CC0000"/>
                </a:solidFill>
              </a:rPr>
              <a:t>00000000000000</a:t>
            </a:r>
            <a:r>
              <a:rPr lang="ru-RU" sz="1400" b="1" dirty="0"/>
              <a:t> </a:t>
            </a:r>
            <a:r>
              <a:rPr lang="ru-RU" sz="1400" dirty="0"/>
              <a:t>(текущая маска подсети)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b="1" dirty="0"/>
              <a:t>---------------------------------------------------------- 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11000000101010011100000000000000 </a:t>
            </a:r>
            <a:r>
              <a:rPr lang="ru-RU" sz="1400" dirty="0"/>
              <a:t>(</a:t>
            </a:r>
            <a:r>
              <a:rPr lang="ru-RU" sz="1400" b="1" dirty="0">
                <a:solidFill>
                  <a:srgbClr val="C00000"/>
                </a:solidFill>
              </a:rPr>
              <a:t>адрес своей собственной сети</a:t>
            </a:r>
            <a:r>
              <a:rPr lang="ru-RU" sz="1400" dirty="0"/>
              <a:t>) </a:t>
            </a:r>
            <a:br>
              <a:rPr lang="ru-RU" sz="1400" dirty="0"/>
            </a:br>
            <a:r>
              <a:rPr lang="ru-RU" sz="1400" dirty="0"/>
              <a:t>Адрес сети получателя совпадает с адресом собственной сети. Следовательно, получатель находится в локальной сети, и информация может быть послана напрямую. Если бы совпадения не произошло, то информация была бы отправлена шлюзу (с адресом, например,192.168.192.2) с указанием адреса получателя 192.169.204.15, а он переслал бы ее в другую сеть. Этот процесс продолжался бы до тех пор, пока информация не дошла бы до получателя.</a:t>
            </a:r>
            <a:br>
              <a:rPr lang="ru-RU" sz="1400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600" b="1" dirty="0">
                <a:solidFill>
                  <a:srgbClr val="800000"/>
                </a:solidFill>
                <a:hlinkClick r:id="rId2" action="ppaction://hlinksldjump"/>
              </a:rPr>
              <a:t>Задание 4.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1800" b="1" dirty="0">
                <a:solidFill>
                  <a:srgbClr val="800000"/>
                </a:solidFill>
              </a:rPr>
              <a:t>Определение настроек протокола IP вашего компьютера</a:t>
            </a:r>
            <a:endParaRPr lang="ru-RU" sz="1800" dirty="0">
              <a:solidFill>
                <a:srgbClr val="800000"/>
              </a:solidFill>
            </a:endParaRPr>
          </a:p>
          <a:p>
            <a:r>
              <a:rPr lang="ru-RU" sz="1600" dirty="0"/>
              <a:t>Для этого достаточно запустить программу </a:t>
            </a:r>
            <a:r>
              <a:rPr lang="ru-RU" sz="1600" dirty="0" err="1" smtClean="0"/>
              <a:t>ipconfig</a:t>
            </a:r>
            <a:r>
              <a:rPr lang="ru-RU" sz="1600" dirty="0" smtClean="0"/>
              <a:t> из </a:t>
            </a:r>
            <a:r>
              <a:rPr lang="ru-RU" sz="1600" dirty="0"/>
              <a:t>командной </a:t>
            </a:r>
            <a:r>
              <a:rPr lang="ru-RU" sz="1600" dirty="0" smtClean="0"/>
              <a:t>строки. </a:t>
            </a:r>
            <a:endParaRPr lang="ru-RU" sz="1600" dirty="0"/>
          </a:p>
          <a:p>
            <a:r>
              <a:rPr lang="ru-RU" sz="1600" b="1" dirty="0" smtClean="0"/>
              <a:t>Примечание</a:t>
            </a:r>
            <a:r>
              <a:rPr lang="ru-RU" sz="1600" b="1" dirty="0"/>
              <a:t>.</a:t>
            </a:r>
            <a:r>
              <a:rPr lang="ru-RU" sz="1600" dirty="0"/>
              <a:t> Настройка протокола IP на каждом компьютере локальной сети - одна из задач системного администратора. Он может в принципе задать все параметры вручную. Но если число компьютеров в сети больше десятка, то удобней назначать настройки автоматически в момент загрузки компьютера. Для этого разработан специальный протокол </a:t>
            </a:r>
            <a:r>
              <a:rPr lang="ru-RU" sz="1600" b="1" dirty="0">
                <a:solidFill>
                  <a:srgbClr val="C00000"/>
                </a:solidFill>
              </a:rPr>
              <a:t>DHCP (</a:t>
            </a:r>
            <a:r>
              <a:rPr lang="ru-RU" sz="1600" b="1" dirty="0" err="1">
                <a:solidFill>
                  <a:srgbClr val="C00000"/>
                </a:solidFill>
              </a:rPr>
              <a:t>Dynamic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Host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Configuration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err="1">
                <a:solidFill>
                  <a:srgbClr val="C00000"/>
                </a:solidFill>
              </a:rPr>
              <a:t>Protocol</a:t>
            </a:r>
            <a:r>
              <a:rPr lang="ru-RU" sz="1600" b="1" dirty="0">
                <a:solidFill>
                  <a:srgbClr val="C00000"/>
                </a:solidFill>
              </a:rPr>
              <a:t>). 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Наличие у компьютера правильного IP-адреса является совершенно необходимым условием его работы в Интернет.</a:t>
            </a:r>
          </a:p>
        </p:txBody>
      </p:sp>
      <p:pic>
        <p:nvPicPr>
          <p:cNvPr id="25603" name="Picture 3" descr="ipconfi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3286124"/>
            <a:ext cx="7643866" cy="264320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1800" b="1">
                <a:solidFill>
                  <a:srgbClr val="800000"/>
                </a:solidFill>
              </a:rPr>
              <a:t>Проверка наличия/качества связи по протоколу IP с другим компьютером</a:t>
            </a:r>
            <a:endParaRPr lang="ru-RU" sz="1800">
              <a:solidFill>
                <a:srgbClr val="800000"/>
              </a:solidFill>
            </a:endParaRPr>
          </a:p>
          <a:p>
            <a:r>
              <a:rPr lang="ru-RU" sz="2000"/>
              <a:t>Для тестирования связи достаточно запустить стандарную программу ping, указав ей в качестве параметра IP-адрес компьютера, связь с которым необходимо проверить. Ваш компьютер посылает назначенному компьютеру серию из 4-х тестовых запросов с просьбой прислать ответ. </a:t>
            </a:r>
            <a:br>
              <a:rPr lang="ru-RU" sz="2000"/>
            </a:br>
            <a:r>
              <a:rPr lang="ru-RU" sz="2000"/>
              <a:t>После получения ответа рассчитывается время, затраченное на его получение и отчет выводится на экран:</a:t>
            </a:r>
            <a:br>
              <a:rPr lang="ru-RU" sz="2000"/>
            </a:br>
            <a:endParaRPr lang="ru-RU" sz="2000"/>
          </a:p>
          <a:p>
            <a:pPr>
              <a:buFontTx/>
              <a:buNone/>
            </a:pPr>
            <a:r>
              <a:rPr lang="ru-RU" sz="1800"/>
              <a:t/>
            </a:r>
            <a:br>
              <a:rPr lang="ru-RU" sz="1800"/>
            </a:br>
            <a:endParaRPr lang="ru-RU" sz="1800"/>
          </a:p>
        </p:txBody>
      </p:sp>
      <p:pic>
        <p:nvPicPr>
          <p:cNvPr id="26627" name="Picture 3" descr="ping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42988" y="3357563"/>
            <a:ext cx="6840537" cy="2663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sz="2400" dirty="0"/>
              <a:t>Если ответ не приходит (такого адреса нет в сети в принципе, или хост выключен), программа </a:t>
            </a:r>
            <a:r>
              <a:rPr lang="ru-RU" sz="2400" dirty="0" err="1"/>
              <a:t>ping</a:t>
            </a:r>
            <a:r>
              <a:rPr lang="ru-RU" sz="2400" dirty="0"/>
              <a:t> выводит следующее сообщение:</a:t>
            </a:r>
            <a:br>
              <a:rPr lang="ru-RU" sz="2400" dirty="0"/>
            </a:b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en-US" sz="2400" dirty="0"/>
          </a:p>
          <a:p>
            <a:r>
              <a:rPr lang="ru-RU" sz="2400" b="1" dirty="0">
                <a:solidFill>
                  <a:srgbClr val="800000"/>
                </a:solidFill>
                <a:hlinkClick r:id="rId2" action="ppaction://hlinksldjump"/>
              </a:rPr>
              <a:t>Задание 5.</a:t>
            </a:r>
            <a:r>
              <a:rPr lang="ru-RU" sz="2400" dirty="0"/>
              <a:t/>
            </a:r>
            <a:br>
              <a:rPr lang="ru-RU" sz="2400" dirty="0"/>
            </a:br>
            <a:endParaRPr lang="en-US" sz="2400" b="1" dirty="0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ru-RU" sz="2400" b="1" dirty="0">
              <a:solidFill>
                <a:srgbClr val="CC0000"/>
              </a:solidFill>
            </a:endParaRPr>
          </a:p>
        </p:txBody>
      </p:sp>
      <p:pic>
        <p:nvPicPr>
          <p:cNvPr id="27652" name="Picture 4" descr="ping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00113" y="1484312"/>
            <a:ext cx="7272337" cy="315913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b="1">
                <a:solidFill>
                  <a:srgbClr val="CC0000"/>
                </a:solidFill>
              </a:rPr>
              <a:t>Классы IP-сетей</a:t>
            </a:r>
            <a:endParaRPr lang="en-US" b="1">
              <a:solidFill>
                <a:srgbClr val="CC0000"/>
              </a:solidFill>
            </a:endParaRPr>
          </a:p>
          <a:p>
            <a:pPr>
              <a:buFontTx/>
              <a:buNone/>
            </a:pPr>
            <a:endParaRPr lang="ru-RU" b="1">
              <a:solidFill>
                <a:srgbClr val="CC0000"/>
              </a:solidFill>
            </a:endParaRPr>
          </a:p>
        </p:txBody>
      </p:sp>
      <p:graphicFrame>
        <p:nvGraphicFramePr>
          <p:cNvPr id="44104" name="Group 72"/>
          <p:cNvGraphicFramePr>
            <a:graphicFrameLocks noGrp="1"/>
          </p:cNvGraphicFramePr>
          <p:nvPr>
            <p:ph sz="half" idx="4294967295"/>
          </p:nvPr>
        </p:nvGraphicFramePr>
        <p:xfrm>
          <a:off x="250825" y="1628775"/>
          <a:ext cx="8497888" cy="2808288"/>
        </p:xfrm>
        <a:graphic>
          <a:graphicData uri="http://schemas.openxmlformats.org/drawingml/2006/table">
            <a:tbl>
              <a:tblPr/>
              <a:tblGrid>
                <a:gridCol w="1152525"/>
                <a:gridCol w="1800225"/>
                <a:gridCol w="1873250"/>
                <a:gridCol w="1366838"/>
                <a:gridCol w="2305050"/>
              </a:tblGrid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Класс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Диапазон адресов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сети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узла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0.0.0.0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127.255.255.255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сети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узла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128.0.0.0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191.255.255.255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сети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адрес узла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192.0.0.0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233.255.255.255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07200" y="0"/>
            <a:ext cx="2133600" cy="476250"/>
          </a:xfrm>
        </p:spPr>
        <p:txBody>
          <a:bodyPr/>
          <a:lstStyle/>
          <a:p>
            <a:pPr>
              <a:defRPr/>
            </a:pPr>
            <a:fld id="{C71EF351-E16B-409E-A000-F7C9CC666FF7}" type="slidenum">
              <a:rPr lang="ru-RU" smtClean="0"/>
              <a:pPr>
                <a:defRPr/>
              </a:pPr>
              <a:t>48</a:t>
            </a:fld>
            <a:endParaRPr lang="ru-RU" smtClean="0"/>
          </a:p>
        </p:txBody>
      </p:sp>
      <p:sp>
        <p:nvSpPr>
          <p:cNvPr id="5" name="Rectangle 390"/>
          <p:cNvSpPr>
            <a:spLocks noChangeArrowheads="1"/>
          </p:cNvSpPr>
          <p:nvPr/>
        </p:nvSpPr>
        <p:spPr bwMode="auto">
          <a:xfrm>
            <a:off x="381000" y="468313"/>
            <a:ext cx="8474075" cy="3293209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endParaRPr lang="ru-RU" sz="1600" dirty="0"/>
          </a:p>
          <a:p>
            <a:endParaRPr lang="en-US" sz="1600" dirty="0"/>
          </a:p>
          <a:p>
            <a:pPr algn="ctr"/>
            <a:endParaRPr lang="ru-RU" sz="800" dirty="0"/>
          </a:p>
          <a:p>
            <a:pPr algn="ctr"/>
            <a:endParaRPr lang="ru-RU" sz="800" dirty="0"/>
          </a:p>
          <a:p>
            <a:pPr algn="ctr"/>
            <a:endParaRPr lang="ru-RU" sz="800" dirty="0"/>
          </a:p>
          <a:p>
            <a:pPr algn="ctr"/>
            <a:endParaRPr lang="ru-RU" sz="800" dirty="0"/>
          </a:p>
          <a:p>
            <a:endParaRPr lang="ru-RU" sz="1600" dirty="0" smtClean="0"/>
          </a:p>
          <a:p>
            <a:r>
              <a:rPr lang="ru-RU" sz="1600" dirty="0" smtClean="0"/>
              <a:t>Значения </a:t>
            </a:r>
            <a:r>
              <a:rPr lang="ru-RU" sz="1600" b="1" dirty="0">
                <a:solidFill>
                  <a:srgbClr val="0000FF"/>
                </a:solidFill>
              </a:rPr>
              <a:t>левых (</a:t>
            </a:r>
            <a:r>
              <a:rPr lang="ru-RU" sz="1600" dirty="0"/>
              <a:t>старших) битов определяют </a:t>
            </a:r>
            <a:r>
              <a:rPr lang="ru-RU" sz="1600" b="1" dirty="0">
                <a:solidFill>
                  <a:srgbClr val="0000FF"/>
                </a:solidFill>
              </a:rPr>
              <a:t>класс</a:t>
            </a:r>
            <a:r>
              <a:rPr lang="ru-RU" sz="1600" b="1" dirty="0"/>
              <a:t> </a:t>
            </a:r>
            <a:r>
              <a:rPr lang="ru-RU" sz="1600" dirty="0"/>
              <a:t>сети, </a:t>
            </a:r>
            <a:r>
              <a:rPr lang="ru-RU" sz="1600" b="1" dirty="0">
                <a:solidFill>
                  <a:srgbClr val="0000FF"/>
                </a:solidFill>
              </a:rPr>
              <a:t>младшие</a:t>
            </a:r>
            <a:r>
              <a:rPr lang="ru-RU" sz="1600" dirty="0"/>
              <a:t> – номер </a:t>
            </a:r>
            <a:r>
              <a:rPr lang="ru-RU" sz="1600" b="1" dirty="0">
                <a:solidFill>
                  <a:srgbClr val="0000FF"/>
                </a:solidFill>
              </a:rPr>
              <a:t>подсети</a:t>
            </a:r>
            <a:r>
              <a:rPr lang="ru-RU" sz="1600" dirty="0"/>
              <a:t> и номер </a:t>
            </a:r>
            <a:r>
              <a:rPr lang="ru-RU" sz="1600" b="1" dirty="0">
                <a:solidFill>
                  <a:srgbClr val="0000FF"/>
                </a:solidFill>
              </a:rPr>
              <a:t>узла</a:t>
            </a:r>
            <a:r>
              <a:rPr lang="ru-RU" sz="1600" dirty="0"/>
              <a:t> в сети. </a:t>
            </a:r>
          </a:p>
          <a:p>
            <a:endParaRPr lang="ru-RU" sz="800" dirty="0"/>
          </a:p>
          <a:p>
            <a:r>
              <a:rPr lang="ru-RU" b="1" dirty="0"/>
              <a:t>Классификация сетей:</a:t>
            </a:r>
          </a:p>
          <a:p>
            <a:r>
              <a:rPr lang="ru-RU" sz="1600" dirty="0"/>
              <a:t>Класс </a:t>
            </a:r>
            <a:r>
              <a:rPr lang="ru-RU" sz="1600" b="1" dirty="0">
                <a:solidFill>
                  <a:srgbClr val="C00000"/>
                </a:solidFill>
              </a:rPr>
              <a:t>А </a:t>
            </a:r>
            <a:r>
              <a:rPr lang="ru-RU" sz="1600" dirty="0"/>
              <a:t>– большие сети общего пользования.</a:t>
            </a:r>
          </a:p>
          <a:p>
            <a:r>
              <a:rPr lang="ru-RU" sz="1600" dirty="0"/>
              <a:t>Класс </a:t>
            </a:r>
            <a:r>
              <a:rPr lang="ru-RU" sz="1600" b="1" dirty="0">
                <a:solidFill>
                  <a:srgbClr val="C00000"/>
                </a:solidFill>
              </a:rPr>
              <a:t>В</a:t>
            </a:r>
            <a:r>
              <a:rPr lang="ru-RU" sz="1600" dirty="0"/>
              <a:t> – средние сети.</a:t>
            </a:r>
          </a:p>
          <a:p>
            <a:r>
              <a:rPr lang="ru-RU" sz="1600" dirty="0"/>
              <a:t>Класс </a:t>
            </a:r>
            <a:r>
              <a:rPr lang="ru-RU" sz="1600" b="1" dirty="0">
                <a:solidFill>
                  <a:srgbClr val="C00000"/>
                </a:solidFill>
              </a:rPr>
              <a:t>С</a:t>
            </a:r>
            <a:r>
              <a:rPr lang="ru-RU" sz="1600" dirty="0"/>
              <a:t> – малые сети.</a:t>
            </a:r>
          </a:p>
          <a:p>
            <a:r>
              <a:rPr lang="ru-RU" sz="1600" dirty="0"/>
              <a:t>Классы </a:t>
            </a:r>
            <a:r>
              <a:rPr lang="en-US" sz="1600" b="1" dirty="0">
                <a:solidFill>
                  <a:srgbClr val="C00000"/>
                </a:solidFill>
              </a:rPr>
              <a:t>D</a:t>
            </a:r>
            <a:r>
              <a:rPr lang="ru-RU" sz="1600" dirty="0"/>
              <a:t> и </a:t>
            </a:r>
            <a:r>
              <a:rPr lang="en-US" sz="1600" b="1" dirty="0">
                <a:solidFill>
                  <a:srgbClr val="C00000"/>
                </a:solidFill>
              </a:rPr>
              <a:t>E</a:t>
            </a:r>
            <a:r>
              <a:rPr lang="en-US" sz="1600" dirty="0"/>
              <a:t> </a:t>
            </a:r>
            <a:r>
              <a:rPr lang="ru-RU" sz="1600" dirty="0"/>
              <a:t>используются для служебных целей.</a:t>
            </a:r>
          </a:p>
        </p:txBody>
      </p:sp>
      <p:pic>
        <p:nvPicPr>
          <p:cNvPr id="4813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475" y="3840163"/>
            <a:ext cx="8096250" cy="28908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4813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000108"/>
            <a:ext cx="8310563" cy="7254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28564" y="214290"/>
            <a:ext cx="87154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В </a:t>
            </a:r>
            <a:r>
              <a:rPr lang="ru-RU" sz="2000" dirty="0"/>
              <a:t>качестве базового сетевого протокола в </a:t>
            </a:r>
            <a:r>
              <a:rPr lang="ru-RU" sz="2000" dirty="0" smtClean="0"/>
              <a:t>сети </a:t>
            </a:r>
            <a:r>
              <a:rPr lang="ru-RU" sz="2000" dirty="0"/>
              <a:t>используется протокол TCP/IP.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/>
              <a:t>В качестве адресного пространства используется </a:t>
            </a:r>
            <a:r>
              <a:rPr lang="ru-RU" sz="2000" dirty="0" smtClean="0"/>
              <a:t>сети следующих </a:t>
            </a:r>
            <a:r>
              <a:rPr lang="ru-RU" sz="2000" b="1" dirty="0" smtClean="0">
                <a:solidFill>
                  <a:srgbClr val="C00000"/>
                </a:solidFill>
              </a:rPr>
              <a:t>классов</a:t>
            </a:r>
            <a:r>
              <a:rPr lang="en-US" sz="2000" b="1" dirty="0" smtClean="0">
                <a:solidFill>
                  <a:srgbClr val="C00000"/>
                </a:solidFill>
              </a:rPr>
              <a:t>: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BFFB0E-91F7-4E05-8C4E-20B42030A847}" type="slidenum">
              <a:rPr lang="ru-RU" smtClean="0"/>
              <a:pPr>
                <a:defRPr/>
              </a:pPr>
              <a:t>49</a:t>
            </a:fld>
            <a:endParaRPr lang="ru-RU" smtClean="0"/>
          </a:p>
        </p:txBody>
      </p:sp>
      <p:sp>
        <p:nvSpPr>
          <p:cNvPr id="4" name="Rectangle 390"/>
          <p:cNvSpPr>
            <a:spLocks noChangeArrowheads="1"/>
          </p:cNvSpPr>
          <p:nvPr/>
        </p:nvSpPr>
        <p:spPr bwMode="auto">
          <a:xfrm>
            <a:off x="179388" y="5326063"/>
            <a:ext cx="5389562" cy="8318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r>
              <a:rPr lang="ru-RU" sz="1600" b="1" i="1" u="sng"/>
              <a:t>Примечание:</a:t>
            </a:r>
            <a:r>
              <a:rPr lang="ru-RU" sz="1600" i="1"/>
              <a:t>  Значения номеров сетей и узлов, все биты которых равны 0 или все биты которых равны 1, </a:t>
            </a:r>
            <a:r>
              <a:rPr lang="ru-RU" sz="1600" i="1" u="sng"/>
              <a:t>не используются </a:t>
            </a:r>
            <a:r>
              <a:rPr lang="ru-RU" sz="1600" i="1"/>
              <a:t>для задания </a:t>
            </a:r>
            <a:r>
              <a:rPr lang="en-US" sz="1600" i="1"/>
              <a:t>IP</a:t>
            </a:r>
            <a:r>
              <a:rPr lang="ru-RU" sz="1600" i="1"/>
              <a:t>-адресов.</a:t>
            </a:r>
          </a:p>
        </p:txBody>
      </p:sp>
      <p:pic>
        <p:nvPicPr>
          <p:cNvPr id="4915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38" y="0"/>
            <a:ext cx="8794750" cy="506253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1688" y="5268913"/>
            <a:ext cx="2913062" cy="145256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15922-797E-43B1-BF5D-C9354A9BB242}" type="slidenum">
              <a:rPr lang="ru-RU"/>
              <a:pPr/>
              <a:t>5</a:t>
            </a:fld>
            <a:endParaRPr lang="ru-RU"/>
          </a:p>
        </p:txBody>
      </p:sp>
      <p:sp>
        <p:nvSpPr>
          <p:cNvPr id="64514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012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66"/>
                </a:solidFill>
                <a:latin typeface="Arial" charset="0"/>
              </a:rPr>
              <a:t>      </a:t>
            </a:r>
            <a:r>
              <a:rPr lang="ru-RU" sz="2800" b="1">
                <a:solidFill>
                  <a:srgbClr val="FF0066"/>
                </a:solidFill>
              </a:rPr>
              <a:t>Локальные  сети  (ЛС)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215900" y="774700"/>
            <a:ext cx="8748713" cy="7731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>
              <a:latin typeface="Arial" charset="0"/>
            </a:endParaRPr>
          </a:p>
        </p:txBody>
      </p:sp>
      <p:sp>
        <p:nvSpPr>
          <p:cNvPr id="64516" name="Text Box 4"/>
          <p:cNvSpPr txBox="1">
            <a:spLocks noChangeArrowheads="1"/>
          </p:cNvSpPr>
          <p:nvPr/>
        </p:nvSpPr>
        <p:spPr bwMode="auto">
          <a:xfrm>
            <a:off x="287338" y="844550"/>
            <a:ext cx="8605837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1800" b="1">
                <a:solidFill>
                  <a:srgbClr val="FF5050"/>
                </a:solidFill>
                <a:latin typeface="Arial" charset="0"/>
              </a:rPr>
              <a:t>ЛОКАЛЬНЫЕ  СЕТИ</a:t>
            </a:r>
            <a:r>
              <a:rPr lang="ru-RU" sz="1800">
                <a:latin typeface="Arial" charset="0"/>
              </a:rPr>
              <a:t> </a:t>
            </a:r>
            <a:r>
              <a:rPr lang="ru-RU" sz="1800">
                <a:solidFill>
                  <a:schemeClr val="accent2"/>
                </a:solidFill>
                <a:latin typeface="Arial" charset="0"/>
              </a:rPr>
              <a:t>– это небольшие компьютерные сети,  работающие в пределах одного помещения, одного предприятия.</a:t>
            </a:r>
            <a:endParaRPr lang="ru-RU" sz="18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1835150" y="1536700"/>
            <a:ext cx="0" cy="10175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6335713" y="1536700"/>
            <a:ext cx="0" cy="10572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215900" y="2390775"/>
            <a:ext cx="3419475" cy="16271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250825" y="2554288"/>
            <a:ext cx="33845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>
                <a:latin typeface="Arial" charset="0"/>
              </a:rPr>
              <a:t>       </a:t>
            </a:r>
            <a:r>
              <a:rPr lang="ru-RU" sz="1400">
                <a:solidFill>
                  <a:schemeClr val="accent2"/>
                </a:solidFill>
                <a:latin typeface="Arial" charset="0"/>
              </a:rPr>
              <a:t>Пользователю одноранговой сети могут быть доступны ресурсы всех подключенных к ней компьютеров (в том случае, если эти ресурсы не защищены от постороннего доступа). </a:t>
            </a:r>
            <a:endParaRPr lang="ru-RU" sz="140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64521" name="Rectangle 9"/>
          <p:cNvSpPr>
            <a:spLocks noChangeArrowheads="1"/>
          </p:cNvSpPr>
          <p:nvPr/>
        </p:nvSpPr>
        <p:spPr bwMode="auto">
          <a:xfrm>
            <a:off x="3995738" y="2390775"/>
            <a:ext cx="4948237" cy="16271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4067175" y="2432050"/>
            <a:ext cx="48974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200" dirty="0">
                <a:latin typeface="Arial" charset="0"/>
              </a:rPr>
              <a:t>       </a:t>
            </a:r>
            <a:r>
              <a:rPr lang="ru-RU" sz="1400" dirty="0">
                <a:solidFill>
                  <a:schemeClr val="accent2"/>
                </a:solidFill>
                <a:latin typeface="Arial" charset="0"/>
              </a:rPr>
              <a:t>Сеть с выделенным сервером организована по следующему принципу: имеется один центральный компьютер (</a:t>
            </a:r>
            <a:r>
              <a:rPr lang="ru-RU" sz="1400" u="sng" dirty="0">
                <a:solidFill>
                  <a:schemeClr val="accent2"/>
                </a:solidFill>
                <a:latin typeface="Arial" charset="0"/>
              </a:rPr>
              <a:t>сервер</a:t>
            </a:r>
            <a:r>
              <a:rPr lang="ru-RU" sz="1400" dirty="0">
                <a:solidFill>
                  <a:schemeClr val="accent2"/>
                </a:solidFill>
                <a:latin typeface="Arial" charset="0"/>
              </a:rPr>
              <a:t>) и множество подключенных к нему менее мощных компьютеров  - рабочих </a:t>
            </a:r>
            <a:r>
              <a:rPr lang="ru-RU" sz="1400" dirty="0" smtClean="0">
                <a:solidFill>
                  <a:schemeClr val="accent2"/>
                </a:solidFill>
                <a:latin typeface="Arial" charset="0"/>
              </a:rPr>
              <a:t>станций (</a:t>
            </a:r>
            <a:r>
              <a:rPr lang="ru-RU" sz="1400" u="sng" dirty="0" smtClean="0">
                <a:solidFill>
                  <a:schemeClr val="accent2"/>
                </a:solidFill>
                <a:latin typeface="Arial" charset="0"/>
              </a:rPr>
              <a:t>клиентов</a:t>
            </a:r>
            <a:r>
              <a:rPr lang="ru-RU" sz="1400" dirty="0" smtClean="0">
                <a:solidFill>
                  <a:schemeClr val="accent2"/>
                </a:solidFill>
                <a:latin typeface="Arial" charset="0"/>
              </a:rPr>
              <a:t>).  </a:t>
            </a:r>
            <a:r>
              <a:rPr lang="ru-RU" sz="1400" dirty="0">
                <a:solidFill>
                  <a:schemeClr val="accent2"/>
                </a:solidFill>
                <a:latin typeface="Arial" charset="0"/>
              </a:rPr>
              <a:t>Центральная машина обычно имеет больший объем внешней памяти, к ней подключены устройства, которых нет на рабочих станциях (принтер, сканер, модем для выхода в глобальную сеть).</a:t>
            </a:r>
            <a:endParaRPr lang="ru-RU" sz="1400" dirty="0">
              <a:solidFill>
                <a:schemeClr val="accent2"/>
              </a:solidFill>
              <a:latin typeface="Century Gothic" pitchFamily="34" charset="0"/>
            </a:endParaRPr>
          </a:p>
        </p:txBody>
      </p:sp>
      <p:sp>
        <p:nvSpPr>
          <p:cNvPr id="64523" name="Rectangle 11"/>
          <p:cNvSpPr>
            <a:spLocks noChangeArrowheads="1"/>
          </p:cNvSpPr>
          <p:nvPr/>
        </p:nvSpPr>
        <p:spPr bwMode="auto">
          <a:xfrm>
            <a:off x="215900" y="1739900"/>
            <a:ext cx="3421063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66"/>
                </a:solidFill>
                <a:latin typeface="Arial" charset="0"/>
              </a:rPr>
              <a:t>ОДНОРАНГОВАЯ  СЕТЬ</a:t>
            </a:r>
          </a:p>
        </p:txBody>
      </p:sp>
      <p:sp>
        <p:nvSpPr>
          <p:cNvPr id="64524" name="Rectangle 12"/>
          <p:cNvSpPr>
            <a:spLocks noChangeArrowheads="1"/>
          </p:cNvSpPr>
          <p:nvPr/>
        </p:nvSpPr>
        <p:spPr bwMode="auto">
          <a:xfrm>
            <a:off x="3994150" y="1739900"/>
            <a:ext cx="4970463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solidFill>
                  <a:srgbClr val="FF0066"/>
                </a:solidFill>
                <a:latin typeface="Arial" charset="0"/>
              </a:rPr>
              <a:t>СЕТЬ  С  ВЫДЕЛЕННЫМ  СЕРВЕРОМ</a:t>
            </a:r>
          </a:p>
        </p:txBody>
      </p:sp>
      <p:grpSp>
        <p:nvGrpSpPr>
          <p:cNvPr id="64525" name="Group 13"/>
          <p:cNvGrpSpPr>
            <a:grpSpLocks/>
          </p:cNvGrpSpPr>
          <p:nvPr/>
        </p:nvGrpSpPr>
        <p:grpSpPr bwMode="auto">
          <a:xfrm>
            <a:off x="213768" y="4286256"/>
            <a:ext cx="8640763" cy="1800225"/>
            <a:chOff x="215900" y="2582"/>
            <a:chExt cx="8640763" cy="1256"/>
          </a:xfrm>
        </p:grpSpPr>
        <p:sp>
          <p:nvSpPr>
            <p:cNvPr id="64526" name="Line 14"/>
            <p:cNvSpPr>
              <a:spLocks noChangeShapeType="1"/>
            </p:cNvSpPr>
            <p:nvPr/>
          </p:nvSpPr>
          <p:spPr bwMode="auto">
            <a:xfrm flipV="1">
              <a:off x="5148263" y="2890"/>
              <a:ext cx="3348038" cy="692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27" name="Line 15"/>
            <p:cNvSpPr>
              <a:spLocks noChangeShapeType="1"/>
            </p:cNvSpPr>
            <p:nvPr/>
          </p:nvSpPr>
          <p:spPr bwMode="auto">
            <a:xfrm>
              <a:off x="5327650" y="2915"/>
              <a:ext cx="2665413" cy="564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4528" name="Group 16"/>
            <p:cNvGrpSpPr>
              <a:grpSpLocks/>
            </p:cNvGrpSpPr>
            <p:nvPr/>
          </p:nvGrpSpPr>
          <p:grpSpPr bwMode="auto">
            <a:xfrm>
              <a:off x="4716463" y="3274"/>
              <a:ext cx="792163" cy="564"/>
              <a:chOff x="2494" y="2840"/>
              <a:chExt cx="499" cy="499"/>
            </a:xfrm>
          </p:grpSpPr>
          <p:sp>
            <p:nvSpPr>
              <p:cNvPr id="64529" name="Oval 17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30" name="Picture 18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31" name="Group 19"/>
            <p:cNvGrpSpPr>
              <a:grpSpLocks/>
            </p:cNvGrpSpPr>
            <p:nvPr/>
          </p:nvGrpSpPr>
          <p:grpSpPr bwMode="auto">
            <a:xfrm>
              <a:off x="8064500" y="2658"/>
              <a:ext cx="792163" cy="564"/>
              <a:chOff x="2494" y="2840"/>
              <a:chExt cx="499" cy="499"/>
            </a:xfrm>
          </p:grpSpPr>
          <p:sp>
            <p:nvSpPr>
              <p:cNvPr id="64532" name="Oval 20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33" name="Picture 21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34" name="Group 22"/>
            <p:cNvGrpSpPr>
              <a:grpSpLocks/>
            </p:cNvGrpSpPr>
            <p:nvPr/>
          </p:nvGrpSpPr>
          <p:grpSpPr bwMode="auto">
            <a:xfrm>
              <a:off x="7559675" y="3197"/>
              <a:ext cx="792163" cy="564"/>
              <a:chOff x="2494" y="2840"/>
              <a:chExt cx="499" cy="499"/>
            </a:xfrm>
          </p:grpSpPr>
          <p:sp>
            <p:nvSpPr>
              <p:cNvPr id="64535" name="Oval 23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36" name="Picture 24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37" name="Group 25"/>
            <p:cNvGrpSpPr>
              <a:grpSpLocks/>
            </p:cNvGrpSpPr>
            <p:nvPr/>
          </p:nvGrpSpPr>
          <p:grpSpPr bwMode="auto">
            <a:xfrm>
              <a:off x="4859338" y="2582"/>
              <a:ext cx="792163" cy="563"/>
              <a:chOff x="2494" y="2840"/>
              <a:chExt cx="499" cy="499"/>
            </a:xfrm>
          </p:grpSpPr>
          <p:sp>
            <p:nvSpPr>
              <p:cNvPr id="64538" name="Oval 26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39" name="Picture 27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sp>
          <p:nvSpPr>
            <p:cNvPr id="64540" name="Line 28"/>
            <p:cNvSpPr>
              <a:spLocks noChangeShapeType="1"/>
            </p:cNvSpPr>
            <p:nvPr/>
          </p:nvSpPr>
          <p:spPr bwMode="auto">
            <a:xfrm>
              <a:off x="4751388" y="3171"/>
              <a:ext cx="1728788" cy="103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4541" name="Group 29"/>
            <p:cNvGrpSpPr>
              <a:grpSpLocks/>
            </p:cNvGrpSpPr>
            <p:nvPr/>
          </p:nvGrpSpPr>
          <p:grpSpPr bwMode="auto">
            <a:xfrm>
              <a:off x="5778500" y="2658"/>
              <a:ext cx="1565275" cy="1076"/>
              <a:chOff x="2948" y="2478"/>
              <a:chExt cx="986" cy="952"/>
            </a:xfrm>
          </p:grpSpPr>
          <p:sp>
            <p:nvSpPr>
              <p:cNvPr id="64542" name="Oval 30"/>
              <p:cNvSpPr>
                <a:spLocks noChangeArrowheads="1"/>
              </p:cNvSpPr>
              <p:nvPr/>
            </p:nvSpPr>
            <p:spPr bwMode="auto">
              <a:xfrm>
                <a:off x="2948" y="2478"/>
                <a:ext cx="975" cy="952"/>
              </a:xfrm>
              <a:prstGeom prst="ellipse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43" name="Picture 31" descr="computer"/>
              <p:cNvPicPr>
                <a:picLocks noChangeAspect="1" noChangeArrowheads="1" noCrop="1"/>
              </p:cNvPicPr>
              <p:nvPr/>
            </p:nvPicPr>
            <p:blipFill>
              <a:blip r:embed="rId4" cstate="print">
                <a:lum bright="18000"/>
              </a:blip>
              <a:srcRect/>
              <a:stretch>
                <a:fillRect/>
              </a:stretch>
            </p:blipFill>
            <p:spPr bwMode="auto">
              <a:xfrm>
                <a:off x="2971" y="2659"/>
                <a:ext cx="963" cy="585"/>
              </a:xfrm>
              <a:prstGeom prst="rect">
                <a:avLst/>
              </a:prstGeom>
              <a:noFill/>
            </p:spPr>
          </p:pic>
        </p:grpSp>
        <p:graphicFrame>
          <p:nvGraphicFramePr>
            <p:cNvPr id="64546" name="Object 34"/>
            <p:cNvGraphicFramePr>
              <a:graphicFrameLocks noChangeAspect="1"/>
            </p:cNvGraphicFramePr>
            <p:nvPr/>
          </p:nvGraphicFramePr>
          <p:xfrm>
            <a:off x="6357950" y="3226"/>
            <a:ext cx="769938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4548" r:id="rId5" imgW="1702613" imgH="1771193" progId="">
                    <p:embed/>
                  </p:oleObj>
                </mc:Choice>
                <mc:Fallback>
                  <p:oleObj r:id="rId5" imgW="1702613" imgH="1771193" progId="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7950" y="3226"/>
                          <a:ext cx="769938" cy="3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64547" name="Picture 35" descr="J0300520">
              <a:hlinkClick r:id="rId7" action="ppaction://hlinksldjump" tooltip="ИНТЕРНЕТ"/>
            </p:cNvPr>
            <p:cNvPicPr>
              <a:picLocks noChangeAspect="1" noChangeArrowheads="1" noCrop="1"/>
            </p:cNvPicPr>
            <p:nvPr/>
          </p:nvPicPr>
          <p:blipFill>
            <a:blip r:embed="rId8" cstate="print">
              <a:lum bright="18000"/>
            </a:blip>
            <a:srcRect/>
            <a:stretch>
              <a:fillRect/>
            </a:stretch>
          </p:blipFill>
          <p:spPr bwMode="auto">
            <a:xfrm>
              <a:off x="5886450" y="3044"/>
              <a:ext cx="468313" cy="309"/>
            </a:xfrm>
            <a:prstGeom prst="rect">
              <a:avLst/>
            </a:prstGeom>
            <a:noFill/>
          </p:spPr>
        </p:pic>
        <p:sp>
          <p:nvSpPr>
            <p:cNvPr id="64548" name="WordArt 36"/>
            <p:cNvSpPr>
              <a:spLocks noChangeArrowheads="1" noChangeShapeType="1" noTextEdit="1"/>
            </p:cNvSpPr>
            <p:nvPr/>
          </p:nvSpPr>
          <p:spPr bwMode="auto">
            <a:xfrm>
              <a:off x="6211888" y="2787"/>
              <a:ext cx="719138" cy="77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0"/>
                </a:avLst>
              </a:prstTxWarp>
            </a:bodyPr>
            <a:lstStyle/>
            <a:p>
              <a:pPr algn="ctr"/>
              <a:r>
                <a:rPr lang="ru-RU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"/>
                  <a:cs typeface="Arial"/>
                </a:rPr>
                <a:t>Сервер</a:t>
              </a:r>
            </a:p>
          </p:txBody>
        </p:sp>
        <p:grpSp>
          <p:nvGrpSpPr>
            <p:cNvPr id="64549" name="Group 37"/>
            <p:cNvGrpSpPr>
              <a:grpSpLocks/>
            </p:cNvGrpSpPr>
            <p:nvPr/>
          </p:nvGrpSpPr>
          <p:grpSpPr bwMode="auto">
            <a:xfrm>
              <a:off x="3995738" y="2838"/>
              <a:ext cx="792163" cy="564"/>
              <a:chOff x="2494" y="2840"/>
              <a:chExt cx="499" cy="499"/>
            </a:xfrm>
          </p:grpSpPr>
          <p:sp>
            <p:nvSpPr>
              <p:cNvPr id="64550" name="Oval 38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51" name="Picture 39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52" name="Group 40"/>
            <p:cNvGrpSpPr>
              <a:grpSpLocks/>
            </p:cNvGrpSpPr>
            <p:nvPr/>
          </p:nvGrpSpPr>
          <p:grpSpPr bwMode="auto">
            <a:xfrm>
              <a:off x="1150938" y="3171"/>
              <a:ext cx="792163" cy="564"/>
              <a:chOff x="2494" y="2840"/>
              <a:chExt cx="499" cy="499"/>
            </a:xfrm>
          </p:grpSpPr>
          <p:sp>
            <p:nvSpPr>
              <p:cNvPr id="64553" name="Oval 41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54" name="Picture 42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55" name="Group 43"/>
            <p:cNvGrpSpPr>
              <a:grpSpLocks/>
            </p:cNvGrpSpPr>
            <p:nvPr/>
          </p:nvGrpSpPr>
          <p:grpSpPr bwMode="auto">
            <a:xfrm>
              <a:off x="215900" y="3171"/>
              <a:ext cx="792163" cy="564"/>
              <a:chOff x="2494" y="2840"/>
              <a:chExt cx="499" cy="499"/>
            </a:xfrm>
          </p:grpSpPr>
          <p:sp>
            <p:nvSpPr>
              <p:cNvPr id="64556" name="Oval 44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57" name="Picture 45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58" name="Group 46"/>
            <p:cNvGrpSpPr>
              <a:grpSpLocks/>
            </p:cNvGrpSpPr>
            <p:nvPr/>
          </p:nvGrpSpPr>
          <p:grpSpPr bwMode="auto">
            <a:xfrm>
              <a:off x="2087563" y="3171"/>
              <a:ext cx="792163" cy="564"/>
              <a:chOff x="2494" y="2840"/>
              <a:chExt cx="499" cy="499"/>
            </a:xfrm>
          </p:grpSpPr>
          <p:sp>
            <p:nvSpPr>
              <p:cNvPr id="64559" name="Oval 47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60" name="Picture 48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grpSp>
          <p:nvGrpSpPr>
            <p:cNvPr id="64561" name="Group 49"/>
            <p:cNvGrpSpPr>
              <a:grpSpLocks/>
            </p:cNvGrpSpPr>
            <p:nvPr/>
          </p:nvGrpSpPr>
          <p:grpSpPr bwMode="auto">
            <a:xfrm>
              <a:off x="2987675" y="3171"/>
              <a:ext cx="792163" cy="564"/>
              <a:chOff x="2494" y="2840"/>
              <a:chExt cx="499" cy="499"/>
            </a:xfrm>
          </p:grpSpPr>
          <p:sp>
            <p:nvSpPr>
              <p:cNvPr id="64562" name="Oval 50"/>
              <p:cNvSpPr>
                <a:spLocks noChangeArrowheads="1"/>
              </p:cNvSpPr>
              <p:nvPr/>
            </p:nvSpPr>
            <p:spPr bwMode="auto">
              <a:xfrm>
                <a:off x="2494" y="2840"/>
                <a:ext cx="499" cy="499"/>
              </a:xfrm>
              <a:prstGeom prst="ellipse">
                <a:avLst/>
              </a:prstGeom>
              <a:solidFill>
                <a:srgbClr val="92D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64563" name="Picture 51" descr="YY05ANIM"/>
              <p:cNvPicPr>
                <a:picLocks noChangeAspect="1" noChangeArrowheads="1" noCrop="1"/>
              </p:cNvPicPr>
              <p:nvPr/>
            </p:nvPicPr>
            <p:blipFill>
              <a:blip r:embed="rId3" cstate="print">
                <a:lum bright="12000"/>
              </a:blip>
              <a:srcRect/>
              <a:stretch>
                <a:fillRect/>
              </a:stretch>
            </p:blipFill>
            <p:spPr bwMode="auto">
              <a:xfrm>
                <a:off x="2517" y="2931"/>
                <a:ext cx="454" cy="361"/>
              </a:xfrm>
              <a:prstGeom prst="rect">
                <a:avLst/>
              </a:prstGeom>
              <a:noFill/>
            </p:spPr>
          </p:pic>
        </p:grpSp>
        <p:sp>
          <p:nvSpPr>
            <p:cNvPr id="64564" name="Line 52"/>
            <p:cNvSpPr>
              <a:spLocks noChangeShapeType="1"/>
            </p:cNvSpPr>
            <p:nvPr/>
          </p:nvSpPr>
          <p:spPr bwMode="auto">
            <a:xfrm>
              <a:off x="250825" y="2864"/>
              <a:ext cx="3492500" cy="0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65" name="Line 53"/>
            <p:cNvSpPr>
              <a:spLocks noChangeShapeType="1"/>
            </p:cNvSpPr>
            <p:nvPr/>
          </p:nvSpPr>
          <p:spPr bwMode="auto">
            <a:xfrm>
              <a:off x="611188" y="2864"/>
              <a:ext cx="0" cy="307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66" name="Line 54"/>
            <p:cNvSpPr>
              <a:spLocks noChangeShapeType="1"/>
            </p:cNvSpPr>
            <p:nvPr/>
          </p:nvSpPr>
          <p:spPr bwMode="auto">
            <a:xfrm>
              <a:off x="1547813" y="2864"/>
              <a:ext cx="0" cy="307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67" name="Line 55"/>
            <p:cNvSpPr>
              <a:spLocks noChangeShapeType="1"/>
            </p:cNvSpPr>
            <p:nvPr/>
          </p:nvSpPr>
          <p:spPr bwMode="auto">
            <a:xfrm>
              <a:off x="2484438" y="2864"/>
              <a:ext cx="0" cy="307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4568" name="Line 56"/>
            <p:cNvSpPr>
              <a:spLocks noChangeShapeType="1"/>
            </p:cNvSpPr>
            <p:nvPr/>
          </p:nvSpPr>
          <p:spPr bwMode="auto">
            <a:xfrm>
              <a:off x="3359686" y="2881"/>
              <a:ext cx="0" cy="307"/>
            </a:xfrm>
            <a:prstGeom prst="line">
              <a:avLst/>
            </a:prstGeom>
            <a:noFill/>
            <a:ln w="57150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4569" name="AutoShape 5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70" name="AutoShape 5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90"/>
          <p:cNvSpPr>
            <a:spLocks noChangeArrowheads="1"/>
          </p:cNvSpPr>
          <p:nvPr/>
        </p:nvSpPr>
        <p:spPr bwMode="auto">
          <a:xfrm>
            <a:off x="323850" y="0"/>
            <a:ext cx="8820150" cy="215443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Для того, чтобы определить, какая часть адреса относится </a:t>
            </a:r>
            <a:r>
              <a:rPr lang="ru-RU" sz="2200" b="1" dirty="0"/>
              <a:t>к сети</a:t>
            </a:r>
            <a:r>
              <a:rPr lang="ru-RU" sz="2200" dirty="0"/>
              <a:t>, а какая – </a:t>
            </a:r>
            <a:r>
              <a:rPr lang="ru-RU" sz="2200" b="1" dirty="0"/>
              <a:t>к узлу</a:t>
            </a:r>
            <a:r>
              <a:rPr lang="ru-RU" sz="2200" dirty="0"/>
              <a:t>, используется </a:t>
            </a:r>
            <a:r>
              <a:rPr lang="ru-RU" sz="2200" b="1" dirty="0">
                <a:solidFill>
                  <a:srgbClr val="C00000"/>
                </a:solidFill>
              </a:rPr>
              <a:t>маска подсети (</a:t>
            </a:r>
            <a:r>
              <a:rPr lang="en-US" sz="2200" b="1" dirty="0">
                <a:solidFill>
                  <a:srgbClr val="C00000"/>
                </a:solidFill>
              </a:rPr>
              <a:t>subnet mask) </a:t>
            </a:r>
            <a:r>
              <a:rPr lang="en-US" sz="2200" dirty="0"/>
              <a:t>– 32-</a:t>
            </a:r>
            <a:r>
              <a:rPr lang="ru-RU" sz="2200" dirty="0"/>
              <a:t>разрядное двоичное число. </a:t>
            </a:r>
          </a:p>
          <a:p>
            <a:pPr algn="just"/>
            <a:r>
              <a:rPr lang="ru-RU" sz="2200" dirty="0"/>
              <a:t>Старшие биты, отведенные для номера сети и подсети, равны 1.</a:t>
            </a:r>
          </a:p>
          <a:p>
            <a:pPr algn="just"/>
            <a:r>
              <a:rPr lang="ru-RU" sz="2200" dirty="0"/>
              <a:t>Младшие биты, отведенные для номера узла в подсети, равны 0.</a:t>
            </a:r>
          </a:p>
          <a:p>
            <a:r>
              <a:rPr lang="ru-RU" dirty="0">
                <a:solidFill>
                  <a:srgbClr val="0000FF"/>
                </a:solidFill>
              </a:rPr>
              <a:t>Чередование нулей и единиц в маске запрещено!</a:t>
            </a:r>
          </a:p>
        </p:txBody>
      </p:sp>
      <p:sp>
        <p:nvSpPr>
          <p:cNvPr id="7" name="Rectangle 390"/>
          <p:cNvSpPr>
            <a:spLocks noChangeArrowheads="1"/>
          </p:cNvSpPr>
          <p:nvPr/>
        </p:nvSpPr>
        <p:spPr bwMode="auto">
          <a:xfrm>
            <a:off x="327025" y="2984500"/>
            <a:ext cx="8474075" cy="24622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/>
            <a:r>
              <a:rPr lang="ru-RU" sz="2200" dirty="0"/>
              <a:t>Для получения </a:t>
            </a:r>
            <a:r>
              <a:rPr lang="ru-RU" sz="2200" b="1" dirty="0">
                <a:solidFill>
                  <a:srgbClr val="0000FF"/>
                </a:solidFill>
              </a:rPr>
              <a:t>адреса сети </a:t>
            </a:r>
            <a:r>
              <a:rPr lang="ru-RU" sz="2200" dirty="0"/>
              <a:t>при известных </a:t>
            </a:r>
            <a:r>
              <a:rPr lang="en-US" sz="2200" b="1" dirty="0">
                <a:solidFill>
                  <a:srgbClr val="0000FF"/>
                </a:solidFill>
              </a:rPr>
              <a:t>IP</a:t>
            </a:r>
            <a:r>
              <a:rPr lang="ru-RU" sz="2200" b="1" dirty="0">
                <a:solidFill>
                  <a:srgbClr val="0000FF"/>
                </a:solidFill>
              </a:rPr>
              <a:t>-адресе </a:t>
            </a:r>
            <a:r>
              <a:rPr lang="ru-RU" sz="2200" dirty="0"/>
              <a:t>и </a:t>
            </a:r>
            <a:r>
              <a:rPr lang="ru-RU" sz="2200" b="1" dirty="0">
                <a:solidFill>
                  <a:srgbClr val="0000FF"/>
                </a:solidFill>
              </a:rPr>
              <a:t>маске подсети</a:t>
            </a:r>
            <a:r>
              <a:rPr lang="ru-RU" sz="2200" dirty="0"/>
              <a:t>, к ним применяется операция поразрядной конъюнкции (логического умножения). </a:t>
            </a:r>
          </a:p>
          <a:p>
            <a:pPr algn="just"/>
            <a:r>
              <a:rPr lang="ru-RU" sz="2200" dirty="0"/>
              <a:t>Биты </a:t>
            </a:r>
            <a:r>
              <a:rPr lang="en-US" sz="2200" dirty="0"/>
              <a:t>IP-</a:t>
            </a:r>
            <a:r>
              <a:rPr lang="ru-RU" sz="2200" dirty="0"/>
              <a:t>адреса, которым соответствуют единичные биты маски, определяют адрес сети, нулевые биты – адрес узла в сети. В пределах одной подсети маски подсети должны совпадать на всех узлах.</a:t>
            </a: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1800225"/>
            <a:ext cx="6600825" cy="12160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8" name="Rectangle 390"/>
          <p:cNvSpPr>
            <a:spLocks noChangeArrowheads="1"/>
          </p:cNvSpPr>
          <p:nvPr/>
        </p:nvSpPr>
        <p:spPr bwMode="auto">
          <a:xfrm>
            <a:off x="357158" y="5286388"/>
            <a:ext cx="8474075" cy="1107996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/>
            <a:r>
              <a:rPr lang="ru-RU" sz="2200" dirty="0"/>
              <a:t>При настройке протокола </a:t>
            </a:r>
            <a:r>
              <a:rPr lang="en-US" sz="2200" dirty="0"/>
              <a:t>TCP/IP </a:t>
            </a:r>
            <a:r>
              <a:rPr lang="ru-RU" sz="2200" dirty="0"/>
              <a:t>в параметрах настройки должны быть указаны</a:t>
            </a:r>
            <a:r>
              <a:rPr lang="en-US" sz="2200" dirty="0"/>
              <a:t> IP-</a:t>
            </a:r>
            <a:r>
              <a:rPr lang="ru-RU" sz="2200" dirty="0"/>
              <a:t>адрес и маска подсети. Эти параметры могут назначаться автоматически или назначаться администратором сети.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09423D-756B-4A3B-95E9-C7E184FA3C6A}" type="slidenum">
              <a:rPr lang="ru-RU" smtClean="0"/>
              <a:pPr>
                <a:defRPr/>
              </a:pPr>
              <a:t>51</a:t>
            </a:fld>
            <a:endParaRPr lang="ru-RU" smtClean="0"/>
          </a:p>
        </p:txBody>
      </p:sp>
      <p:pic>
        <p:nvPicPr>
          <p:cNvPr id="51203" name="Рисунок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785813"/>
            <a:ext cx="8572500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76250"/>
          </a:xfrm>
        </p:spPr>
        <p:txBody>
          <a:bodyPr/>
          <a:lstStyle/>
          <a:p>
            <a:pPr>
              <a:defRPr/>
            </a:pPr>
            <a:fld id="{B73F6DFE-1101-49CC-80A9-0A7E9B969D11}" type="slidenum">
              <a:rPr lang="ru-RU" smtClean="0"/>
              <a:pPr>
                <a:defRPr/>
              </a:pPr>
              <a:t>52</a:t>
            </a:fld>
            <a:endParaRPr lang="ru-RU" smtClean="0"/>
          </a:p>
        </p:txBody>
      </p:sp>
      <p:sp>
        <p:nvSpPr>
          <p:cNvPr id="4" name="Rectangle 390"/>
          <p:cNvSpPr>
            <a:spLocks noChangeArrowheads="1"/>
          </p:cNvSpPr>
          <p:nvPr/>
        </p:nvSpPr>
        <p:spPr bwMode="auto">
          <a:xfrm>
            <a:off x="214282" y="142852"/>
            <a:ext cx="8688388" cy="18774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u="sng" dirty="0"/>
              <a:t>Пример 1</a:t>
            </a:r>
            <a:r>
              <a:rPr lang="en-US" sz="2200" b="1" u="sng" dirty="0"/>
              <a:t>:</a:t>
            </a:r>
            <a:r>
              <a:rPr lang="en-US" sz="2200" b="1" dirty="0"/>
              <a:t>  </a:t>
            </a:r>
            <a:r>
              <a:rPr lang="ru-RU" sz="2200" dirty="0"/>
              <a:t>Определить номер узла в </a:t>
            </a:r>
            <a:r>
              <a:rPr lang="en-US" sz="2200" dirty="0"/>
              <a:t>IP</a:t>
            </a:r>
            <a:r>
              <a:rPr lang="ru-RU" sz="2200" dirty="0"/>
              <a:t>-адресе 81.56.38.254, если известно, что сеть относится к одному из трех классов – А,В или С.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dirty="0">
                <a:solidFill>
                  <a:srgbClr val="0000FF"/>
                </a:solidFill>
              </a:rPr>
              <a:t>81.56.38.254	2) 56.38.254	3) 38.254	4) 254</a:t>
            </a:r>
          </a:p>
          <a:p>
            <a:pPr marL="342900" indent="-342900">
              <a:defRPr/>
            </a:pPr>
            <a:endParaRPr lang="ru-RU" sz="800" dirty="0">
              <a:solidFill>
                <a:srgbClr val="0000FF"/>
              </a:solidFill>
            </a:endParaRPr>
          </a:p>
          <a:p>
            <a:pPr marL="342900" indent="-342900">
              <a:defRPr/>
            </a:pPr>
            <a:r>
              <a:rPr lang="ru-RU" u="sng" dirty="0"/>
              <a:t>Решение</a:t>
            </a:r>
            <a:r>
              <a:rPr lang="en-US" u="sng" dirty="0"/>
              <a:t>:</a:t>
            </a:r>
            <a:r>
              <a:rPr lang="en-US" dirty="0"/>
              <a:t> </a:t>
            </a:r>
            <a:r>
              <a:rPr lang="ru-RU" sz="1600" dirty="0"/>
              <a:t>Класс сети определяется по старшему байту</a:t>
            </a:r>
            <a:r>
              <a:rPr lang="en-US" sz="1600" dirty="0"/>
              <a:t>: 81=</a:t>
            </a:r>
            <a:r>
              <a:rPr lang="en-US" sz="1600" b="1" dirty="0">
                <a:solidFill>
                  <a:srgbClr val="C00000"/>
                </a:solidFill>
              </a:rPr>
              <a:t>0</a:t>
            </a:r>
            <a:r>
              <a:rPr lang="en-US" sz="1600" dirty="0"/>
              <a:t>1010001</a:t>
            </a:r>
            <a:r>
              <a:rPr lang="en-US" sz="1600" baseline="-25000" dirty="0"/>
              <a:t>2  </a:t>
            </a:r>
            <a:r>
              <a:rPr lang="en-US" sz="1600" dirty="0"/>
              <a:t>(</a:t>
            </a:r>
            <a:r>
              <a:rPr lang="ru-RU" sz="1600" dirty="0"/>
              <a:t>сеть А класса).</a:t>
            </a:r>
          </a:p>
          <a:p>
            <a:pPr marL="342900" indent="-342900">
              <a:defRPr/>
            </a:pPr>
            <a:r>
              <a:rPr lang="ru-RU" sz="1600" dirty="0"/>
              <a:t>В классе </a:t>
            </a:r>
            <a:r>
              <a:rPr lang="ru-RU" sz="1600" b="1" dirty="0"/>
              <a:t>А </a:t>
            </a:r>
            <a:r>
              <a:rPr lang="ru-RU" sz="1600" dirty="0"/>
              <a:t>номер узла определяется тремя младшими байтами, т.е. 56.38.254 </a:t>
            </a:r>
            <a:endParaRPr lang="ru-RU" sz="1600" baseline="-25000" dirty="0"/>
          </a:p>
        </p:txBody>
      </p:sp>
      <p:sp>
        <p:nvSpPr>
          <p:cNvPr id="14340" name="Овал 4"/>
          <p:cNvSpPr>
            <a:spLocks noChangeArrowheads="1"/>
          </p:cNvSpPr>
          <p:nvPr/>
        </p:nvSpPr>
        <p:spPr bwMode="auto">
          <a:xfrm>
            <a:off x="3214678" y="928670"/>
            <a:ext cx="1536700" cy="349250"/>
          </a:xfrm>
          <a:prstGeom prst="ellips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6" name="Rectangle 390"/>
          <p:cNvSpPr>
            <a:spLocks noChangeArrowheads="1"/>
          </p:cNvSpPr>
          <p:nvPr/>
        </p:nvSpPr>
        <p:spPr bwMode="auto">
          <a:xfrm>
            <a:off x="214282" y="2071678"/>
            <a:ext cx="8688387" cy="1877437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u="sng" dirty="0"/>
              <a:t>Пример 2</a:t>
            </a:r>
            <a:r>
              <a:rPr lang="en-US" sz="2200" b="1" u="sng" dirty="0"/>
              <a:t>:</a:t>
            </a:r>
            <a:r>
              <a:rPr lang="en-US" sz="2200" dirty="0"/>
              <a:t>  </a:t>
            </a:r>
            <a:r>
              <a:rPr lang="ru-RU" sz="2200" dirty="0"/>
              <a:t>Определить номер сети в </a:t>
            </a:r>
            <a:r>
              <a:rPr lang="en-US" sz="2200" dirty="0"/>
              <a:t>IP</a:t>
            </a:r>
            <a:r>
              <a:rPr lang="ru-RU" sz="2200" dirty="0"/>
              <a:t>-адресе 189.89.51.188, если известно, что сеть относится к одному из трех классов – А,В или С. </a:t>
            </a:r>
          </a:p>
          <a:p>
            <a:pPr marL="342900" indent="-342900">
              <a:buFontTx/>
              <a:buAutoNum type="arabicParenR"/>
              <a:defRPr/>
            </a:pPr>
            <a:r>
              <a:rPr lang="ru-RU" dirty="0">
                <a:solidFill>
                  <a:srgbClr val="0000FF"/>
                </a:solidFill>
              </a:rPr>
              <a:t>189.89.51.188 	2) 189.89.51	3) 189.89	4) 189</a:t>
            </a:r>
          </a:p>
          <a:p>
            <a:pPr marL="342900" indent="-342900">
              <a:defRPr/>
            </a:pPr>
            <a:endParaRPr lang="ru-RU" sz="800" dirty="0">
              <a:solidFill>
                <a:srgbClr val="0000FF"/>
              </a:solidFill>
            </a:endParaRPr>
          </a:p>
          <a:p>
            <a:pPr marL="342900" indent="-342900">
              <a:defRPr/>
            </a:pPr>
            <a:r>
              <a:rPr lang="ru-RU" u="sng" dirty="0"/>
              <a:t>Решение</a:t>
            </a:r>
            <a:r>
              <a:rPr lang="en-US" u="sng" dirty="0"/>
              <a:t>:</a:t>
            </a:r>
            <a:r>
              <a:rPr lang="en-US" dirty="0"/>
              <a:t> </a:t>
            </a:r>
            <a:r>
              <a:rPr lang="ru-RU" sz="1600" dirty="0"/>
              <a:t>Класс сети определяется по старшему байту</a:t>
            </a:r>
            <a:r>
              <a:rPr lang="en-US" sz="1600" dirty="0"/>
              <a:t>: </a:t>
            </a:r>
            <a:r>
              <a:rPr lang="ru-RU" sz="1600" dirty="0"/>
              <a:t>1</a:t>
            </a:r>
            <a:r>
              <a:rPr lang="en-US" sz="1600" dirty="0"/>
              <a:t>8</a:t>
            </a:r>
            <a:r>
              <a:rPr lang="ru-RU" sz="1600" dirty="0"/>
              <a:t>9</a:t>
            </a:r>
            <a:r>
              <a:rPr lang="en-US" sz="1600" dirty="0"/>
              <a:t>=</a:t>
            </a:r>
            <a:r>
              <a:rPr lang="ru-RU" sz="1600" b="1" dirty="0">
                <a:solidFill>
                  <a:srgbClr val="C00000"/>
                </a:solidFill>
              </a:rPr>
              <a:t>1</a:t>
            </a:r>
            <a:r>
              <a:rPr lang="en-US" sz="1600" b="1" dirty="0">
                <a:solidFill>
                  <a:srgbClr val="C00000"/>
                </a:solidFill>
              </a:rPr>
              <a:t>0</a:t>
            </a:r>
            <a:r>
              <a:rPr lang="en-US" sz="1600" dirty="0"/>
              <a:t>1</a:t>
            </a:r>
            <a:r>
              <a:rPr lang="ru-RU" sz="1600" dirty="0"/>
              <a:t>11101</a:t>
            </a:r>
            <a:r>
              <a:rPr lang="en-US" sz="1600" baseline="-25000" dirty="0"/>
              <a:t>2  </a:t>
            </a:r>
            <a:r>
              <a:rPr lang="en-US" sz="1600" dirty="0"/>
              <a:t>(</a:t>
            </a:r>
            <a:r>
              <a:rPr lang="ru-RU" sz="1600" dirty="0"/>
              <a:t>сеть В класса).</a:t>
            </a:r>
          </a:p>
          <a:p>
            <a:pPr marL="342900" indent="-342900">
              <a:defRPr/>
            </a:pPr>
            <a:r>
              <a:rPr lang="ru-RU" sz="1600" dirty="0"/>
              <a:t>В классе </a:t>
            </a:r>
            <a:r>
              <a:rPr lang="ru-RU" sz="1600" b="1" dirty="0"/>
              <a:t>В</a:t>
            </a:r>
            <a:r>
              <a:rPr lang="ru-RU" sz="1600" dirty="0"/>
              <a:t> номер сети определяется двумя старшими байтами, т.е. 189.89 </a:t>
            </a:r>
            <a:endParaRPr lang="ru-RU" sz="1600" baseline="-25000" dirty="0"/>
          </a:p>
        </p:txBody>
      </p:sp>
      <p:sp>
        <p:nvSpPr>
          <p:cNvPr id="14342" name="Овал 6"/>
          <p:cNvSpPr>
            <a:spLocks noChangeArrowheads="1"/>
          </p:cNvSpPr>
          <p:nvPr/>
        </p:nvSpPr>
        <p:spPr bwMode="auto">
          <a:xfrm>
            <a:off x="4714876" y="2786058"/>
            <a:ext cx="1538287" cy="349250"/>
          </a:xfrm>
          <a:prstGeom prst="ellips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" name="Rectangle 390"/>
          <p:cNvSpPr>
            <a:spLocks noChangeArrowheads="1"/>
          </p:cNvSpPr>
          <p:nvPr/>
        </p:nvSpPr>
        <p:spPr bwMode="auto">
          <a:xfrm>
            <a:off x="214282" y="4000504"/>
            <a:ext cx="8688387" cy="252376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b="1" u="sng" dirty="0"/>
              <a:t>Пример 3</a:t>
            </a:r>
            <a:r>
              <a:rPr lang="en-US" sz="2200" b="1" u="sng" dirty="0"/>
              <a:t>:</a:t>
            </a:r>
            <a:r>
              <a:rPr lang="en-US" sz="2200" dirty="0"/>
              <a:t>  </a:t>
            </a:r>
            <a:r>
              <a:rPr lang="ru-RU" sz="2200" dirty="0"/>
              <a:t>Заданы маска подсети 255.255.255.192 и адрес узла 192.168.15.137. Определить адрес сети.</a:t>
            </a:r>
          </a:p>
          <a:p>
            <a:pPr marL="342900" indent="-342900" algn="just">
              <a:defRPr/>
            </a:pPr>
            <a:r>
              <a:rPr lang="ru-RU" sz="2200" u="sng" dirty="0" smtClean="0"/>
              <a:t>Решение</a:t>
            </a:r>
            <a:r>
              <a:rPr lang="en-US" sz="2200" u="sng" dirty="0"/>
              <a:t>:</a:t>
            </a:r>
            <a:r>
              <a:rPr lang="en-US" sz="2200" dirty="0"/>
              <a:t> </a:t>
            </a:r>
            <a:r>
              <a:rPr lang="ru-RU" sz="2200" dirty="0"/>
              <a:t>    Маска  </a:t>
            </a:r>
            <a:r>
              <a:rPr lang="ru-RU" sz="2200" spc="130" dirty="0"/>
              <a:t>11111111.11111111.11111111.11000000</a:t>
            </a:r>
          </a:p>
          <a:p>
            <a:pPr marL="342900" indent="-342900" algn="just">
              <a:defRPr/>
            </a:pPr>
            <a:r>
              <a:rPr lang="ru-RU" sz="2200" dirty="0"/>
              <a:t>		        Узел   </a:t>
            </a:r>
            <a:r>
              <a:rPr lang="ru-RU" sz="2200" dirty="0" smtClean="0"/>
              <a:t>  11000000</a:t>
            </a:r>
            <a:r>
              <a:rPr lang="ru-RU" sz="2200" dirty="0"/>
              <a:t>. 10101000. 0000</a:t>
            </a:r>
            <a:r>
              <a:rPr lang="ru-RU" sz="2200" spc="130" dirty="0"/>
              <a:t>1111</a:t>
            </a:r>
            <a:r>
              <a:rPr lang="ru-RU" sz="2200" dirty="0"/>
              <a:t>.</a:t>
            </a:r>
            <a:r>
              <a:rPr lang="ru-RU" sz="2200" spc="120" dirty="0"/>
              <a:t>10001001</a:t>
            </a:r>
            <a:endParaRPr lang="ru-RU" sz="2200" dirty="0"/>
          </a:p>
          <a:p>
            <a:pPr marL="342900" indent="-342900" algn="just">
              <a:defRPr/>
            </a:pPr>
            <a:r>
              <a:rPr lang="ru-RU" sz="2200" b="1" dirty="0"/>
              <a:t>Конъюнкция  </a:t>
            </a:r>
            <a:r>
              <a:rPr lang="ru-RU" sz="2200" dirty="0"/>
              <a:t>       </a:t>
            </a:r>
            <a:r>
              <a:rPr lang="ru-RU" sz="2200" dirty="0" smtClean="0"/>
              <a:t> </a:t>
            </a:r>
            <a:r>
              <a:rPr lang="ru-RU" sz="2200" dirty="0"/>
              <a:t>11000000. 10101000.  0000</a:t>
            </a:r>
            <a:r>
              <a:rPr lang="ru-RU" sz="2200" spc="130" dirty="0"/>
              <a:t>1111.</a:t>
            </a:r>
            <a:r>
              <a:rPr lang="ru-RU" sz="2200" dirty="0"/>
              <a:t>1</a:t>
            </a:r>
            <a:r>
              <a:rPr lang="ru-RU" sz="2200" spc="120" dirty="0"/>
              <a:t>0000000</a:t>
            </a:r>
          </a:p>
          <a:p>
            <a:pPr marL="342900" indent="-342900">
              <a:defRPr/>
            </a:pPr>
            <a:r>
              <a:rPr lang="ru-RU" sz="1600" dirty="0"/>
              <a:t>Т.е. адрес  сети </a:t>
            </a:r>
            <a:r>
              <a:rPr lang="ru-RU" sz="1600" b="1" dirty="0">
                <a:solidFill>
                  <a:srgbClr val="0000FF"/>
                </a:solidFill>
              </a:rPr>
              <a:t>192.168.15.128</a:t>
            </a:r>
          </a:p>
          <a:p>
            <a:pPr marL="342900" indent="-342900">
              <a:defRPr/>
            </a:pPr>
            <a:r>
              <a:rPr lang="ru-RU" sz="1600" dirty="0"/>
              <a:t>Адрес узла определяется последними шестью битами (нули в маске) и равен 9.</a:t>
            </a:r>
          </a:p>
          <a:p>
            <a:pPr marL="342900" indent="-342900">
              <a:defRPr/>
            </a:pPr>
            <a:endParaRPr lang="ru-RU" sz="1600" dirty="0"/>
          </a:p>
        </p:txBody>
      </p:sp>
      <p:sp>
        <p:nvSpPr>
          <p:cNvPr id="12" name="Овал 6"/>
          <p:cNvSpPr>
            <a:spLocks noChangeArrowheads="1"/>
          </p:cNvSpPr>
          <p:nvPr/>
        </p:nvSpPr>
        <p:spPr bwMode="auto">
          <a:xfrm>
            <a:off x="6786578" y="5072074"/>
            <a:ext cx="850900" cy="349250"/>
          </a:xfrm>
          <a:prstGeom prst="ellipse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14342" grpId="0" animBg="1"/>
      <p:bldP spid="1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133350"/>
            <a:ext cx="2133600" cy="476250"/>
          </a:xfrm>
        </p:spPr>
        <p:txBody>
          <a:bodyPr/>
          <a:lstStyle/>
          <a:p>
            <a:pPr>
              <a:defRPr/>
            </a:pPr>
            <a:fld id="{7812E73E-C169-4C8F-BD64-4856B24F4178}" type="slidenum">
              <a:rPr lang="ru-RU" smtClean="0"/>
              <a:pPr>
                <a:defRPr/>
              </a:pPr>
              <a:t>53</a:t>
            </a:fld>
            <a:endParaRPr lang="ru-RU" smtClean="0"/>
          </a:p>
        </p:txBody>
      </p:sp>
      <p:pic>
        <p:nvPicPr>
          <p:cNvPr id="532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01088" cy="479901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pic>
        <p:nvPicPr>
          <p:cNvPr id="532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19650"/>
            <a:ext cx="8493125" cy="203835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0969A-E81D-4B57-908C-A4BDCA77A47C}" type="slidenum">
              <a:rPr lang="ru-RU" smtClean="0"/>
              <a:pPr>
                <a:defRPr/>
              </a:pPr>
              <a:t>54</a:t>
            </a:fld>
            <a:endParaRPr lang="ru-RU" smtClean="0"/>
          </a:p>
        </p:txBody>
      </p:sp>
      <p:pic>
        <p:nvPicPr>
          <p:cNvPr id="542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713" y="138113"/>
            <a:ext cx="8607425" cy="481012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4" name="Прямоугольник 3"/>
          <p:cNvSpPr/>
          <p:nvPr/>
        </p:nvSpPr>
        <p:spPr>
          <a:xfrm>
            <a:off x="0" y="1500188"/>
            <a:ext cx="9144000" cy="5357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0"/>
            <a:ext cx="2133600" cy="476250"/>
          </a:xfrm>
        </p:spPr>
        <p:txBody>
          <a:bodyPr/>
          <a:lstStyle/>
          <a:p>
            <a:pPr>
              <a:defRPr/>
            </a:pPr>
            <a:fld id="{A1F43493-D171-4290-839D-4A23E6C18BFC}" type="slidenum">
              <a:rPr lang="ru-RU" smtClean="0"/>
              <a:pPr>
                <a:defRPr/>
              </a:pPr>
              <a:t>55</a:t>
            </a:fld>
            <a:endParaRPr lang="ru-RU" smtClean="0"/>
          </a:p>
        </p:txBody>
      </p:sp>
      <p:pic>
        <p:nvPicPr>
          <p:cNvPr id="552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0513"/>
            <a:ext cx="8926513" cy="52578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4" name="Прямоугольник 3"/>
          <p:cNvSpPr/>
          <p:nvPr/>
        </p:nvSpPr>
        <p:spPr>
          <a:xfrm>
            <a:off x="0" y="1643063"/>
            <a:ext cx="9144000" cy="5214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01540-0F05-4CE1-BA39-8C5880F5B111}" type="slidenum">
              <a:rPr lang="ru-RU" smtClean="0"/>
              <a:pPr>
                <a:defRPr/>
              </a:pPr>
              <a:t>56</a:t>
            </a:fld>
            <a:endParaRPr lang="ru-RU" smtClean="0"/>
          </a:p>
        </p:txBody>
      </p:sp>
      <p:pic>
        <p:nvPicPr>
          <p:cNvPr id="583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474075" cy="6073775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5" name="Прямоугольник 4"/>
          <p:cNvSpPr/>
          <p:nvPr/>
        </p:nvSpPr>
        <p:spPr>
          <a:xfrm>
            <a:off x="1500166" y="5929330"/>
            <a:ext cx="1643074" cy="285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</a:t>
            </a:r>
            <a:r>
              <a:rPr lang="en-US" dirty="0"/>
              <a:t>DEA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B129B-018F-48BD-8B48-08CDFC20B415}" type="slidenum">
              <a:rPr lang="ru-RU" smtClean="0"/>
              <a:pPr>
                <a:defRPr/>
              </a:pPr>
              <a:t>57</a:t>
            </a:fld>
            <a:endParaRPr lang="ru-RU" smtClean="0"/>
          </a:p>
        </p:txBody>
      </p:sp>
      <p:pic>
        <p:nvPicPr>
          <p:cNvPr id="593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575" y="0"/>
            <a:ext cx="8258175" cy="685800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161925"/>
            <a:ext cx="2133600" cy="476250"/>
          </a:xfrm>
        </p:spPr>
        <p:txBody>
          <a:bodyPr/>
          <a:lstStyle/>
          <a:p>
            <a:pPr>
              <a:defRPr/>
            </a:pPr>
            <a:fld id="{9CDE339F-E61D-4725-A136-15505EC9511C}" type="slidenum">
              <a:rPr lang="ru-RU" smtClean="0"/>
              <a:pPr>
                <a:defRPr/>
              </a:pPr>
              <a:t>58</a:t>
            </a:fld>
            <a:endParaRPr lang="ru-RU" smtClean="0"/>
          </a:p>
        </p:txBody>
      </p:sp>
      <p:pic>
        <p:nvPicPr>
          <p:cNvPr id="604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0650"/>
            <a:ext cx="8785225" cy="4979988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lg"/>
          </a:ln>
        </p:spPr>
      </p:pic>
      <p:sp>
        <p:nvSpPr>
          <p:cNvPr id="6" name="Овал 5"/>
          <p:cNvSpPr>
            <a:spLocks noChangeArrowheads="1"/>
          </p:cNvSpPr>
          <p:nvPr/>
        </p:nvSpPr>
        <p:spPr bwMode="auto">
          <a:xfrm>
            <a:off x="6477000" y="2676525"/>
            <a:ext cx="1036638" cy="585788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7" name="Овал 6"/>
          <p:cNvSpPr>
            <a:spLocks noChangeArrowheads="1"/>
          </p:cNvSpPr>
          <p:nvPr/>
        </p:nvSpPr>
        <p:spPr bwMode="auto">
          <a:xfrm>
            <a:off x="2609850" y="4467225"/>
            <a:ext cx="1568450" cy="584200"/>
          </a:xfrm>
          <a:prstGeom prst="ellipse">
            <a:avLst/>
          </a:prstGeom>
          <a:noFill/>
          <a:ln w="19050" algn="ctr">
            <a:solidFill>
              <a:srgbClr val="C00000"/>
            </a:solidFill>
            <a:round/>
            <a:headEnd/>
            <a:tailEnd type="none" w="lg" len="lg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85720" y="214290"/>
            <a:ext cx="84296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Используемая схема распределения адресного пространства маркируется следующим образом 10.x.y.z, где: </a:t>
            </a:r>
            <a:r>
              <a:rPr lang="ru-RU" sz="1600" dirty="0" err="1"/>
              <a:t>x</a:t>
            </a:r>
            <a:r>
              <a:rPr lang="ru-RU" sz="1600" dirty="0"/>
              <a:t> – номер филиала; </a:t>
            </a:r>
            <a:r>
              <a:rPr lang="ru-RU" sz="1600" dirty="0" err="1"/>
              <a:t>y</a:t>
            </a:r>
            <a:r>
              <a:rPr lang="ru-RU" sz="1600" dirty="0"/>
              <a:t> – номер виртуальной сети (VLAN) внутри филиала; </a:t>
            </a:r>
            <a:r>
              <a:rPr lang="ru-RU" sz="1600" dirty="0" err="1"/>
              <a:t>z</a:t>
            </a:r>
            <a:r>
              <a:rPr lang="ru-RU" sz="1600" dirty="0"/>
              <a:t> – номер устройства внутри виртуальной сети. </a:t>
            </a:r>
          </a:p>
        </p:txBody>
      </p:sp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285720" y="1357298"/>
            <a:ext cx="7929586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00CC"/>
                </a:solidFill>
              </a:rPr>
              <a:t>Серверы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Серверная группа корпоративной сети ф</a:t>
            </a:r>
            <a:r>
              <a:rPr lang="ru-RU" sz="1600" dirty="0" smtClean="0"/>
              <a:t>ункционально подразделяется </a:t>
            </a:r>
            <a:r>
              <a:rPr lang="ru-RU" sz="1600" dirty="0"/>
              <a:t>на серверы поддержки специализированных приложений, серверы поддержки общедоступных сервисов и серверы, поддерживающие технологические службы корпоративной сети. </a:t>
            </a:r>
            <a:endParaRPr lang="ru-RU" sz="16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00CC"/>
                </a:solidFill>
              </a:rPr>
              <a:t>Рабочие станции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К информационной системе предприятия подключены автоматизированные рабочие места </a:t>
            </a:r>
            <a:r>
              <a:rPr lang="ru-RU" sz="1600" dirty="0" smtClean="0"/>
              <a:t>(АРМ) пользователей.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CC"/>
                </a:solidFill>
              </a:rPr>
              <a:t>Линии связи и активное сетевое оборудование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Основу ИС составляет </a:t>
            </a:r>
            <a:r>
              <a:rPr lang="ru-RU" sz="1600" dirty="0" smtClean="0"/>
              <a:t>коммутаторы. Выделенные </a:t>
            </a:r>
            <a:r>
              <a:rPr lang="ru-RU" sz="1600" dirty="0"/>
              <a:t>магистральные каналы обмена данными используются для обеспечения внешнего информационного взаимодействия ИС с филиалами предприятия, районными эксплуатационными службами, а также для доступа к глобальной информационной сети Интернет.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5121C-4655-44FC-BC11-F10C9C05D9B9}" type="slidenum">
              <a:rPr lang="ru-RU"/>
              <a:pPr/>
              <a:t>6</a:t>
            </a:fld>
            <a:endParaRPr lang="ru-RU"/>
          </a:p>
        </p:txBody>
      </p:sp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179388" y="0"/>
            <a:ext cx="840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FF3399"/>
                </a:solidFill>
              </a:rPr>
              <a:t>        </a:t>
            </a:r>
            <a:r>
              <a:rPr lang="ru-RU" b="1">
                <a:solidFill>
                  <a:srgbClr val="FF3399"/>
                </a:solidFill>
              </a:rPr>
              <a:t>Модели  различных  конфигураций  локальной сети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0" y="5553075"/>
            <a:ext cx="9144000" cy="1304925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0" y="5214950"/>
            <a:ext cx="889317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1200" dirty="0">
                <a:latin typeface="Arial" charset="0"/>
              </a:rPr>
              <a:t>       </a:t>
            </a:r>
            <a:r>
              <a:rPr lang="ru-RU" sz="1200" dirty="0">
                <a:solidFill>
                  <a:schemeClr val="accent2"/>
                </a:solidFill>
                <a:latin typeface="Arial" charset="0"/>
              </a:rPr>
              <a:t>Общая схема соединения компьютеров в локальной сети называется </a:t>
            </a:r>
            <a:r>
              <a:rPr lang="ru-RU" sz="1200" u="sng" dirty="0">
                <a:solidFill>
                  <a:schemeClr val="accent2"/>
                </a:solidFill>
                <a:latin typeface="Arial" charset="0"/>
              </a:rPr>
              <a:t>топологией сети</a:t>
            </a:r>
            <a:r>
              <a:rPr lang="ru-RU" sz="1200" dirty="0">
                <a:solidFill>
                  <a:schemeClr val="accent2"/>
                </a:solidFill>
                <a:latin typeface="Arial" charset="0"/>
              </a:rPr>
              <a:t>. Вариант соединения компьютеров, когда кабель проходит от одного компьютера к другому, последовательно соединяя компьютеры и периферийные устройства между собой, называется </a:t>
            </a:r>
            <a:r>
              <a:rPr lang="ru-RU" sz="1200" b="1" dirty="0">
                <a:solidFill>
                  <a:srgbClr val="FF0000"/>
                </a:solidFill>
                <a:latin typeface="Arial" charset="0"/>
              </a:rPr>
              <a:t>ЛИНЕЙНАЯ ШИНА</a:t>
            </a:r>
            <a:r>
              <a:rPr lang="ru-RU" sz="1200" dirty="0">
                <a:solidFill>
                  <a:schemeClr val="accent2"/>
                </a:solidFill>
                <a:latin typeface="Arial" charset="0"/>
              </a:rPr>
              <a:t>. </a:t>
            </a:r>
            <a:r>
              <a:rPr lang="ru-RU" sz="1200" dirty="0" smtClean="0">
                <a:solidFill>
                  <a:schemeClr val="accent2"/>
                </a:solidFill>
                <a:latin typeface="Arial" charset="0"/>
              </a:rPr>
              <a:t>Все компьютеры такой сети равноправны, т.е. любая рабочая станция может начать передачу данных в любой момент времени. Если </a:t>
            </a:r>
            <a:r>
              <a:rPr lang="ru-RU" sz="1200" dirty="0">
                <a:solidFill>
                  <a:schemeClr val="accent2"/>
                </a:solidFill>
                <a:latin typeface="Arial" charset="0"/>
              </a:rPr>
              <a:t>к каждому компьютеру подходит отдельный кабель из одного центрального узла, то реализуется локальная сеть типа </a:t>
            </a:r>
            <a:r>
              <a:rPr lang="ru-RU" sz="1200" b="1" dirty="0">
                <a:solidFill>
                  <a:srgbClr val="FF0000"/>
                </a:solidFill>
                <a:latin typeface="Arial" charset="0"/>
              </a:rPr>
              <a:t>ЗВЕЗДА.</a:t>
            </a:r>
            <a:r>
              <a:rPr lang="ru-RU" sz="1200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200" dirty="0" smtClean="0">
                <a:solidFill>
                  <a:schemeClr val="accent2"/>
                </a:solidFill>
                <a:latin typeface="Arial" charset="0"/>
              </a:rPr>
              <a:t> </a:t>
            </a:r>
          </a:p>
          <a:p>
            <a:pPr algn="just"/>
            <a:r>
              <a:rPr lang="ru-RU" sz="1200" dirty="0" smtClean="0">
                <a:solidFill>
                  <a:schemeClr val="accent2"/>
                </a:solidFill>
                <a:latin typeface="Arial" charset="0"/>
              </a:rPr>
              <a:t>Топология </a:t>
            </a:r>
            <a:r>
              <a:rPr lang="ru-RU" sz="1200" b="1" dirty="0" smtClean="0">
                <a:solidFill>
                  <a:srgbClr val="FF0000"/>
                </a:solidFill>
                <a:latin typeface="Arial" charset="0"/>
              </a:rPr>
              <a:t>КОЛЬЦО</a:t>
            </a:r>
            <a:r>
              <a:rPr lang="ru-RU" sz="1200" dirty="0" smtClean="0">
                <a:solidFill>
                  <a:schemeClr val="accent2"/>
                </a:solidFill>
                <a:latin typeface="Arial" charset="0"/>
              </a:rPr>
              <a:t> предусматривает соединение узлов сети замкнутой кривой – кабелем передающей среды. Информация передается последовательно от компьютера к компьютеру по кольцу. В ней отсутствует центральный узел, что повышает устойчивость к неполадкам сети. </a:t>
            </a:r>
            <a:endParaRPr lang="ru-RU" sz="12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285720" y="642918"/>
            <a:ext cx="8640763" cy="4500563"/>
          </a:xfrm>
          <a:prstGeom prst="rect">
            <a:avLst/>
          </a:prstGeom>
          <a:solidFill>
            <a:schemeClr val="bg1"/>
          </a:solidFill>
          <a:ln w="9525">
            <a:solidFill>
              <a:srgbClr val="FFFF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0" name="AutoShape 6"/>
          <p:cNvSpPr>
            <a:spLocks noChangeArrowheads="1"/>
          </p:cNvSpPr>
          <p:nvPr/>
        </p:nvSpPr>
        <p:spPr bwMode="auto">
          <a:xfrm>
            <a:off x="4714876" y="1643050"/>
            <a:ext cx="1143007" cy="1357322"/>
          </a:xfrm>
          <a:prstGeom prst="irregularSeal1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dirty="0">
                <a:solidFill>
                  <a:srgbClr val="C00000"/>
                </a:solidFill>
                <a:latin typeface="Arial" charset="0"/>
              </a:rPr>
              <a:t>Звезда </a:t>
            </a:r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4714876" y="1357298"/>
            <a:ext cx="150019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stealth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2136775" y="1481138"/>
            <a:ext cx="0" cy="941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3" name="Rectangle 9"/>
          <p:cNvSpPr>
            <a:spLocks noChangeArrowheads="1"/>
          </p:cNvSpPr>
          <p:nvPr/>
        </p:nvSpPr>
        <p:spPr bwMode="auto">
          <a:xfrm>
            <a:off x="388938" y="969963"/>
            <a:ext cx="4364037" cy="76835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" charset="0"/>
              </a:rPr>
              <a:t>Топология  сети</a:t>
            </a:r>
          </a:p>
        </p:txBody>
      </p:sp>
      <p:sp>
        <p:nvSpPr>
          <p:cNvPr id="62474" name="Rectangle 10"/>
          <p:cNvSpPr>
            <a:spLocks noChangeArrowheads="1"/>
          </p:cNvSpPr>
          <p:nvPr/>
        </p:nvSpPr>
        <p:spPr bwMode="auto">
          <a:xfrm>
            <a:off x="388938" y="2079625"/>
            <a:ext cx="3579812" cy="76835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" charset="0"/>
              </a:rPr>
              <a:t>Линейная шина</a:t>
            </a:r>
          </a:p>
        </p:txBody>
      </p:sp>
      <p:sp>
        <p:nvSpPr>
          <p:cNvPr id="62475" name="Line 11"/>
          <p:cNvSpPr>
            <a:spLocks noChangeShapeType="1"/>
          </p:cNvSpPr>
          <p:nvPr/>
        </p:nvSpPr>
        <p:spPr bwMode="auto">
          <a:xfrm flipV="1">
            <a:off x="5716588" y="3959225"/>
            <a:ext cx="2354262" cy="85407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6" name="Line 12"/>
          <p:cNvSpPr>
            <a:spLocks noChangeShapeType="1"/>
          </p:cNvSpPr>
          <p:nvPr/>
        </p:nvSpPr>
        <p:spPr bwMode="auto">
          <a:xfrm>
            <a:off x="5716588" y="3959225"/>
            <a:ext cx="2354262" cy="85407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7" name="Line 13"/>
          <p:cNvSpPr>
            <a:spLocks noChangeShapeType="1"/>
          </p:cNvSpPr>
          <p:nvPr/>
        </p:nvSpPr>
        <p:spPr bwMode="auto">
          <a:xfrm flipH="1" flipV="1">
            <a:off x="6062663" y="3190875"/>
            <a:ext cx="873125" cy="119697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8" name="Line 14"/>
          <p:cNvSpPr>
            <a:spLocks noChangeShapeType="1"/>
          </p:cNvSpPr>
          <p:nvPr/>
        </p:nvSpPr>
        <p:spPr bwMode="auto">
          <a:xfrm flipV="1">
            <a:off x="6935788" y="3190875"/>
            <a:ext cx="700087" cy="1196975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79" name="Line 15"/>
          <p:cNvSpPr>
            <a:spLocks noChangeShapeType="1"/>
          </p:cNvSpPr>
          <p:nvPr/>
        </p:nvSpPr>
        <p:spPr bwMode="auto">
          <a:xfrm flipV="1">
            <a:off x="6935788" y="3105150"/>
            <a:ext cx="0" cy="1282700"/>
          </a:xfrm>
          <a:prstGeom prst="line">
            <a:avLst/>
          </a:prstGeom>
          <a:noFill/>
          <a:ln w="190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80" name="Oval 16"/>
          <p:cNvSpPr>
            <a:spLocks noChangeArrowheads="1"/>
          </p:cNvSpPr>
          <p:nvPr/>
        </p:nvSpPr>
        <p:spPr bwMode="auto">
          <a:xfrm>
            <a:off x="6000760" y="3429000"/>
            <a:ext cx="1747837" cy="1709737"/>
          </a:xfrm>
          <a:prstGeom prst="ellipse">
            <a:avLst/>
          </a:prstGeom>
          <a:solidFill>
            <a:srgbClr val="EAEAEA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2481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1563" y="3616325"/>
            <a:ext cx="1654175" cy="1284288"/>
          </a:xfrm>
          <a:prstGeom prst="rect">
            <a:avLst/>
          </a:prstGeom>
          <a:noFill/>
        </p:spPr>
      </p:pic>
      <p:grpSp>
        <p:nvGrpSpPr>
          <p:cNvPr id="62482" name="Group 18"/>
          <p:cNvGrpSpPr>
            <a:grpSpLocks/>
          </p:cNvGrpSpPr>
          <p:nvPr/>
        </p:nvGrpSpPr>
        <p:grpSpPr bwMode="auto">
          <a:xfrm>
            <a:off x="6673850" y="2592388"/>
            <a:ext cx="612775" cy="512762"/>
            <a:chOff x="1360" y="3203"/>
            <a:chExt cx="159" cy="136"/>
          </a:xfrm>
        </p:grpSpPr>
        <p:sp>
          <p:nvSpPr>
            <p:cNvPr id="62483" name="Rectangle 19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4" name="Line 20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85" name="Group 21"/>
          <p:cNvGrpSpPr>
            <a:grpSpLocks/>
          </p:cNvGrpSpPr>
          <p:nvPr/>
        </p:nvGrpSpPr>
        <p:grpSpPr bwMode="auto">
          <a:xfrm>
            <a:off x="7632700" y="2765425"/>
            <a:ext cx="612775" cy="512763"/>
            <a:chOff x="1360" y="3203"/>
            <a:chExt cx="159" cy="136"/>
          </a:xfrm>
        </p:grpSpPr>
        <p:sp>
          <p:nvSpPr>
            <p:cNvPr id="62486" name="Rectangle 22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7" name="Line 23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88" name="Group 24"/>
          <p:cNvGrpSpPr>
            <a:grpSpLocks/>
          </p:cNvGrpSpPr>
          <p:nvPr/>
        </p:nvGrpSpPr>
        <p:grpSpPr bwMode="auto">
          <a:xfrm>
            <a:off x="8070850" y="3616325"/>
            <a:ext cx="612775" cy="512763"/>
            <a:chOff x="1360" y="3203"/>
            <a:chExt cx="159" cy="136"/>
          </a:xfrm>
        </p:grpSpPr>
        <p:sp>
          <p:nvSpPr>
            <p:cNvPr id="62489" name="Rectangle 25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0" name="Line 26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91" name="Group 27"/>
          <p:cNvGrpSpPr>
            <a:grpSpLocks/>
          </p:cNvGrpSpPr>
          <p:nvPr/>
        </p:nvGrpSpPr>
        <p:grpSpPr bwMode="auto">
          <a:xfrm>
            <a:off x="8070850" y="4557713"/>
            <a:ext cx="612775" cy="512762"/>
            <a:chOff x="1360" y="3203"/>
            <a:chExt cx="159" cy="136"/>
          </a:xfrm>
        </p:grpSpPr>
        <p:sp>
          <p:nvSpPr>
            <p:cNvPr id="62492" name="Rectangle 28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3" name="Line 29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94" name="Group 30"/>
          <p:cNvGrpSpPr>
            <a:grpSpLocks/>
          </p:cNvGrpSpPr>
          <p:nvPr/>
        </p:nvGrpSpPr>
        <p:grpSpPr bwMode="auto">
          <a:xfrm>
            <a:off x="5103813" y="3616325"/>
            <a:ext cx="612775" cy="512763"/>
            <a:chOff x="1360" y="3203"/>
            <a:chExt cx="159" cy="136"/>
          </a:xfrm>
        </p:grpSpPr>
        <p:sp>
          <p:nvSpPr>
            <p:cNvPr id="62495" name="Rectangle 31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6" name="Line 32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497" name="Group 33"/>
          <p:cNvGrpSpPr>
            <a:grpSpLocks/>
          </p:cNvGrpSpPr>
          <p:nvPr/>
        </p:nvGrpSpPr>
        <p:grpSpPr bwMode="auto">
          <a:xfrm>
            <a:off x="5103813" y="4557713"/>
            <a:ext cx="612775" cy="512762"/>
            <a:chOff x="1360" y="3203"/>
            <a:chExt cx="159" cy="136"/>
          </a:xfrm>
        </p:grpSpPr>
        <p:sp>
          <p:nvSpPr>
            <p:cNvPr id="62498" name="Rectangle 34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99" name="Line 35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00" name="Group 36"/>
          <p:cNvGrpSpPr>
            <a:grpSpLocks/>
          </p:cNvGrpSpPr>
          <p:nvPr/>
        </p:nvGrpSpPr>
        <p:grpSpPr bwMode="auto">
          <a:xfrm>
            <a:off x="5454650" y="2765425"/>
            <a:ext cx="611188" cy="512763"/>
            <a:chOff x="1360" y="3203"/>
            <a:chExt cx="159" cy="136"/>
          </a:xfrm>
        </p:grpSpPr>
        <p:sp>
          <p:nvSpPr>
            <p:cNvPr id="62501" name="Rectangle 37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02" name="Line 38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503" name="Line 39"/>
          <p:cNvSpPr>
            <a:spLocks noChangeShapeType="1"/>
          </p:cNvSpPr>
          <p:nvPr/>
        </p:nvSpPr>
        <p:spPr bwMode="auto">
          <a:xfrm>
            <a:off x="739775" y="3786188"/>
            <a:ext cx="0" cy="854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4" name="Line 40"/>
          <p:cNvSpPr>
            <a:spLocks noChangeShapeType="1"/>
          </p:cNvSpPr>
          <p:nvPr/>
        </p:nvSpPr>
        <p:spPr bwMode="auto">
          <a:xfrm>
            <a:off x="1524000" y="3786188"/>
            <a:ext cx="0" cy="854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05" name="Line 41"/>
          <p:cNvSpPr>
            <a:spLocks noChangeShapeType="1"/>
          </p:cNvSpPr>
          <p:nvPr/>
        </p:nvSpPr>
        <p:spPr bwMode="auto">
          <a:xfrm>
            <a:off x="2309813" y="3786188"/>
            <a:ext cx="0" cy="854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2506" name="Group 42"/>
          <p:cNvGrpSpPr>
            <a:grpSpLocks/>
          </p:cNvGrpSpPr>
          <p:nvPr/>
        </p:nvGrpSpPr>
        <p:grpSpPr bwMode="auto">
          <a:xfrm>
            <a:off x="477838" y="3278188"/>
            <a:ext cx="611187" cy="511175"/>
            <a:chOff x="1360" y="3203"/>
            <a:chExt cx="159" cy="136"/>
          </a:xfrm>
        </p:grpSpPr>
        <p:sp>
          <p:nvSpPr>
            <p:cNvPr id="62507" name="Rectangle 43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08" name="Line 44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09" name="Group 45"/>
          <p:cNvGrpSpPr>
            <a:grpSpLocks/>
          </p:cNvGrpSpPr>
          <p:nvPr/>
        </p:nvGrpSpPr>
        <p:grpSpPr bwMode="auto">
          <a:xfrm>
            <a:off x="1262063" y="3278188"/>
            <a:ext cx="612775" cy="511175"/>
            <a:chOff x="1360" y="3203"/>
            <a:chExt cx="159" cy="136"/>
          </a:xfrm>
        </p:grpSpPr>
        <p:sp>
          <p:nvSpPr>
            <p:cNvPr id="62510" name="Rectangle 46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11" name="Line 47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12" name="Group 48"/>
          <p:cNvGrpSpPr>
            <a:grpSpLocks/>
          </p:cNvGrpSpPr>
          <p:nvPr/>
        </p:nvGrpSpPr>
        <p:grpSpPr bwMode="auto">
          <a:xfrm>
            <a:off x="2047875" y="3278188"/>
            <a:ext cx="612775" cy="511175"/>
            <a:chOff x="1360" y="3203"/>
            <a:chExt cx="159" cy="136"/>
          </a:xfrm>
        </p:grpSpPr>
        <p:sp>
          <p:nvSpPr>
            <p:cNvPr id="62513" name="Rectangle 49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14" name="Line 50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15" name="Group 51"/>
          <p:cNvGrpSpPr>
            <a:grpSpLocks/>
          </p:cNvGrpSpPr>
          <p:nvPr/>
        </p:nvGrpSpPr>
        <p:grpSpPr bwMode="auto">
          <a:xfrm>
            <a:off x="477838" y="4557713"/>
            <a:ext cx="611187" cy="512762"/>
            <a:chOff x="1360" y="3203"/>
            <a:chExt cx="159" cy="136"/>
          </a:xfrm>
        </p:grpSpPr>
        <p:sp>
          <p:nvSpPr>
            <p:cNvPr id="62516" name="Rectangle 52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17" name="Line 53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18" name="Group 54"/>
          <p:cNvGrpSpPr>
            <a:grpSpLocks/>
          </p:cNvGrpSpPr>
          <p:nvPr/>
        </p:nvGrpSpPr>
        <p:grpSpPr bwMode="auto">
          <a:xfrm>
            <a:off x="1262063" y="4557713"/>
            <a:ext cx="612775" cy="512762"/>
            <a:chOff x="1360" y="3203"/>
            <a:chExt cx="159" cy="136"/>
          </a:xfrm>
        </p:grpSpPr>
        <p:sp>
          <p:nvSpPr>
            <p:cNvPr id="62519" name="Rectangle 55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20" name="Line 56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2521" name="Group 57"/>
          <p:cNvGrpSpPr>
            <a:grpSpLocks/>
          </p:cNvGrpSpPr>
          <p:nvPr/>
        </p:nvGrpSpPr>
        <p:grpSpPr bwMode="auto">
          <a:xfrm>
            <a:off x="2047875" y="4557713"/>
            <a:ext cx="612775" cy="512762"/>
            <a:chOff x="1360" y="3203"/>
            <a:chExt cx="159" cy="136"/>
          </a:xfrm>
        </p:grpSpPr>
        <p:sp>
          <p:nvSpPr>
            <p:cNvPr id="62522" name="Rectangle 58"/>
            <p:cNvSpPr>
              <a:spLocks noChangeArrowheads="1"/>
            </p:cNvSpPr>
            <p:nvPr/>
          </p:nvSpPr>
          <p:spPr bwMode="auto">
            <a:xfrm>
              <a:off x="1360" y="3203"/>
              <a:ext cx="159" cy="114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523" name="Line 59"/>
            <p:cNvSpPr>
              <a:spLocks noChangeShapeType="1"/>
            </p:cNvSpPr>
            <p:nvPr/>
          </p:nvSpPr>
          <p:spPr bwMode="auto">
            <a:xfrm>
              <a:off x="1383" y="3339"/>
              <a:ext cx="114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524" name="Line 60"/>
          <p:cNvSpPr>
            <a:spLocks noChangeShapeType="1"/>
          </p:cNvSpPr>
          <p:nvPr/>
        </p:nvSpPr>
        <p:spPr bwMode="auto">
          <a:xfrm>
            <a:off x="388938" y="4129088"/>
            <a:ext cx="3930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2525" name="Group 61"/>
          <p:cNvGrpSpPr>
            <a:grpSpLocks/>
          </p:cNvGrpSpPr>
          <p:nvPr/>
        </p:nvGrpSpPr>
        <p:grpSpPr bwMode="auto">
          <a:xfrm>
            <a:off x="2921000" y="4470400"/>
            <a:ext cx="1136650" cy="768350"/>
            <a:chOff x="1932" y="1321"/>
            <a:chExt cx="511" cy="470"/>
          </a:xfrm>
        </p:grpSpPr>
        <p:sp>
          <p:nvSpPr>
            <p:cNvPr id="62526" name="Text Box 62"/>
            <p:cNvSpPr txBox="1">
              <a:spLocks noChangeArrowheads="1"/>
            </p:cNvSpPr>
            <p:nvPr/>
          </p:nvSpPr>
          <p:spPr bwMode="auto">
            <a:xfrm>
              <a:off x="1932" y="1321"/>
              <a:ext cx="511" cy="4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latin typeface="Arial" charset="0"/>
              </a:endParaRPr>
            </a:p>
          </p:txBody>
        </p:sp>
        <p:graphicFrame>
          <p:nvGraphicFramePr>
            <p:cNvPr id="62527" name="Object 63"/>
            <p:cNvGraphicFramePr>
              <a:graphicFrameLocks noChangeAspect="1"/>
            </p:cNvGraphicFramePr>
            <p:nvPr/>
          </p:nvGraphicFramePr>
          <p:xfrm>
            <a:off x="1973" y="1366"/>
            <a:ext cx="426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34" r:id="rId5" imgW="1702613" imgH="1771193" progId="">
                    <p:embed/>
                  </p:oleObj>
                </mc:Choice>
                <mc:Fallback>
                  <p:oleObj r:id="rId5" imgW="1702613" imgH="1771193" progId="">
                    <p:embed/>
                    <p:pic>
                      <p:nvPicPr>
                        <p:cNvPr id="0" name="Picture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3" y="1366"/>
                          <a:ext cx="426" cy="3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2528" name="Line 64"/>
          <p:cNvSpPr>
            <a:spLocks noChangeShapeType="1"/>
          </p:cNvSpPr>
          <p:nvPr/>
        </p:nvSpPr>
        <p:spPr bwMode="auto">
          <a:xfrm>
            <a:off x="2660650" y="4813300"/>
            <a:ext cx="2603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62529" name="Group 65"/>
          <p:cNvGrpSpPr>
            <a:grpSpLocks/>
          </p:cNvGrpSpPr>
          <p:nvPr/>
        </p:nvGrpSpPr>
        <p:grpSpPr bwMode="auto">
          <a:xfrm>
            <a:off x="2921000" y="3105150"/>
            <a:ext cx="1136650" cy="766763"/>
            <a:chOff x="1932" y="1321"/>
            <a:chExt cx="511" cy="470"/>
          </a:xfrm>
        </p:grpSpPr>
        <p:sp>
          <p:nvSpPr>
            <p:cNvPr id="62530" name="Text Box 66"/>
            <p:cNvSpPr txBox="1">
              <a:spLocks noChangeArrowheads="1"/>
            </p:cNvSpPr>
            <p:nvPr/>
          </p:nvSpPr>
          <p:spPr bwMode="auto">
            <a:xfrm>
              <a:off x="1932" y="1321"/>
              <a:ext cx="511" cy="47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sz="1800">
                <a:latin typeface="Arial" charset="0"/>
              </a:endParaRPr>
            </a:p>
          </p:txBody>
        </p:sp>
        <p:graphicFrame>
          <p:nvGraphicFramePr>
            <p:cNvPr id="62531" name="Object 67"/>
            <p:cNvGraphicFramePr>
              <a:graphicFrameLocks noChangeAspect="1"/>
            </p:cNvGraphicFramePr>
            <p:nvPr/>
          </p:nvGraphicFramePr>
          <p:xfrm>
            <a:off x="1973" y="1366"/>
            <a:ext cx="426" cy="3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535" r:id="rId7" imgW="1702613" imgH="1771193" progId="">
                    <p:embed/>
                  </p:oleObj>
                </mc:Choice>
                <mc:Fallback>
                  <p:oleObj r:id="rId7" imgW="1702613" imgH="1771193" progId="">
                    <p:embed/>
                    <p:pic>
                      <p:nvPicPr>
                        <p:cNvPr id="0" name="Picture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3" y="1366"/>
                          <a:ext cx="426" cy="3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2532" name="Line 68"/>
          <p:cNvSpPr>
            <a:spLocks noChangeShapeType="1"/>
          </p:cNvSpPr>
          <p:nvPr/>
        </p:nvSpPr>
        <p:spPr bwMode="auto">
          <a:xfrm>
            <a:off x="3533775" y="3871913"/>
            <a:ext cx="0" cy="257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33" name="AutoShape 6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570663"/>
            <a:ext cx="217488" cy="287337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34" name="AutoShape 7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04250" y="6570663"/>
            <a:ext cx="217488" cy="2873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6215074" y="357166"/>
            <a:ext cx="2071702" cy="200026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5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20" y="357166"/>
            <a:ext cx="644090" cy="500066"/>
          </a:xfrm>
          <a:prstGeom prst="rect">
            <a:avLst/>
          </a:prstGeom>
          <a:noFill/>
        </p:spPr>
      </p:pic>
      <p:pic>
        <p:nvPicPr>
          <p:cNvPr id="76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24" y="1000108"/>
            <a:ext cx="644090" cy="500066"/>
          </a:xfrm>
          <a:prstGeom prst="rect">
            <a:avLst/>
          </a:prstGeom>
          <a:noFill/>
        </p:spPr>
      </p:pic>
      <p:pic>
        <p:nvPicPr>
          <p:cNvPr id="79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571480"/>
            <a:ext cx="644090" cy="500066"/>
          </a:xfrm>
          <a:prstGeom prst="rect">
            <a:avLst/>
          </a:prstGeom>
          <a:noFill/>
        </p:spPr>
      </p:pic>
      <p:pic>
        <p:nvPicPr>
          <p:cNvPr id="80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500174"/>
            <a:ext cx="644090" cy="500066"/>
          </a:xfrm>
          <a:prstGeom prst="rect">
            <a:avLst/>
          </a:prstGeom>
          <a:noFill/>
        </p:spPr>
      </p:pic>
      <p:pic>
        <p:nvPicPr>
          <p:cNvPr id="81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64" y="2000240"/>
            <a:ext cx="644090" cy="500066"/>
          </a:xfrm>
          <a:prstGeom prst="rect">
            <a:avLst/>
          </a:prstGeom>
          <a:noFill/>
        </p:spPr>
      </p:pic>
      <p:pic>
        <p:nvPicPr>
          <p:cNvPr id="83" name="Picture 17" descr="COMPU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5272" y="1928802"/>
            <a:ext cx="644090" cy="500066"/>
          </a:xfrm>
          <a:prstGeom prst="rect">
            <a:avLst/>
          </a:prstGeom>
          <a:noFill/>
        </p:spPr>
      </p:pic>
      <p:sp>
        <p:nvSpPr>
          <p:cNvPr id="84" name="Rectangle 10"/>
          <p:cNvSpPr>
            <a:spLocks noChangeArrowheads="1"/>
          </p:cNvSpPr>
          <p:nvPr/>
        </p:nvSpPr>
        <p:spPr bwMode="auto">
          <a:xfrm>
            <a:off x="6858016" y="1214422"/>
            <a:ext cx="928694" cy="357190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Arial" charset="0"/>
              </a:rPr>
              <a:t>Кольцо</a:t>
            </a:r>
            <a:endParaRPr lang="ru-RU" sz="1400" b="1" dirty="0">
              <a:solidFill>
                <a:srgbClr val="C00000"/>
              </a:solidFill>
              <a:latin typeface="Arial" charset="0"/>
            </a:endParaRPr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214282" y="0"/>
            <a:ext cx="871543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00CC"/>
                </a:solidFill>
              </a:rPr>
              <a:t>Виды информационных ресурсов, хранимых и обрабатываемых в системе</a:t>
            </a:r>
          </a:p>
          <a:p>
            <a:pPr lvl="0"/>
            <a:endParaRPr lang="ru-RU" sz="1600" dirty="0" smtClean="0"/>
          </a:p>
          <a:p>
            <a:pPr lvl="0"/>
            <a:r>
              <a:rPr lang="ru-RU" sz="1600" dirty="0" smtClean="0"/>
              <a:t>В </a:t>
            </a:r>
            <a:r>
              <a:rPr lang="ru-RU" sz="1600" dirty="0"/>
              <a:t>ИС предприятия хранятся и обрабатываются различные виды открытой и служебной конфиденциальной </a:t>
            </a:r>
            <a:r>
              <a:rPr lang="ru-RU" sz="1600" dirty="0" smtClean="0"/>
              <a:t>информации</a:t>
            </a:r>
            <a:r>
              <a:rPr lang="en-US" sz="1600" dirty="0" smtClean="0"/>
              <a:t>:</a:t>
            </a:r>
          </a:p>
          <a:p>
            <a:pPr lvl="0">
              <a:buFont typeface="Wingdings" pitchFamily="2" charset="2"/>
              <a:buChar char="Ø"/>
            </a:pPr>
            <a:r>
              <a:rPr lang="ru-RU" sz="1600" dirty="0"/>
              <a:t>п</a:t>
            </a:r>
            <a:r>
              <a:rPr lang="ru-RU" sz="1600" dirty="0" smtClean="0"/>
              <a:t>ерсональные </a:t>
            </a:r>
            <a:r>
              <a:rPr lang="ru-RU" sz="1600" dirty="0"/>
              <a:t>данные сотрудников предприятия и партнеров, </a:t>
            </a:r>
            <a:r>
              <a:rPr lang="ru-RU" sz="1600" dirty="0" smtClean="0"/>
              <a:t>сообщения </a:t>
            </a:r>
            <a:r>
              <a:rPr lang="ru-RU" sz="1600" dirty="0"/>
              <a:t>электронной </a:t>
            </a:r>
            <a:r>
              <a:rPr lang="ru-RU" sz="1600" dirty="0" smtClean="0"/>
              <a:t>почты, информация </a:t>
            </a:r>
            <a:r>
              <a:rPr lang="ru-RU" sz="1600" dirty="0"/>
              <a:t>о деятельности предприятия и т.п.; </a:t>
            </a:r>
            <a:endParaRPr lang="en-US" sz="1600" dirty="0" smtClean="0"/>
          </a:p>
          <a:p>
            <a:pPr lvl="0">
              <a:buFont typeface="Wingdings" pitchFamily="2" charset="2"/>
              <a:buChar char="Ø"/>
            </a:pPr>
            <a:endParaRPr lang="ru-RU" sz="800" dirty="0"/>
          </a:p>
          <a:p>
            <a:pPr lvl="0">
              <a:buFont typeface="Wingdings" pitchFamily="2" charset="2"/>
              <a:buChar char="Ø"/>
            </a:pPr>
            <a:r>
              <a:rPr lang="ru-RU" sz="1600" dirty="0" smtClean="0"/>
              <a:t>научно-техническая и технологическая информация, связанная с деятельностью предприятия (конструкторская </a:t>
            </a:r>
            <a:r>
              <a:rPr lang="ru-RU" sz="1600" dirty="0"/>
              <a:t>и технологическая документация, перспективные планы развития, модернизации производства, реализации </a:t>
            </a:r>
            <a:r>
              <a:rPr lang="ru-RU" sz="1600" dirty="0" smtClean="0"/>
              <a:t>продукции)</a:t>
            </a:r>
            <a:r>
              <a:rPr lang="en-US" sz="1600" dirty="0" smtClean="0"/>
              <a:t>;</a:t>
            </a:r>
          </a:p>
          <a:p>
            <a:pPr lvl="0">
              <a:buFont typeface="Wingdings" pitchFamily="2" charset="2"/>
              <a:buChar char="Ø"/>
            </a:pPr>
            <a:endParaRPr lang="ru-RU" sz="800" dirty="0"/>
          </a:p>
          <a:p>
            <a:pPr lvl="0">
              <a:buFont typeface="Wingdings" pitchFamily="2" charset="2"/>
              <a:buChar char="Ø"/>
            </a:pPr>
            <a:r>
              <a:rPr lang="ru-RU" sz="1600" dirty="0"/>
              <a:t>финансовая документация, бухгалтерская отчетность, аналитические материалы </a:t>
            </a:r>
            <a:r>
              <a:rPr lang="ru-RU" sz="1600" dirty="0" smtClean="0"/>
              <a:t>исследований</a:t>
            </a:r>
            <a:r>
              <a:rPr lang="en-US" sz="1600" dirty="0"/>
              <a:t>,</a:t>
            </a:r>
            <a:r>
              <a:rPr lang="ru-RU" sz="1600" dirty="0" smtClean="0"/>
              <a:t> эффективность </a:t>
            </a:r>
            <a:r>
              <a:rPr lang="ru-RU" sz="1600" dirty="0"/>
              <a:t>работы на финансовых рынках; </a:t>
            </a:r>
            <a:endParaRPr lang="ru-RU" sz="1600" dirty="0" smtClean="0"/>
          </a:p>
          <a:p>
            <a:pPr lvl="0">
              <a:buFont typeface="Wingdings" pitchFamily="2" charset="2"/>
              <a:buChar char="Ø"/>
            </a:pPr>
            <a:endParaRPr lang="ru-RU" sz="800" dirty="0"/>
          </a:p>
          <a:p>
            <a:pPr lvl="0">
              <a:buFont typeface="Wingdings" pitchFamily="2" charset="2"/>
              <a:buChar char="Ø"/>
            </a:pPr>
            <a:r>
              <a:rPr lang="ru-RU" sz="1600" dirty="0"/>
              <a:t>другие сведения, составляющие деловую информацию о внутренней деятельности предприятия.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/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285720" y="4214818"/>
            <a:ext cx="857256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К </a:t>
            </a:r>
            <a:r>
              <a:rPr lang="ru-RU" sz="1600" b="1" dirty="0"/>
              <a:t>строго конфиденциальной </a:t>
            </a:r>
            <a:r>
              <a:rPr lang="ru-RU" sz="1600" b="1" dirty="0" smtClean="0"/>
              <a:t>информации </a:t>
            </a:r>
            <a:r>
              <a:rPr lang="ru-RU" sz="1600" dirty="0" smtClean="0"/>
              <a:t>относятся </a:t>
            </a:r>
            <a:r>
              <a:rPr lang="ru-RU" sz="1600" dirty="0"/>
              <a:t>сведения стратегического характера, разглашение которых может привести к срыву выполнения функций предприятия, прямо влияющих на его жизнедеятельность и развитие, нанести невосполнимый ущерб деятельности и престижу предприятия, сорвать решение стратегических задач, проводимой ей политики и, в конечном счете, привести к ее краху.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/>
              <a:t>К категории </a:t>
            </a:r>
            <a:r>
              <a:rPr lang="ru-RU" sz="1600" b="1" dirty="0"/>
              <a:t>открытой </a:t>
            </a:r>
            <a:r>
              <a:rPr lang="ru-RU" sz="1600" dirty="0"/>
              <a:t>относится вся прочая информация, не относящаяся к конфиденциальной.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b="1" i="1">
                <a:solidFill>
                  <a:srgbClr val="000000"/>
                </a:solidFill>
                <a:cs typeface="Times New Roman" pitchFamily="18" charset="0"/>
              </a:rPr>
              <a:t>Задание 1.</a:t>
            </a: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 Запишите двоичный IP-адрес </a:t>
            </a:r>
            <a:r>
              <a:rPr lang="ru-RU" b="1">
                <a:solidFill>
                  <a:srgbClr val="000099"/>
                </a:solidFill>
                <a:cs typeface="Times New Roman" pitchFamily="18" charset="0"/>
              </a:rPr>
              <a:t>11111110</a:t>
            </a:r>
            <a:r>
              <a:rPr lang="ru-RU" b="1">
                <a:solidFill>
                  <a:srgbClr val="990000"/>
                </a:solidFill>
                <a:cs typeface="Times New Roman" pitchFamily="18" charset="0"/>
              </a:rPr>
              <a:t>10111111</a:t>
            </a:r>
            <a:r>
              <a:rPr lang="ru-RU" b="1">
                <a:solidFill>
                  <a:srgbClr val="660099"/>
                </a:solidFill>
                <a:cs typeface="Times New Roman" pitchFamily="18" charset="0"/>
              </a:rPr>
              <a:t>01100010</a:t>
            </a:r>
            <a:r>
              <a:rPr lang="ru-RU" b="1">
                <a:solidFill>
                  <a:srgbClr val="FF6600"/>
                </a:solidFill>
                <a:cs typeface="Times New Roman" pitchFamily="18" charset="0"/>
              </a:rPr>
              <a:t>00000111</a:t>
            </a: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 в стандартном формате.</a:t>
            </a:r>
            <a:br>
              <a:rPr lang="ru-RU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/>
            </a:r>
            <a:br>
              <a:rPr lang="ru-RU">
                <a:solidFill>
                  <a:srgbClr val="000000"/>
                </a:solidFill>
                <a:cs typeface="Times New Roman" pitchFamily="18" charset="0"/>
              </a:rPr>
            </a:br>
            <a:endParaRPr lang="ru-RU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990600" y="5638800"/>
            <a:ext cx="1905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i="1">
                <a:solidFill>
                  <a:schemeClr val="hlink"/>
                </a:solidFill>
                <a:hlinkClick r:id="rId2" action="ppaction://hlinksldjump"/>
              </a:rPr>
              <a:t>Назад</a:t>
            </a:r>
            <a:endParaRPr lang="ru-RU" sz="28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b="1" i="1">
                <a:solidFill>
                  <a:srgbClr val="000000"/>
                </a:solidFill>
              </a:rPr>
              <a:t>     Задание 2.</a:t>
            </a:r>
            <a:r>
              <a:rPr lang="ru-RU">
                <a:solidFill>
                  <a:srgbClr val="000000"/>
                </a:solidFill>
              </a:rPr>
              <a:t> Подсчитайте, сколько всего компьютеров может быть в Интернете. Расчет с необходимыми пояснениями запишите в отчет.</a:t>
            </a:r>
          </a:p>
          <a:p>
            <a:pPr marL="609600" indent="-609600">
              <a:buFontTx/>
              <a:buNone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990600" y="5638800"/>
            <a:ext cx="1905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i="1">
                <a:solidFill>
                  <a:schemeClr val="hlink"/>
                </a:solidFill>
                <a:hlinkClick r:id="rId2" action="ppaction://hlinksldjump"/>
              </a:rPr>
              <a:t>Назад</a:t>
            </a:r>
            <a:endParaRPr lang="ru-RU" sz="28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b="1">
                <a:solidFill>
                  <a:srgbClr val="000000"/>
                </a:solidFill>
                <a:cs typeface="Times New Roman" pitchFamily="18" charset="0"/>
              </a:rPr>
              <a:t>Задание 3.</a:t>
            </a: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 При помощи любой известной вам поисковой системы определите число документов Интернет, в которых цитируется описание протокола IP. Попробуйте найти собственно описание протокола.</a:t>
            </a:r>
            <a:br>
              <a:rPr lang="ru-RU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Указание. Этот документ называется RFC-791 (Request For Comments-791). </a:t>
            </a:r>
            <a:endParaRPr lang="ru-RU">
              <a:solidFill>
                <a:srgbClr val="000000"/>
              </a:solidFill>
            </a:endParaRPr>
          </a:p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990600" y="5638800"/>
            <a:ext cx="1905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i="1">
                <a:solidFill>
                  <a:schemeClr val="hlink"/>
                </a:solidFill>
                <a:hlinkClick r:id="rId2" action="ppaction://hlinksldjump"/>
              </a:rPr>
              <a:t>Назад</a:t>
            </a:r>
            <a:endParaRPr lang="ru-RU" sz="28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ru-RU" b="1" i="1">
                <a:solidFill>
                  <a:srgbClr val="000000"/>
                </a:solidFill>
              </a:rPr>
              <a:t>     Задание 4.</a:t>
            </a:r>
            <a:r>
              <a:rPr lang="ru-RU">
                <a:solidFill>
                  <a:srgbClr val="000000"/>
                </a:solidFill>
              </a:rPr>
              <a:t> Выясните, каков будет порядок отправки информации по адресам 192.168.193.31 и 192.167.192.3 для хоста с адресом 192.167.12.3 и маской подсети 255.255.0.0. Решение задачи запишите в отчет.</a:t>
            </a:r>
          </a:p>
          <a:p>
            <a:pPr marL="609600" indent="-609600">
              <a:buFontTx/>
              <a:buNone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990600" y="5638800"/>
            <a:ext cx="1905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i="1">
                <a:solidFill>
                  <a:schemeClr val="hlink"/>
                </a:solidFill>
                <a:hlinkClick r:id="rId2" action="ppaction://hlinksldjump"/>
              </a:rPr>
              <a:t>Назад</a:t>
            </a:r>
            <a:endParaRPr lang="ru-RU" sz="28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/>
          </p:nvPr>
        </p:nvSpPr>
        <p:spPr/>
        <p:txBody>
          <a:bodyPr/>
          <a:lstStyle/>
          <a:p>
            <a:r>
              <a:rPr lang="ru-RU" sz="2800" b="1" i="1">
                <a:solidFill>
                  <a:srgbClr val="000000"/>
                </a:solidFill>
                <a:cs typeface="Times New Roman" pitchFamily="18" charset="0"/>
              </a:rPr>
              <a:t>Задание 5. </a:t>
            </a: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а). Узнайте у кого-либо из ваших друзей, работающих в компьютерном классе, IP-адрес его компьютера. Протестируйте соединение с его хостом при помощи программы ping. 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Результат тестирования занесите в отчет.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б). Протестируйте соединение с каким-либо хостом Интернета, находящимся за пределами локальной сети школы. (Например, можно попробовать сервер www.mail.ru, имеющий IP-адрес 194.67.57.51). Сравните полученные результаты с полученными в задании 5.а. </a:t>
            </a:r>
            <a:br>
              <a:rPr lang="ru-RU" sz="2800">
                <a:solidFill>
                  <a:srgbClr val="000000"/>
                </a:solidFill>
                <a:cs typeface="Times New Roman" pitchFamily="18" charset="0"/>
              </a:rPr>
            </a:br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Есть ли отличия? Объясните, в чем их причина.</a:t>
            </a:r>
            <a:endParaRPr lang="ru-RU" sz="2800">
              <a:solidFill>
                <a:srgbClr val="000000"/>
              </a:solidFill>
            </a:endParaRPr>
          </a:p>
          <a:p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990600" y="5638800"/>
            <a:ext cx="1905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i="1">
                <a:solidFill>
                  <a:schemeClr val="hlink"/>
                </a:solidFill>
                <a:hlinkClick r:id="rId2" action="ppaction://hlinksldjump"/>
              </a:rPr>
              <a:t>Назад</a:t>
            </a:r>
            <a:endParaRPr lang="ru-RU" sz="2800" i="1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87" name="Rectangle 11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0188" name="Rectangle 12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89" name="Rectangle 13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0190" name="Rectangle 14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1" name="Rectangle 15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2" name="Rectangle 16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3" name="Rectangle 17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194" name="Rectangle 18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5" name="Rectangle 19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6" name="Rectangle 20"/>
          <p:cNvSpPr>
            <a:spLocks noChangeArrowheads="1"/>
          </p:cNvSpPr>
          <p:nvPr/>
        </p:nvSpPr>
        <p:spPr bwMode="auto">
          <a:xfrm>
            <a:off x="31083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197" name="Rectangle 21"/>
          <p:cNvSpPr>
            <a:spLocks noChangeArrowheads="1"/>
          </p:cNvSpPr>
          <p:nvPr/>
        </p:nvSpPr>
        <p:spPr bwMode="auto">
          <a:xfrm>
            <a:off x="36925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0198" name="Rectangle 22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199" name="Rectangle 23"/>
          <p:cNvSpPr>
            <a:spLocks noChangeArrowheads="1"/>
          </p:cNvSpPr>
          <p:nvPr/>
        </p:nvSpPr>
        <p:spPr bwMode="auto">
          <a:xfrm>
            <a:off x="193675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1" name="Rectangle 25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0202" name="Rectangle 26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3" name="Rectangle 27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4" name="Rectangle 28"/>
          <p:cNvSpPr>
            <a:spLocks noChangeArrowheads="1"/>
          </p:cNvSpPr>
          <p:nvPr/>
        </p:nvSpPr>
        <p:spPr bwMode="auto">
          <a:xfrm>
            <a:off x="2522538" y="18986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5" name="Rectangle 29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50206" name="Rectangle 30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7" name="Rectangle 31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08" name="Rectangle 32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0209" name="Rectangle 33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210" name="Rectangle 34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1" name="Rectangle 35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2" name="Rectangle 36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3" name="Rectangle 37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4" name="Rectangle 38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215" name="Rectangle 39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6" name="Rectangle 40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7" name="Rectangle 41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218" name="Rectangle 42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19" name="Rectangle 43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0" name="Rectangle 44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0221" name="Rectangle 45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2" name="Rectangle 46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3" name="Rectangle 47"/>
          <p:cNvSpPr>
            <a:spLocks noChangeArrowheads="1"/>
          </p:cNvSpPr>
          <p:nvPr/>
        </p:nvSpPr>
        <p:spPr bwMode="auto">
          <a:xfrm>
            <a:off x="310832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Arial" charset="0"/>
              </a:rPr>
              <a:t>1</a:t>
            </a:r>
          </a:p>
        </p:txBody>
      </p:sp>
      <p:sp>
        <p:nvSpPr>
          <p:cNvPr id="50224" name="Rectangle 48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50225" name="Rectangle 49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6" name="Rectangle 50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7" name="Rectangle 51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8" name="Rectangle 52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29" name="Rectangle 53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0" name="Rectangle 54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1" name="Rectangle 55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2" name="Rectangle 56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3" name="Rectangle 57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4" name="Rectangle 58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50235" name="Rectangle 59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50236" name="Rectangle 60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7" name="Rectangle 61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8" name="Rectangle 62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39" name="Rectangle 63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0240" name="Rectangle 64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241" name="Rectangle 65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chemeClr val="bg1"/>
              </a:solidFill>
            </a:endParaRPr>
          </a:p>
        </p:txBody>
      </p:sp>
      <p:sp>
        <p:nvSpPr>
          <p:cNvPr id="50243" name="Text Box 67"/>
          <p:cNvSpPr txBox="1">
            <a:spLocks noChangeArrowheads="1"/>
          </p:cNvSpPr>
          <p:nvPr/>
        </p:nvSpPr>
        <p:spPr bwMode="auto">
          <a:xfrm>
            <a:off x="900113" y="5876925"/>
            <a:ext cx="74168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По вертикали:</a:t>
            </a:r>
          </a:p>
          <a:p>
            <a:pPr>
              <a:spcBef>
                <a:spcPct val="50000"/>
              </a:spcBef>
            </a:pPr>
            <a:r>
              <a:rPr lang="ru-RU"/>
              <a:t>Глобальная сеть.</a:t>
            </a:r>
          </a:p>
        </p:txBody>
      </p:sp>
      <p:sp>
        <p:nvSpPr>
          <p:cNvPr id="64" name="Rectangle 19"/>
          <p:cNvSpPr>
            <a:spLocks noChangeArrowheads="1"/>
          </p:cNvSpPr>
          <p:nvPr/>
        </p:nvSpPr>
        <p:spPr bwMode="auto">
          <a:xfrm>
            <a:off x="3071802" y="0"/>
            <a:ext cx="2339975" cy="441325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6600"/>
                </a:solidFill>
                <a:latin typeface="Arial" charset="0"/>
              </a:rPr>
              <a:t>Кроссворд</a:t>
            </a:r>
            <a:endParaRPr lang="ru-RU" b="1" dirty="0">
              <a:solidFill>
                <a:srgbClr val="FF6600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4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31083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36925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7669" name="Rectangle 21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27670" name="Rectangle 22"/>
          <p:cNvSpPr>
            <a:spLocks noChangeArrowheads="1"/>
          </p:cNvSpPr>
          <p:nvPr/>
        </p:nvSpPr>
        <p:spPr bwMode="auto">
          <a:xfrm>
            <a:off x="193675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2522538" y="18986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8" name="Rectangle 30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5" name="Rectangle 37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27686" name="Rectangle 38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7" name="Rectangle 39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88" name="Rectangle 40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Р</a:t>
            </a:r>
          </a:p>
        </p:txBody>
      </p:sp>
      <p:sp>
        <p:nvSpPr>
          <p:cNvPr id="27689" name="Rectangle 41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0" name="Rectangle 42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1" name="Rectangle 43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27692" name="Rectangle 44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3" name="Rectangle 45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5" name="Rectangle 47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27696" name="Rectangle 48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7" name="Rectangle 49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8" name="Rectangle 50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699" name="Rectangle 51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5" name="Rectangle 57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27706" name="Rectangle 58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27707" name="Rectangle 59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8" name="Rectangle 60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09" name="Rectangle 61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10" name="Rectangle 62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27711" name="Rectangle 63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27712" name="Rectangle 64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Т</a:t>
            </a:r>
          </a:p>
        </p:txBody>
      </p:sp>
      <p:sp>
        <p:nvSpPr>
          <p:cNvPr id="27714" name="Text Box 66"/>
          <p:cNvSpPr txBox="1">
            <a:spLocks noChangeArrowheads="1"/>
          </p:cNvSpPr>
          <p:nvPr/>
        </p:nvSpPr>
        <p:spPr bwMode="auto">
          <a:xfrm>
            <a:off x="428596" y="5572140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1. Рабочая станция по отношению к головному компьютеру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14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0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53261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2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4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3267" name="Rectangle 19"/>
          <p:cNvSpPr>
            <a:spLocks noChangeArrowheads="1"/>
          </p:cNvSpPr>
          <p:nvPr/>
        </p:nvSpPr>
        <p:spPr bwMode="auto">
          <a:xfrm>
            <a:off x="31083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68" name="Rectangle 20"/>
          <p:cNvSpPr>
            <a:spLocks noChangeArrowheads="1"/>
          </p:cNvSpPr>
          <p:nvPr/>
        </p:nvSpPr>
        <p:spPr bwMode="auto">
          <a:xfrm>
            <a:off x="36925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3269" name="Rectangle 21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3270" name="Rectangle 22"/>
          <p:cNvSpPr>
            <a:spLocks noChangeArrowheads="1"/>
          </p:cNvSpPr>
          <p:nvPr/>
        </p:nvSpPr>
        <p:spPr bwMode="auto">
          <a:xfrm>
            <a:off x="193675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1335088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3273" name="Rectangle 25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4" name="Rectangle 26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5" name="Rectangle 27"/>
          <p:cNvSpPr>
            <a:spLocks noChangeArrowheads="1"/>
          </p:cNvSpPr>
          <p:nvPr/>
        </p:nvSpPr>
        <p:spPr bwMode="auto">
          <a:xfrm>
            <a:off x="2522538" y="18986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6" name="Rectangle 28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3277" name="Rectangle 29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8" name="Rectangle 30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79" name="Rectangle 31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3280" name="Rectangle 32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3281" name="Rectangle 33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2" name="Rectangle 34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3" name="Rectangle 35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4" name="Rectangle 36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5" name="Rectangle 37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3286" name="Rectangle 38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7" name="Rectangle 39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88" name="Rectangle 40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3289" name="Rectangle 41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0" name="Rectangle 42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1" name="Rectangle 43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3292" name="Rectangle 44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3" name="Rectangle 45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5" name="Rectangle 47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3296" name="Rectangle 48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7" name="Rectangle 49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8" name="Rectangle 50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299" name="Rectangle 51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0" name="Rectangle 52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1" name="Rectangle 53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2" name="Rectangle 54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3" name="Rectangle 55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4" name="Rectangle 56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5" name="Rectangle 57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3306" name="Rectangle 58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3307" name="Rectangle 59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8" name="Rectangle 60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09" name="Rectangle 61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10" name="Rectangle 62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3311" name="Rectangle 63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3312" name="Rectangle 64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3313" name="Text Box 65"/>
          <p:cNvSpPr txBox="1">
            <a:spLocks noChangeArrowheads="1"/>
          </p:cNvSpPr>
          <p:nvPr/>
        </p:nvSpPr>
        <p:spPr bwMode="auto">
          <a:xfrm>
            <a:off x="611188" y="5876925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/>
              <a:t>2. Компьютерная сеть, охватывающая весь земной шар.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1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31083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369252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193675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296" name="Rectangle 24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4297" name="Rectangle 25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298" name="Rectangle 26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299" name="Rectangle 27"/>
          <p:cNvSpPr>
            <a:spLocks noChangeArrowheads="1"/>
          </p:cNvSpPr>
          <p:nvPr/>
        </p:nvSpPr>
        <p:spPr bwMode="auto">
          <a:xfrm>
            <a:off x="2522538" y="18986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0" name="Rectangle 28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4305" name="Rectangle 33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7" name="Rectangle 35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09" name="Rectangle 37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4310" name="Rectangle 38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1" name="Rectangle 39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2" name="Rectangle 40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4313" name="Rectangle 41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4" name="Rectangle 42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5" name="Rectangle 43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4316" name="Rectangle 44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7" name="Rectangle 45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18" name="Rectangle 46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4319" name="Rectangle 47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0" name="Rectangle 48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1" name="Rectangle 49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2" name="Rectangle 50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3" name="Rectangle 51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4" name="Rectangle 52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5" name="Rectangle 53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6" name="Rectangle 54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7" name="Rectangle 55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28" name="Rectangle 56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4329" name="Rectangle 57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4330" name="Rectangle 58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31" name="Rectangle 59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32" name="Rectangle 60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33" name="Rectangle 61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4334" name="Rectangle 62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4335" name="Rectangle 63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4336" name="Text Box 64"/>
          <p:cNvSpPr txBox="1">
            <a:spLocks noChangeArrowheads="1"/>
          </p:cNvSpPr>
          <p:nvPr/>
        </p:nvSpPr>
        <p:spPr bwMode="auto">
          <a:xfrm>
            <a:off x="571472" y="5786454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3. Электронно-вычислительное устройство.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42910" y="1665074"/>
            <a:ext cx="821533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000" b="1" dirty="0" err="1">
                <a:latin typeface="Times New Roman" pitchFamily="18" charset="0"/>
              </a:rPr>
              <a:t>Сетевая</a:t>
            </a:r>
            <a:r>
              <a:rPr lang="en-US" sz="2000" b="1" dirty="0">
                <a:latin typeface="Times New Roman" pitchFamily="18" charset="0"/>
              </a:rPr>
              <a:t> </a:t>
            </a:r>
            <a:r>
              <a:rPr lang="en-US" sz="2000" b="1" dirty="0" err="1" smtClean="0">
                <a:latin typeface="Times New Roman" pitchFamily="18" charset="0"/>
              </a:rPr>
              <a:t>карта</a:t>
            </a:r>
            <a:r>
              <a:rPr lang="ru-RU" sz="2000" b="1" dirty="0" smtClean="0">
                <a:latin typeface="Times New Roman" pitchFamily="18" charset="0"/>
              </a:rPr>
              <a:t> (</a:t>
            </a:r>
            <a:r>
              <a:rPr lang="en-US" sz="2000" b="1" dirty="0" smtClean="0">
                <a:latin typeface="Times New Roman" pitchFamily="18" charset="0"/>
              </a:rPr>
              <a:t>LAN</a:t>
            </a:r>
            <a:r>
              <a:rPr lang="ru-RU" sz="2000" b="1" dirty="0" smtClean="0">
                <a:latin typeface="Times New Roman" pitchFamily="18" charset="0"/>
              </a:rPr>
              <a:t> - </a:t>
            </a:r>
            <a:r>
              <a:rPr lang="en-US" sz="2000" dirty="0" smtClean="0"/>
              <a:t>Local Area Network)</a:t>
            </a:r>
            <a:r>
              <a:rPr lang="en-US" sz="2000" b="1" dirty="0" smtClean="0">
                <a:latin typeface="Times New Roman" pitchFamily="18" charset="0"/>
              </a:rPr>
              <a:t>:</a:t>
            </a:r>
            <a:endParaRPr lang="en-US" sz="2000" dirty="0">
              <a:latin typeface="Times New Roman" pitchFamily="18" charset="0"/>
            </a:endParaRPr>
          </a:p>
          <a:p>
            <a:r>
              <a:rPr lang="en-US" sz="2000" dirty="0" err="1">
                <a:latin typeface="Times New Roman" pitchFamily="18" charset="0"/>
              </a:rPr>
              <a:t>Сетевая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карта</a:t>
            </a:r>
            <a:r>
              <a:rPr lang="en-US" sz="2000" dirty="0">
                <a:latin typeface="Times New Roman" pitchFamily="18" charset="0"/>
              </a:rPr>
              <a:t> - </a:t>
            </a:r>
            <a:r>
              <a:rPr lang="en-US" sz="2000" dirty="0" err="1">
                <a:latin typeface="Times New Roman" pitchFamily="18" charset="0"/>
              </a:rPr>
              <a:t>это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устройство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для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обеспечения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связи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между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компьютерами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посредством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локальной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сети</a:t>
            </a:r>
            <a:r>
              <a:rPr lang="en-US" sz="2000" dirty="0">
                <a:latin typeface="Times New Roman" pitchFamily="18" charset="0"/>
              </a:rPr>
              <a:t>. </a:t>
            </a:r>
            <a:r>
              <a:rPr lang="en-US" sz="2000" dirty="0" err="1">
                <a:latin typeface="Times New Roman" pitchFamily="18" charset="0"/>
              </a:rPr>
              <a:t>Сетевая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карта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может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быть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выполнена</a:t>
            </a:r>
            <a:r>
              <a:rPr lang="en-US" sz="2000" dirty="0">
                <a:latin typeface="Times New Roman" pitchFamily="18" charset="0"/>
              </a:rPr>
              <a:t> в </a:t>
            </a:r>
            <a:r>
              <a:rPr lang="en-US" sz="2000" dirty="0" err="1">
                <a:latin typeface="Times New Roman" pitchFamily="18" charset="0"/>
              </a:rPr>
              <a:t>виде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платы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расширения</a:t>
            </a:r>
            <a:r>
              <a:rPr lang="en-US" sz="2000" dirty="0">
                <a:latin typeface="Times New Roman" pitchFamily="18" charset="0"/>
              </a:rPr>
              <a:t>, </a:t>
            </a:r>
            <a:r>
              <a:rPr lang="en-US" sz="2000" dirty="0" err="1">
                <a:latin typeface="Times New Roman" pitchFamily="18" charset="0"/>
              </a:rPr>
              <a:t>может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быть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</a:rPr>
              <a:t>интегрирована</a:t>
            </a:r>
            <a:r>
              <a:rPr lang="en-US" sz="2000" dirty="0">
                <a:latin typeface="Times New Roman" pitchFamily="18" charset="0"/>
              </a:rPr>
              <a:t> в </a:t>
            </a:r>
            <a:r>
              <a:rPr lang="en-US" sz="2000" dirty="0" err="1">
                <a:latin typeface="Times New Roman" pitchFamily="18" charset="0"/>
              </a:rPr>
              <a:t>материнскую</a:t>
            </a:r>
            <a:r>
              <a:rPr lang="en-US" sz="2000" dirty="0">
                <a:latin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</a:rPr>
              <a:t>плату</a:t>
            </a:r>
            <a:r>
              <a:rPr lang="ru-RU" sz="2000" dirty="0"/>
              <a:t>.</a:t>
            </a:r>
            <a:endParaRPr lang="en-US" sz="2000" dirty="0">
              <a:latin typeface="Times New Roman" pitchFamily="18" charset="0"/>
            </a:endParaRPr>
          </a:p>
        </p:txBody>
      </p:sp>
      <p:pic>
        <p:nvPicPr>
          <p:cNvPr id="7171" name="Picture 3" descr="Поло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643314"/>
            <a:ext cx="3665543" cy="275757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714348" y="141723"/>
            <a:ext cx="726141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sz="2800" b="1" dirty="0" err="1">
                <a:solidFill>
                  <a:srgbClr val="FF0000"/>
                </a:solidFill>
                <a:latin typeface="Times New Roman" pitchFamily="18" charset="0"/>
              </a:rPr>
              <a:t>Необходимое</a:t>
            </a:r>
            <a:r>
              <a:rPr lang="en-US" sz="28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itchFamily="18" charset="0"/>
              </a:rPr>
              <a:t>оборудование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для построения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локальных  сетей</a:t>
            </a:r>
            <a:endParaRPr lang="en-US" sz="28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5304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5305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5306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5311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5312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5313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5314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55317" name="Rectangle 21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5321" name="Rectangle 25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5322" name="Rectangle 26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5323" name="Rectangle 27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5324" name="Rectangle 28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5325" name="Rectangle 29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26" name="Rectangle 30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27" name="Rectangle 31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5328" name="Rectangle 32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5329" name="Rectangle 33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0" name="Rectangle 34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1" name="Rectangle 35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2" name="Rectangle 36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3" name="Rectangle 37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5334" name="Rectangle 38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5" name="Rectangle 39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6" name="Rectangle 40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5337" name="Rectangle 41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8" name="Rectangle 42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39" name="Rectangle 43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5340" name="Rectangle 44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1" name="Rectangle 45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2" name="Rectangle 46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5343" name="Rectangle 47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4" name="Rectangle 48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5" name="Rectangle 49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6" name="Rectangle 50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7" name="Rectangle 51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8" name="Rectangle 52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49" name="Rectangle 53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0" name="Rectangle 54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1" name="Rectangle 55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2" name="Rectangle 56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5353" name="Rectangle 57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5354" name="Rectangle 58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5" name="Rectangle 59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6" name="Rectangle 60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7" name="Rectangle 61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5358" name="Rectangle 62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5359" name="Rectangle 63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5360" name="Text Box 64"/>
          <p:cNvSpPr txBox="1">
            <a:spLocks noChangeArrowheads="1"/>
          </p:cNvSpPr>
          <p:nvPr/>
        </p:nvSpPr>
        <p:spPr bwMode="auto">
          <a:xfrm>
            <a:off x="428596" y="5786454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4. Головной компьютер.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60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>
              <a:solidFill>
                <a:srgbClr val="000000"/>
              </a:solidFill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6329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6331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6333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6334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6335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6336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6337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6338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6339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56340" name="Rectangle 20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6341" name="Rectangle 21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6342" name="Rectangle 22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6343" name="Rectangle 23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6344" name="Rectangle 24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345" name="Rectangle 25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6346" name="Rectangle 26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6347" name="Rectangle 27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6348" name="Rectangle 28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349" name="Rectangle 29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6350" name="Rectangle 30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6351" name="Rectangle 31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352" name="Rectangle 32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6353" name="Rectangle 33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54" name="Rectangle 34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55" name="Rectangle 35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56" name="Rectangle 36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6357" name="Rectangle 37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58" name="Rectangle 38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59" name="Rectangle 39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6360" name="Rectangle 40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1" name="Rectangle 41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2" name="Rectangle 42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6363" name="Rectangle 43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4" name="Rectangle 44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5" name="Rectangle 45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6366" name="Rectangle 46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7" name="Rectangle 47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8" name="Rectangle 48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69" name="Rectangle 49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0" name="Rectangle 50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1" name="Rectangle 51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2" name="Rectangle 52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3" name="Rectangle 53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4" name="Rectangle 54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5" name="Rectangle 55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6376" name="Rectangle 56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6377" name="Rectangle 57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8" name="Rectangle 58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79" name="Rectangle 59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80" name="Rectangle 60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6381" name="Rectangle 61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6382" name="Rectangle 62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6383" name="Text Box 63"/>
          <p:cNvSpPr txBox="1">
            <a:spLocks noChangeArrowheads="1"/>
          </p:cNvSpPr>
          <p:nvPr/>
        </p:nvSpPr>
        <p:spPr bwMode="auto">
          <a:xfrm>
            <a:off x="642910" y="5715016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5. Компьютерная сеть, работающая без сервера.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8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7352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7353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7354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7355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7357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7358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7359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7360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7361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7362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7363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7365" name="Rectangle 21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7367" name="Rectangle 23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7368" name="Rectangle 24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7369" name="Rectangle 25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7370" name="Rectangle 26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7371" name="Rectangle 27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7372" name="Rectangle 28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7373" name="Rectangle 29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7374" name="Rectangle 30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7375" name="Rectangle 31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7376" name="Rectangle 32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7377" name="Rectangle 33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7378" name="Rectangle 34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7379" name="Rectangle 35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7380" name="Rectangle 36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7381" name="Rectangle 37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7382" name="Rectangle 38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7383" name="Rectangle 39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7384" name="Rectangle 40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7385" name="Rectangle 41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7386" name="Rectangle 42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7387" name="Rectangle 43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57388" name="Rectangle 44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7389" name="Rectangle 45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7390" name="Rectangle 46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1" name="Rectangle 47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2" name="Rectangle 48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3" name="Rectangle 49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4" name="Rectangle 50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5" name="Rectangle 51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6" name="Rectangle 52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7" name="Rectangle 53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8" name="Rectangle 54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399" name="Rectangle 55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7400" name="Rectangle 56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7401" name="Rectangle 57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402" name="Rectangle 58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403" name="Rectangle 59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404" name="Rectangle 60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7405" name="Rectangle 61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7406" name="Rectangle 62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7407" name="Text Box 63"/>
          <p:cNvSpPr txBox="1">
            <a:spLocks noChangeArrowheads="1"/>
          </p:cNvSpPr>
          <p:nvPr/>
        </p:nvSpPr>
        <p:spPr bwMode="auto">
          <a:xfrm>
            <a:off x="571472" y="5572140"/>
            <a:ext cx="83534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6. Компьютерная сеть , охватывающая небольшое пространство (кабинет, здание и т.д.)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407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8374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375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376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377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378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8380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8381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382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383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8384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385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8386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387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58388" name="Rectangle 20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389" name="Rectangle 21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8390" name="Rectangle 22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391" name="Rectangle 23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8392" name="Rectangle 24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393" name="Rectangle 25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394" name="Rectangle 26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8395" name="Rectangle 27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8396" name="Rectangle 28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397" name="Rectangle 29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398" name="Rectangle 30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8399" name="Rectangle 31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400" name="Rectangle 32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401" name="Rectangle 33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8402" name="Rectangle 34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03" name="Rectangle 35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8404" name="Rectangle 36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405" name="Rectangle 37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406" name="Rectangle 38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8407" name="Rectangle 39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8408" name="Rectangle 40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09" name="Rectangle 41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410" name="Rectangle 42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411" name="Rectangle 43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58412" name="Rectangle 44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8413" name="Rectangle 45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414" name="Rectangle 46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8415" name="Rectangle 47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8416" name="Rectangle 48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17" name="Rectangle 49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8418" name="Rectangle 50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8419" name="Rectangle 51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8420" name="Rectangle 52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8421" name="Rectangle 53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2" name="Rectangle 54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3" name="Rectangle 55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8424" name="Rectangle 56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8425" name="Rectangle 57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6" name="Rectangle 58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7" name="Rectangle 59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8" name="Rectangle 60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8429" name="Rectangle 61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8430" name="Rectangle 62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8431" name="Text Box 63"/>
          <p:cNvSpPr txBox="1">
            <a:spLocks noChangeArrowheads="1"/>
          </p:cNvSpPr>
          <p:nvPr/>
        </p:nvSpPr>
        <p:spPr bwMode="auto">
          <a:xfrm>
            <a:off x="500034" y="5500702"/>
            <a:ext cx="83534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7. Физическая среда, позволяющая соединять компьютеры в сеть.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431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395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9396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59398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9400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01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402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59404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9405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406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407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9409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59412" name="Rectangle 20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9413" name="Rectangle 21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59414" name="Rectangle 22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415" name="Rectangle 23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9416" name="Rectangle 24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9417" name="Rectangle 25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9418" name="Rectangle 26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59419" name="Rectangle 27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59420" name="Rectangle 28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9421" name="Rectangle 29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9422" name="Rectangle 30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9423" name="Rectangle 31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9424" name="Rectangle 32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9425" name="Rectangle 33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9426" name="Rectangle 34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27" name="Rectangle 35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59428" name="Rectangle 36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9429" name="Rectangle 37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430" name="Rectangle 38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59431" name="Rectangle 39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59432" name="Rectangle 40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33" name="Rectangle 41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9434" name="Rectangle 42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435" name="Rectangle 43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59436" name="Rectangle 44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59437" name="Rectangle 45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438" name="Rectangle 46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59439" name="Rectangle 47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9440" name="Rectangle 48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41" name="Rectangle 49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442" name="Rectangle 50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9443" name="Rectangle 51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59444" name="Rectangle 52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45" name="Rectangle 53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9446" name="Rectangle 54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>
              <a:solidFill>
                <a:srgbClr val="000000"/>
              </a:solidFill>
            </a:endParaRPr>
          </a:p>
        </p:txBody>
      </p:sp>
      <p:sp>
        <p:nvSpPr>
          <p:cNvPr id="59447" name="Rectangle 55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9448" name="Rectangle 56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59449" name="Rectangle 57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59450" name="Rectangle 58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59451" name="Rectangle 59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59452" name="Rectangle 60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59453" name="Rectangle 61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59454" name="Rectangle 62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59455" name="Text Box 63"/>
          <p:cNvSpPr txBox="1">
            <a:spLocks noChangeArrowheads="1"/>
          </p:cNvSpPr>
          <p:nvPr/>
        </p:nvSpPr>
        <p:spPr bwMode="auto">
          <a:xfrm>
            <a:off x="642910" y="5572140"/>
            <a:ext cx="83534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ПО ГОРИЗОНТАЛИ:</a:t>
            </a:r>
          </a:p>
          <a:p>
            <a:pPr>
              <a:spcBef>
                <a:spcPct val="50000"/>
              </a:spcBef>
            </a:pPr>
            <a:r>
              <a:rPr lang="ru-RU" b="1" dirty="0"/>
              <a:t>8. Соединение компьютеров, позволяющее использовать совместные ресурсы.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5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ChangeArrowheads="1"/>
          </p:cNvSpPr>
          <p:nvPr/>
        </p:nvSpPr>
        <p:spPr bwMode="auto">
          <a:xfrm>
            <a:off x="36925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31083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3692525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279900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И</a:t>
            </a:r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864100" y="692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54514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252253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31083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26" name="Rectangle 10"/>
          <p:cNvSpPr>
            <a:spLocks noChangeArrowheads="1"/>
          </p:cNvSpPr>
          <p:nvPr/>
        </p:nvSpPr>
        <p:spPr bwMode="auto">
          <a:xfrm>
            <a:off x="369252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60427" name="Rectangle 11"/>
          <p:cNvSpPr>
            <a:spLocks noChangeArrowheads="1"/>
          </p:cNvSpPr>
          <p:nvPr/>
        </p:nvSpPr>
        <p:spPr bwMode="auto">
          <a:xfrm>
            <a:off x="5451475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Й</a:t>
            </a:r>
          </a:p>
        </p:txBody>
      </p:sp>
      <p:sp>
        <p:nvSpPr>
          <p:cNvPr id="60428" name="Rectangle 12"/>
          <p:cNvSpPr>
            <a:spLocks noChangeArrowheads="1"/>
          </p:cNvSpPr>
          <p:nvPr/>
        </p:nvSpPr>
        <p:spPr bwMode="auto">
          <a:xfrm>
            <a:off x="179388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60429" name="Rectangle 13"/>
          <p:cNvSpPr>
            <a:spLocks noChangeArrowheads="1"/>
          </p:cNvSpPr>
          <p:nvPr/>
        </p:nvSpPr>
        <p:spPr bwMode="auto">
          <a:xfrm>
            <a:off x="765175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30" name="Rectangle 14"/>
          <p:cNvSpPr>
            <a:spLocks noChangeArrowheads="1"/>
          </p:cNvSpPr>
          <p:nvPr/>
        </p:nvSpPr>
        <p:spPr bwMode="auto">
          <a:xfrm>
            <a:off x="1350963" y="12938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31" name="Rectangle 15"/>
          <p:cNvSpPr>
            <a:spLocks noChangeArrowheads="1"/>
          </p:cNvSpPr>
          <p:nvPr/>
        </p:nvSpPr>
        <p:spPr bwMode="auto">
          <a:xfrm>
            <a:off x="193675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0432" name="Rectangle 16"/>
          <p:cNvSpPr>
            <a:spLocks noChangeArrowheads="1"/>
          </p:cNvSpPr>
          <p:nvPr/>
        </p:nvSpPr>
        <p:spPr bwMode="auto">
          <a:xfrm>
            <a:off x="4279900" y="12938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60433" name="Rectangle 17"/>
          <p:cNvSpPr>
            <a:spLocks noChangeArrowheads="1"/>
          </p:cNvSpPr>
          <p:nvPr/>
        </p:nvSpPr>
        <p:spPr bwMode="auto">
          <a:xfrm>
            <a:off x="4864100" y="12938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Ы</a:t>
            </a:r>
          </a:p>
        </p:txBody>
      </p:sp>
      <p:sp>
        <p:nvSpPr>
          <p:cNvPr id="60434" name="Rectangle 18"/>
          <p:cNvSpPr>
            <a:spLocks noChangeArrowheads="1"/>
          </p:cNvSpPr>
          <p:nvPr/>
        </p:nvSpPr>
        <p:spPr bwMode="auto">
          <a:xfrm>
            <a:off x="6035675" y="692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60435" name="Rectangle 19"/>
          <p:cNvSpPr>
            <a:spLocks noChangeArrowheads="1"/>
          </p:cNvSpPr>
          <p:nvPr/>
        </p:nvSpPr>
        <p:spPr bwMode="auto">
          <a:xfrm>
            <a:off x="3694113" y="19161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Ю</a:t>
            </a:r>
          </a:p>
        </p:txBody>
      </p:sp>
      <p:sp>
        <p:nvSpPr>
          <p:cNvPr id="60436" name="Rectangle 20"/>
          <p:cNvSpPr>
            <a:spLocks noChangeArrowheads="1"/>
          </p:cNvSpPr>
          <p:nvPr/>
        </p:nvSpPr>
        <p:spPr bwMode="auto">
          <a:xfrm>
            <a:off x="427990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60437" name="Rectangle 21"/>
          <p:cNvSpPr>
            <a:spLocks noChangeArrowheads="1"/>
          </p:cNvSpPr>
          <p:nvPr/>
        </p:nvSpPr>
        <p:spPr bwMode="auto">
          <a:xfrm>
            <a:off x="2544763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М</a:t>
            </a:r>
          </a:p>
        </p:txBody>
      </p:sp>
      <p:sp>
        <p:nvSpPr>
          <p:cNvPr id="60438" name="Rectangle 22"/>
          <p:cNvSpPr>
            <a:spLocks noChangeArrowheads="1"/>
          </p:cNvSpPr>
          <p:nvPr/>
        </p:nvSpPr>
        <p:spPr bwMode="auto">
          <a:xfrm>
            <a:off x="1936750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39" name="Rectangle 23"/>
          <p:cNvSpPr>
            <a:spLocks noChangeArrowheads="1"/>
          </p:cNvSpPr>
          <p:nvPr/>
        </p:nvSpPr>
        <p:spPr bwMode="auto">
          <a:xfrm>
            <a:off x="1349375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60440" name="Rectangle 24"/>
          <p:cNvSpPr>
            <a:spLocks noChangeArrowheads="1"/>
          </p:cNvSpPr>
          <p:nvPr/>
        </p:nvSpPr>
        <p:spPr bwMode="auto">
          <a:xfrm>
            <a:off x="4864100" y="18986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41" name="Rectangle 25"/>
          <p:cNvSpPr>
            <a:spLocks noChangeArrowheads="1"/>
          </p:cNvSpPr>
          <p:nvPr/>
        </p:nvSpPr>
        <p:spPr bwMode="auto">
          <a:xfrm>
            <a:off x="545147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60442" name="Rectangle 26"/>
          <p:cNvSpPr>
            <a:spLocks noChangeArrowheads="1"/>
          </p:cNvSpPr>
          <p:nvPr/>
        </p:nvSpPr>
        <p:spPr bwMode="auto">
          <a:xfrm>
            <a:off x="3108325" y="18986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</a:t>
            </a:r>
          </a:p>
        </p:txBody>
      </p:sp>
      <p:sp>
        <p:nvSpPr>
          <p:cNvPr id="60443" name="Rectangle 27"/>
          <p:cNvSpPr>
            <a:spLocks noChangeArrowheads="1"/>
          </p:cNvSpPr>
          <p:nvPr/>
        </p:nvSpPr>
        <p:spPr bwMode="auto">
          <a:xfrm>
            <a:off x="193675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60444" name="Rectangle 28"/>
          <p:cNvSpPr>
            <a:spLocks noChangeArrowheads="1"/>
          </p:cNvSpPr>
          <p:nvPr/>
        </p:nvSpPr>
        <p:spPr bwMode="auto">
          <a:xfrm>
            <a:off x="2522538" y="250031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45" name="Rectangle 29"/>
          <p:cNvSpPr>
            <a:spLocks noChangeArrowheads="1"/>
          </p:cNvSpPr>
          <p:nvPr/>
        </p:nvSpPr>
        <p:spPr bwMode="auto">
          <a:xfrm>
            <a:off x="31083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60446" name="Rectangle 30"/>
          <p:cNvSpPr>
            <a:spLocks noChangeArrowheads="1"/>
          </p:cNvSpPr>
          <p:nvPr/>
        </p:nvSpPr>
        <p:spPr bwMode="auto">
          <a:xfrm>
            <a:off x="3692525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60447" name="Rectangle 31"/>
          <p:cNvSpPr>
            <a:spLocks noChangeArrowheads="1"/>
          </p:cNvSpPr>
          <p:nvPr/>
        </p:nvSpPr>
        <p:spPr bwMode="auto">
          <a:xfrm>
            <a:off x="4279900" y="250031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48" name="Rectangle 32"/>
          <p:cNvSpPr>
            <a:spLocks noChangeArrowheads="1"/>
          </p:cNvSpPr>
          <p:nvPr/>
        </p:nvSpPr>
        <p:spPr bwMode="auto">
          <a:xfrm>
            <a:off x="4864100" y="250031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60449" name="Rectangle 33"/>
          <p:cNvSpPr>
            <a:spLocks noChangeArrowheads="1"/>
          </p:cNvSpPr>
          <p:nvPr/>
        </p:nvSpPr>
        <p:spPr bwMode="auto">
          <a:xfrm>
            <a:off x="837882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60450" name="Rectangle 34"/>
          <p:cNvSpPr>
            <a:spLocks noChangeArrowheads="1"/>
          </p:cNvSpPr>
          <p:nvPr/>
        </p:nvSpPr>
        <p:spPr bwMode="auto">
          <a:xfrm>
            <a:off x="7793038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51" name="Rectangle 35"/>
          <p:cNvSpPr>
            <a:spLocks noChangeArrowheads="1"/>
          </p:cNvSpPr>
          <p:nvPr/>
        </p:nvSpPr>
        <p:spPr bwMode="auto">
          <a:xfrm>
            <a:off x="720725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В</a:t>
            </a:r>
          </a:p>
        </p:txBody>
      </p:sp>
      <p:sp>
        <p:nvSpPr>
          <p:cNvPr id="60452" name="Rectangle 36"/>
          <p:cNvSpPr>
            <a:spLocks noChangeArrowheads="1"/>
          </p:cNvSpPr>
          <p:nvPr/>
        </p:nvSpPr>
        <p:spPr bwMode="auto">
          <a:xfrm>
            <a:off x="4279900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60453" name="Rectangle 37"/>
          <p:cNvSpPr>
            <a:spLocks noChangeArrowheads="1"/>
          </p:cNvSpPr>
          <p:nvPr/>
        </p:nvSpPr>
        <p:spPr bwMode="auto">
          <a:xfrm>
            <a:off x="6621463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54" name="Rectangle 38"/>
          <p:cNvSpPr>
            <a:spLocks noChangeArrowheads="1"/>
          </p:cNvSpPr>
          <p:nvPr/>
        </p:nvSpPr>
        <p:spPr bwMode="auto">
          <a:xfrm>
            <a:off x="60356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Г</a:t>
            </a:r>
          </a:p>
        </p:txBody>
      </p:sp>
      <p:sp>
        <p:nvSpPr>
          <p:cNvPr id="60455" name="Rectangle 39"/>
          <p:cNvSpPr>
            <a:spLocks noChangeArrowheads="1"/>
          </p:cNvSpPr>
          <p:nvPr/>
        </p:nvSpPr>
        <p:spPr bwMode="auto">
          <a:xfrm>
            <a:off x="4279900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Р</a:t>
            </a:r>
          </a:p>
        </p:txBody>
      </p:sp>
      <p:sp>
        <p:nvSpPr>
          <p:cNvPr id="60456" name="Rectangle 40"/>
          <p:cNvSpPr>
            <a:spLocks noChangeArrowheads="1"/>
          </p:cNvSpPr>
          <p:nvPr/>
        </p:nvSpPr>
        <p:spPr bwMode="auto">
          <a:xfrm>
            <a:off x="486410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57" name="Rectangle 41"/>
          <p:cNvSpPr>
            <a:spLocks noChangeArrowheads="1"/>
          </p:cNvSpPr>
          <p:nvPr/>
        </p:nvSpPr>
        <p:spPr bwMode="auto">
          <a:xfrm>
            <a:off x="5451475" y="3105150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60458" name="Rectangle 42"/>
          <p:cNvSpPr>
            <a:spLocks noChangeArrowheads="1"/>
          </p:cNvSpPr>
          <p:nvPr/>
        </p:nvSpPr>
        <p:spPr bwMode="auto">
          <a:xfrm>
            <a:off x="1936750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59" name="Rectangle 43"/>
          <p:cNvSpPr>
            <a:spLocks noChangeArrowheads="1"/>
          </p:cNvSpPr>
          <p:nvPr/>
        </p:nvSpPr>
        <p:spPr bwMode="auto">
          <a:xfrm>
            <a:off x="2522538" y="3105150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Д</a:t>
            </a:r>
          </a:p>
        </p:txBody>
      </p:sp>
      <p:sp>
        <p:nvSpPr>
          <p:cNvPr id="60460" name="Rectangle 44"/>
          <p:cNvSpPr>
            <a:spLocks noChangeArrowheads="1"/>
          </p:cNvSpPr>
          <p:nvPr/>
        </p:nvSpPr>
        <p:spPr bwMode="auto">
          <a:xfrm>
            <a:off x="3108325" y="3105150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Н</a:t>
            </a:r>
          </a:p>
        </p:txBody>
      </p:sp>
      <p:sp>
        <p:nvSpPr>
          <p:cNvPr id="60461" name="Rectangle 45"/>
          <p:cNvSpPr>
            <a:spLocks noChangeArrowheads="1"/>
          </p:cNvSpPr>
          <p:nvPr/>
        </p:nvSpPr>
        <p:spPr bwMode="auto">
          <a:xfrm>
            <a:off x="76517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62" name="Rectangle 46"/>
          <p:cNvSpPr>
            <a:spLocks noChangeArrowheads="1"/>
          </p:cNvSpPr>
          <p:nvPr/>
        </p:nvSpPr>
        <p:spPr bwMode="auto">
          <a:xfrm>
            <a:off x="1350963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О</a:t>
            </a:r>
          </a:p>
        </p:txBody>
      </p:sp>
      <p:sp>
        <p:nvSpPr>
          <p:cNvPr id="60463" name="Rectangle 47"/>
          <p:cNvSpPr>
            <a:spLocks noChangeArrowheads="1"/>
          </p:cNvSpPr>
          <p:nvPr/>
        </p:nvSpPr>
        <p:spPr bwMode="auto">
          <a:xfrm>
            <a:off x="193675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60464" name="Rectangle 48"/>
          <p:cNvSpPr>
            <a:spLocks noChangeArrowheads="1"/>
          </p:cNvSpPr>
          <p:nvPr/>
        </p:nvSpPr>
        <p:spPr bwMode="auto">
          <a:xfrm>
            <a:off x="2522538" y="3706813"/>
            <a:ext cx="585787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65" name="Rectangle 49"/>
          <p:cNvSpPr>
            <a:spLocks noChangeArrowheads="1"/>
          </p:cNvSpPr>
          <p:nvPr/>
        </p:nvSpPr>
        <p:spPr bwMode="auto">
          <a:xfrm>
            <a:off x="31083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66" name="Rectangle 50"/>
          <p:cNvSpPr>
            <a:spLocks noChangeArrowheads="1"/>
          </p:cNvSpPr>
          <p:nvPr/>
        </p:nvSpPr>
        <p:spPr bwMode="auto">
          <a:xfrm>
            <a:off x="3692525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60467" name="Rectangle 51"/>
          <p:cNvSpPr>
            <a:spLocks noChangeArrowheads="1"/>
          </p:cNvSpPr>
          <p:nvPr/>
        </p:nvSpPr>
        <p:spPr bwMode="auto">
          <a:xfrm>
            <a:off x="5451475" y="37068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Я</a:t>
            </a:r>
          </a:p>
        </p:txBody>
      </p:sp>
      <p:sp>
        <p:nvSpPr>
          <p:cNvPr id="60468" name="Rectangle 52"/>
          <p:cNvSpPr>
            <a:spLocks noChangeArrowheads="1"/>
          </p:cNvSpPr>
          <p:nvPr/>
        </p:nvSpPr>
        <p:spPr bwMode="auto">
          <a:xfrm>
            <a:off x="4864100" y="37068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69" name="Rectangle 53"/>
          <p:cNvSpPr>
            <a:spLocks noChangeArrowheads="1"/>
          </p:cNvSpPr>
          <p:nvPr/>
        </p:nvSpPr>
        <p:spPr bwMode="auto">
          <a:xfrm>
            <a:off x="4864100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60470" name="Rectangle 54"/>
          <p:cNvSpPr>
            <a:spLocks noChangeArrowheads="1"/>
          </p:cNvSpPr>
          <p:nvPr/>
        </p:nvSpPr>
        <p:spPr bwMode="auto">
          <a:xfrm>
            <a:off x="36925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71" name="Rectangle 55"/>
          <p:cNvSpPr>
            <a:spLocks noChangeArrowheads="1"/>
          </p:cNvSpPr>
          <p:nvPr/>
        </p:nvSpPr>
        <p:spPr bwMode="auto">
          <a:xfrm>
            <a:off x="3108325" y="4913313"/>
            <a:ext cx="587375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С</a:t>
            </a:r>
          </a:p>
        </p:txBody>
      </p:sp>
      <p:sp>
        <p:nvSpPr>
          <p:cNvPr id="60472" name="Rectangle 56"/>
          <p:cNvSpPr>
            <a:spLocks noChangeArrowheads="1"/>
          </p:cNvSpPr>
          <p:nvPr/>
        </p:nvSpPr>
        <p:spPr bwMode="auto">
          <a:xfrm>
            <a:off x="2522538" y="4310063"/>
            <a:ext cx="585787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К</a:t>
            </a:r>
          </a:p>
        </p:txBody>
      </p:sp>
      <p:sp>
        <p:nvSpPr>
          <p:cNvPr id="60473" name="Rectangle 57"/>
          <p:cNvSpPr>
            <a:spLocks noChangeArrowheads="1"/>
          </p:cNvSpPr>
          <p:nvPr/>
        </p:nvSpPr>
        <p:spPr bwMode="auto">
          <a:xfrm>
            <a:off x="31083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А</a:t>
            </a:r>
          </a:p>
        </p:txBody>
      </p:sp>
      <p:sp>
        <p:nvSpPr>
          <p:cNvPr id="60474" name="Rectangle 58"/>
          <p:cNvSpPr>
            <a:spLocks noChangeArrowheads="1"/>
          </p:cNvSpPr>
          <p:nvPr/>
        </p:nvSpPr>
        <p:spPr bwMode="auto">
          <a:xfrm>
            <a:off x="3692525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Б</a:t>
            </a:r>
          </a:p>
        </p:txBody>
      </p:sp>
      <p:sp>
        <p:nvSpPr>
          <p:cNvPr id="60475" name="Rectangle 59"/>
          <p:cNvSpPr>
            <a:spLocks noChangeArrowheads="1"/>
          </p:cNvSpPr>
          <p:nvPr/>
        </p:nvSpPr>
        <p:spPr bwMode="auto">
          <a:xfrm>
            <a:off x="5451475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Ь</a:t>
            </a:r>
          </a:p>
        </p:txBody>
      </p:sp>
      <p:sp>
        <p:nvSpPr>
          <p:cNvPr id="60476" name="Rectangle 60"/>
          <p:cNvSpPr>
            <a:spLocks noChangeArrowheads="1"/>
          </p:cNvSpPr>
          <p:nvPr/>
        </p:nvSpPr>
        <p:spPr bwMode="auto">
          <a:xfrm>
            <a:off x="4864100" y="4310063"/>
            <a:ext cx="587375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Л</a:t>
            </a:r>
          </a:p>
        </p:txBody>
      </p:sp>
      <p:sp>
        <p:nvSpPr>
          <p:cNvPr id="60477" name="Rectangle 61"/>
          <p:cNvSpPr>
            <a:spLocks noChangeArrowheads="1"/>
          </p:cNvSpPr>
          <p:nvPr/>
        </p:nvSpPr>
        <p:spPr bwMode="auto">
          <a:xfrm>
            <a:off x="4279900" y="4310063"/>
            <a:ext cx="585788" cy="604837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Е</a:t>
            </a:r>
          </a:p>
        </p:txBody>
      </p:sp>
      <p:sp>
        <p:nvSpPr>
          <p:cNvPr id="60478" name="Rectangle 62"/>
          <p:cNvSpPr>
            <a:spLocks noChangeArrowheads="1"/>
          </p:cNvSpPr>
          <p:nvPr/>
        </p:nvSpPr>
        <p:spPr bwMode="auto">
          <a:xfrm>
            <a:off x="4279900" y="4913313"/>
            <a:ext cx="585788" cy="60325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Т</a:t>
            </a:r>
          </a:p>
        </p:txBody>
      </p:sp>
      <p:sp>
        <p:nvSpPr>
          <p:cNvPr id="60479" name="Text Box 63"/>
          <p:cNvSpPr txBox="1">
            <a:spLocks noChangeArrowheads="1"/>
          </p:cNvSpPr>
          <p:nvPr/>
        </p:nvSpPr>
        <p:spPr bwMode="auto">
          <a:xfrm>
            <a:off x="611188" y="5876925"/>
            <a:ext cx="8353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8153400" cy="1143000"/>
          </a:xfrm>
        </p:spPr>
        <p:txBody>
          <a:bodyPr/>
          <a:lstStyle/>
          <a:p>
            <a:r>
              <a:rPr lang="ru-RU" sz="4000" b="1">
                <a:solidFill>
                  <a:srgbClr val="FF3399"/>
                </a:solidFill>
              </a:rPr>
              <a:t>Проект «Локальная сеть</a:t>
            </a:r>
            <a:br>
              <a:rPr lang="ru-RU" sz="4000" b="1">
                <a:solidFill>
                  <a:srgbClr val="FF3399"/>
                </a:solidFill>
              </a:rPr>
            </a:br>
            <a:r>
              <a:rPr lang="ru-RU" sz="4000" b="1">
                <a:solidFill>
                  <a:srgbClr val="FF3399"/>
                </a:solidFill>
              </a:rPr>
              <a:t>с подключением к Интернет»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1600200"/>
            <a:ext cx="6400800" cy="4419600"/>
          </a:xfrm>
        </p:spPr>
        <p:txBody>
          <a:bodyPr/>
          <a:lstStyle/>
          <a:p>
            <a:pPr marL="812800" indent="-812800" algn="l">
              <a:buFontTx/>
              <a:buAutoNum type="romanUcPeriod"/>
            </a:pPr>
            <a:r>
              <a:rPr lang="ru-RU" sz="2400">
                <a:solidFill>
                  <a:schemeClr val="accent2"/>
                </a:solidFill>
              </a:rPr>
              <a:t>   Планирование сети: определение размеров сети, количества участников, потребностей в материалах и оборудовании, приблизительное определение  материальных затрат на создание сети.</a:t>
            </a:r>
          </a:p>
          <a:p>
            <a:pPr marL="812800" indent="-812800" algn="l">
              <a:buFontTx/>
              <a:buAutoNum type="romanUcPeriod"/>
            </a:pPr>
            <a:r>
              <a:rPr lang="ru-RU" sz="2400">
                <a:solidFill>
                  <a:schemeClr val="accent2"/>
                </a:solidFill>
              </a:rPr>
              <a:t>   Осуществление проекта: создание рекламного объявления; разработка детальной схемы сети; расчёт сметы на создание сети.</a:t>
            </a:r>
          </a:p>
          <a:p>
            <a:pPr marL="812800" indent="-812800" algn="l">
              <a:buFontTx/>
              <a:buAutoNum type="romanUcPeriod"/>
            </a:pPr>
            <a:r>
              <a:rPr lang="ru-RU" sz="2400">
                <a:solidFill>
                  <a:schemeClr val="accent2"/>
                </a:solidFill>
              </a:rPr>
              <a:t>    Защита созданного проекта локальной сети.</a:t>
            </a:r>
            <a:r>
              <a:rPr lang="ru-RU" sz="2400"/>
              <a:t> </a:t>
            </a:r>
          </a:p>
        </p:txBody>
      </p:sp>
      <p:pic>
        <p:nvPicPr>
          <p:cNvPr id="44036" name="Picture 4" descr="work_place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288" y="3284538"/>
            <a:ext cx="1512887" cy="1079500"/>
          </a:xfrm>
          <a:prstGeom prst="rect">
            <a:avLst/>
          </a:prstGeom>
          <a:noFill/>
        </p:spPr>
      </p:pic>
      <p:sp>
        <p:nvSpPr>
          <p:cNvPr id="44037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714356"/>
          <a:ext cx="7786742" cy="5650801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1.Компьютерные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сети. Топология, применение.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2.Понятие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История развития и возможности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3.Протоколы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передачи информации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Адреса компьютеров. Система доменных имен. Универсальный указатель ресурса (адрес).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4.Подключение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к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Выбор Internet-провайдера. Способы подключения к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Настройка подключения к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5.Основные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-обозреватели. Сравнение характеристик основных браузеров, их совместимость с ОС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Explorer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Mozilla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Firefox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).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6.Основные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-обозреватели. Сравнение характеристик основных браузеров, их совместимость с ОС (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Safari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Opera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Google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Chrome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).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7.Служба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World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Wide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Электронная почта. Телеконференции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Usenet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Служба передачи файлов FTP.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8.Знакомство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обозревателем, гиперссылки и серфинг. Работа с web-страницами. Работа с рисунка. Работа с папкой Избранное.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9.Знакомство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почтовым клиентом. Папки с сообщениями. Регистрация почтового ящика. Настройка почтового клиента.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3492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10.Электронные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сообщения. Их назначение, создание. Отправка и получение сообщений. Чтение сообщений и создание ответного 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сообщения. Работа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адресной книгой. Обмен сообщениями с уведомлением. 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11.Создание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правил для сообщений. Создание и использование подписи. Этикет электронной почты. Безопасность электронной почты.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12.Проблема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поиска и поисковые системы. Поиск по ключевым словам. Советы при поиске в различных системах.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13.Синтаксис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языка запросов. Поиск по каталогам. Сравнение различных поисковых систем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систем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14.История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возникновения основных поисковых систем: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Google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US" sz="1000" dirty="0" err="1">
                          <a:latin typeface="Times New Roman"/>
                          <a:ea typeface="Times New Roman"/>
                        </a:rPr>
                        <a:t>Yandex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Yahoo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15.Введение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 HTML. Структура Web-страницы. Создание Web-страницы.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4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16.Введение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 HTML: основные тэги, форматирование символов (форматирования текстовой информации, способы вывода на экран специальных символов); гипертекстовые ссылки (способы организации связей между ресурсами с помощью гипертекстовых ссылок, способы разбивки окна браузера на несколько независимых частей). Разбор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-страницы на примере.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4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17.Введение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 HTML: таблицы (способы представления текстовой информации в табличном виде, применение таблиц в web-дизайне); списки HTML (создание списков, их оформление и упорядочение); формы HTML и ввод данных (способы взаимодействия с пользователем и методы отправки пользовательских данных на web-сервер). Разбор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-страницы на примере.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240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18.Введение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 HTML: изображения в HTML (возможности HTML по работе с мультимедиа); фон страницы в HTML (оформление фона web-страницы графическими элементами, аспекты работы HTML с цветовой палитрой). Дополнительные возможности HTML: использование шрифтов, стилей,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мета-информации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и сценариев. Разбор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-страницы на примере.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19.Другие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инструментальные способы создания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-документов.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(Microsoft Front Page, Adobe (Macromedia) Dreamweaver).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20.Внедрение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-сайта в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-пространство. Понятие о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web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-программирование.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21.Основные 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возможности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JavaScript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 Основные возможности РНР.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22.Безопасность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, цензура и юридические аспекты работы в </a:t>
                      </a:r>
                      <a:r>
                        <a:rPr lang="en-US" sz="1000" dirty="0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79"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23.</a:t>
                      </a:r>
                      <a:r>
                        <a:rPr lang="en-US" sz="1000" dirty="0" smtClean="0">
                          <a:latin typeface="Times New Roman"/>
                          <a:ea typeface="Times New Roman"/>
                        </a:rPr>
                        <a:t>Internet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-сообщества и социальные сети.</a:t>
                      </a:r>
                    </a:p>
                  </a:txBody>
                  <a:tcPr marL="41490" marR="414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B06EB6-72D9-4EC0-8AA0-9B14BF5BC82D}" type="slidenum">
              <a:rPr lang="ru-RU" smtClean="0"/>
              <a:pPr/>
              <a:t>77</a:t>
            </a:fld>
            <a:endParaRPr lang="ru-RU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60338" y="55563"/>
            <a:ext cx="8407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FF0066"/>
                </a:solidFill>
              </a:rPr>
              <a:t> </a:t>
            </a:r>
            <a:r>
              <a:rPr lang="en-US" sz="2800" b="1" dirty="0">
                <a:solidFill>
                  <a:srgbClr val="FF0066"/>
                </a:solidFill>
              </a:rPr>
              <a:t>    </a:t>
            </a:r>
            <a:r>
              <a:rPr lang="ru-RU" sz="2800" b="1" dirty="0" smtClean="0">
                <a:solidFill>
                  <a:srgbClr val="FF0066"/>
                </a:solidFill>
              </a:rPr>
              <a:t>Тематика рефератов </a:t>
            </a:r>
            <a:endParaRPr lang="ru-RU" sz="2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285CE-BB64-4018-B492-C4509F0673E6}" type="slidenum">
              <a:rPr lang="ru-RU"/>
              <a:pPr/>
              <a:t>8</a:t>
            </a:fld>
            <a:endParaRPr lang="ru-RU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85720" y="214290"/>
            <a:ext cx="8396318" cy="4680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defTabSz="477838" eaLnBrk="0" hangingPunct="0"/>
            <a:r>
              <a:rPr lang="ru-RU" sz="2800" dirty="0"/>
              <a:t> 	</a:t>
            </a:r>
            <a:r>
              <a:rPr lang="ru-RU" sz="2800" b="1" dirty="0" smtClean="0">
                <a:solidFill>
                  <a:srgbClr val="FF3399"/>
                </a:solidFill>
              </a:rPr>
              <a:t>Кабель:</a:t>
            </a:r>
            <a:endParaRPr lang="ru-RU" sz="2800" b="1" dirty="0">
              <a:solidFill>
                <a:srgbClr val="000066"/>
              </a:solidFill>
            </a:endParaRPr>
          </a:p>
          <a:p>
            <a:pPr defTabSz="477838" eaLnBrk="0" hangingPunct="0">
              <a:buFontTx/>
              <a:buChar char="-"/>
            </a:pPr>
            <a:r>
              <a:rPr lang="ru-RU" sz="1800" b="1" dirty="0" smtClean="0">
                <a:solidFill>
                  <a:srgbClr val="CC0099"/>
                </a:solidFill>
              </a:rPr>
              <a:t>витая </a:t>
            </a:r>
            <a:r>
              <a:rPr lang="ru-RU" sz="1800" b="1" dirty="0">
                <a:solidFill>
                  <a:srgbClr val="CC0099"/>
                </a:solidFill>
              </a:rPr>
              <a:t>пара   </a:t>
            </a:r>
            <a:r>
              <a:rPr lang="ru-RU" sz="1800" dirty="0">
                <a:solidFill>
                  <a:srgbClr val="000066"/>
                </a:solidFill>
              </a:rPr>
              <a:t>состоит из двух изолированных </a:t>
            </a:r>
            <a:r>
              <a:rPr lang="ru-RU" sz="1800" dirty="0" smtClean="0">
                <a:solidFill>
                  <a:srgbClr val="000066"/>
                </a:solidFill>
              </a:rPr>
              <a:t>проводов (пара проводников), </a:t>
            </a:r>
            <a:r>
              <a:rPr lang="ru-RU" sz="1800" dirty="0">
                <a:solidFill>
                  <a:srgbClr val="000066"/>
                </a:solidFill>
              </a:rPr>
              <a:t>свитых между </a:t>
            </a:r>
            <a:r>
              <a:rPr lang="ru-RU" sz="1800" dirty="0" smtClean="0">
                <a:solidFill>
                  <a:srgbClr val="000066"/>
                </a:solidFill>
              </a:rPr>
              <a:t>собой  и одновременно вокруг других пар.</a:t>
            </a:r>
            <a:r>
              <a:rPr lang="en-US" sz="1800" dirty="0" smtClean="0">
                <a:solidFill>
                  <a:srgbClr val="000066"/>
                </a:solidFill>
              </a:rPr>
              <a:t> </a:t>
            </a:r>
            <a:r>
              <a:rPr lang="ru-RU" sz="1800" dirty="0" smtClean="0">
                <a:solidFill>
                  <a:srgbClr val="000066"/>
                </a:solidFill>
              </a:rPr>
              <a:t>Скручивание </a:t>
            </a:r>
            <a:r>
              <a:rPr lang="ru-RU" sz="1800" dirty="0">
                <a:solidFill>
                  <a:srgbClr val="000066"/>
                </a:solidFill>
              </a:rPr>
              <a:t>проводов уменьшает влияние внешних электромагнитных полей на   передаваемые сигналы</a:t>
            </a:r>
            <a:r>
              <a:rPr lang="en-US" sz="1800" dirty="0">
                <a:solidFill>
                  <a:srgbClr val="000066"/>
                </a:solidFill>
              </a:rPr>
              <a:t>;</a:t>
            </a:r>
            <a:r>
              <a:rPr lang="ru-RU" sz="1800" dirty="0">
                <a:solidFill>
                  <a:srgbClr val="000066"/>
                </a:solidFill>
              </a:rPr>
              <a:t> самый дешёвый тип кабеля, скорость передачи  информации 10-1000  Мбит</a:t>
            </a:r>
            <a:r>
              <a:rPr lang="en-US" sz="1800" dirty="0">
                <a:solidFill>
                  <a:srgbClr val="000066"/>
                </a:solidFill>
              </a:rPr>
              <a:t>/</a:t>
            </a:r>
            <a:r>
              <a:rPr lang="en-US" sz="1800" dirty="0" err="1">
                <a:solidFill>
                  <a:srgbClr val="000066"/>
                </a:solidFill>
              </a:rPr>
              <a:t>сек</a:t>
            </a:r>
            <a:r>
              <a:rPr lang="ru-RU" sz="1800" dirty="0" smtClean="0">
                <a:solidFill>
                  <a:srgbClr val="000066"/>
                </a:solidFill>
              </a:rPr>
              <a:t>;</a:t>
            </a:r>
          </a:p>
          <a:p>
            <a:pPr algn="ctr" defTabSz="477838" eaLnBrk="0" hangingPunct="0">
              <a:buFontTx/>
              <a:buChar char="-"/>
            </a:pPr>
            <a:endParaRPr lang="ru-RU" sz="1800" dirty="0" smtClean="0">
              <a:solidFill>
                <a:srgbClr val="000066"/>
              </a:solidFill>
            </a:endParaRPr>
          </a:p>
          <a:p>
            <a:pPr algn="ctr" defTabSz="477838" eaLnBrk="0" hangingPunct="0">
              <a:buFontTx/>
              <a:buChar char="-"/>
            </a:pPr>
            <a:endParaRPr lang="ru-RU" sz="1800" dirty="0" smtClean="0">
              <a:solidFill>
                <a:srgbClr val="000066"/>
              </a:solidFill>
            </a:endParaRPr>
          </a:p>
          <a:p>
            <a:pPr algn="ctr" defTabSz="477838" eaLnBrk="0" hangingPunct="0">
              <a:buFontTx/>
              <a:buChar char="-"/>
            </a:pPr>
            <a:endParaRPr lang="ru-RU" sz="1800" dirty="0" smtClean="0">
              <a:solidFill>
                <a:srgbClr val="000066"/>
              </a:solidFill>
            </a:endParaRPr>
          </a:p>
          <a:p>
            <a:pPr algn="ctr" defTabSz="477838" eaLnBrk="0" hangingPunct="0"/>
            <a:endParaRPr lang="ru-RU" sz="1800" dirty="0" smtClean="0">
              <a:solidFill>
                <a:srgbClr val="000066"/>
              </a:solidFill>
            </a:endParaRPr>
          </a:p>
          <a:p>
            <a:pPr algn="ctr" defTabSz="477838" eaLnBrk="0" hangingPunct="0"/>
            <a:endParaRPr lang="ru-RU" sz="1800" dirty="0" smtClean="0">
              <a:solidFill>
                <a:srgbClr val="000066"/>
              </a:solidFill>
            </a:endParaRPr>
          </a:p>
          <a:p>
            <a:pPr algn="ctr" defTabSz="477838" eaLnBrk="0" hangingPunct="0"/>
            <a:endParaRPr lang="ru-RU" sz="1800" dirty="0" smtClean="0">
              <a:solidFill>
                <a:srgbClr val="000066"/>
              </a:solidFill>
            </a:endParaRPr>
          </a:p>
          <a:p>
            <a:pPr defTabSz="477838" eaLnBrk="0" hangingPunct="0">
              <a:buFontTx/>
              <a:buChar char="-"/>
            </a:pPr>
            <a:r>
              <a:rPr lang="ru-RU" sz="1800" b="1" dirty="0" smtClean="0">
                <a:solidFill>
                  <a:srgbClr val="CC0099"/>
                </a:solidFill>
              </a:rPr>
              <a:t>коаксиальный </a:t>
            </a:r>
            <a:r>
              <a:rPr lang="ru-RU" sz="1800" b="1" dirty="0">
                <a:solidFill>
                  <a:srgbClr val="CC0099"/>
                </a:solidFill>
              </a:rPr>
              <a:t>кабель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000066"/>
                </a:solidFill>
              </a:rPr>
              <a:t> отличается более высокой механической прочностью,   помехозащищённостью   и    обеспечивает   скорость   передачи    информации 10</a:t>
            </a:r>
            <a:r>
              <a:rPr lang="ru-RU" sz="1800" dirty="0">
                <a:solidFill>
                  <a:srgbClr val="000080"/>
                </a:solidFill>
              </a:rPr>
              <a:t>–100</a:t>
            </a:r>
            <a:r>
              <a:rPr lang="ru-RU" sz="1800" dirty="0">
                <a:solidFill>
                  <a:srgbClr val="000066"/>
                </a:solidFill>
              </a:rPr>
              <a:t>0  Мбит</a:t>
            </a:r>
            <a:r>
              <a:rPr lang="en-US" sz="1800" dirty="0">
                <a:solidFill>
                  <a:srgbClr val="000066"/>
                </a:solidFill>
              </a:rPr>
              <a:t>/</a:t>
            </a:r>
            <a:r>
              <a:rPr lang="en-US" sz="1800" dirty="0" err="1">
                <a:solidFill>
                  <a:srgbClr val="000066"/>
                </a:solidFill>
              </a:rPr>
              <a:t>сек</a:t>
            </a:r>
            <a:r>
              <a:rPr lang="en-US" sz="1800" dirty="0">
                <a:solidFill>
                  <a:srgbClr val="000066"/>
                </a:solidFill>
              </a:rPr>
              <a:t>;</a:t>
            </a:r>
            <a:endParaRPr lang="ru-RU" sz="1800" dirty="0">
              <a:solidFill>
                <a:srgbClr val="000066"/>
              </a:solidFill>
            </a:endParaRPr>
          </a:p>
          <a:p>
            <a:pPr defTabSz="477838" eaLnBrk="0" hangingPunct="0"/>
            <a:endParaRPr lang="ru-RU" sz="1800" dirty="0"/>
          </a:p>
          <a:p>
            <a:pPr defTabSz="477838" eaLnBrk="0" hangingPunct="0"/>
            <a:endParaRPr lang="ru-RU" sz="1800" dirty="0"/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4714876" y="4786322"/>
            <a:ext cx="17541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/>
            <a:r>
              <a:rPr lang="ru-RU" sz="1400" dirty="0">
                <a:solidFill>
                  <a:srgbClr val="000066"/>
                </a:solidFill>
              </a:rPr>
              <a:t>Внешний проводник</a:t>
            </a:r>
          </a:p>
        </p:txBody>
      </p:sp>
      <p:grpSp>
        <p:nvGrpSpPr>
          <p:cNvPr id="22541" name="Group 13"/>
          <p:cNvGrpSpPr>
            <a:grpSpLocks/>
          </p:cNvGrpSpPr>
          <p:nvPr/>
        </p:nvGrpSpPr>
        <p:grpSpPr bwMode="auto">
          <a:xfrm>
            <a:off x="3424238" y="4953000"/>
            <a:ext cx="5719762" cy="1685925"/>
            <a:chOff x="1341" y="2970"/>
            <a:chExt cx="3603" cy="1062"/>
          </a:xfrm>
        </p:grpSpPr>
        <p:sp>
          <p:nvSpPr>
            <p:cNvPr id="22542" name="Line 14"/>
            <p:cNvSpPr>
              <a:spLocks noChangeShapeType="1"/>
            </p:cNvSpPr>
            <p:nvPr/>
          </p:nvSpPr>
          <p:spPr bwMode="auto">
            <a:xfrm>
              <a:off x="3264" y="3504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22543" name="Text Box 15"/>
            <p:cNvSpPr txBox="1">
              <a:spLocks noChangeArrowheads="1"/>
            </p:cNvSpPr>
            <p:nvPr/>
          </p:nvSpPr>
          <p:spPr bwMode="auto">
            <a:xfrm>
              <a:off x="3189" y="3840"/>
              <a:ext cx="60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/>
              <a:r>
                <a:rPr lang="ru-RU" sz="1400">
                  <a:solidFill>
                    <a:srgbClr val="000066"/>
                  </a:solidFill>
                </a:rPr>
                <a:t>Изоляция</a:t>
              </a:r>
              <a:r>
                <a:rPr lang="ru-RU" sz="1400"/>
                <a:t> </a:t>
              </a:r>
              <a:endParaRPr lang="ru-RU"/>
            </a:p>
          </p:txBody>
        </p:sp>
        <p:grpSp>
          <p:nvGrpSpPr>
            <p:cNvPr id="22544" name="Group 16"/>
            <p:cNvGrpSpPr>
              <a:grpSpLocks/>
            </p:cNvGrpSpPr>
            <p:nvPr/>
          </p:nvGrpSpPr>
          <p:grpSpPr bwMode="auto">
            <a:xfrm>
              <a:off x="1341" y="3265"/>
              <a:ext cx="2403" cy="767"/>
              <a:chOff x="1005" y="2733"/>
              <a:chExt cx="2403" cy="767"/>
            </a:xfrm>
          </p:grpSpPr>
          <p:grpSp>
            <p:nvGrpSpPr>
              <p:cNvPr id="22545" name="Group 17"/>
              <p:cNvGrpSpPr>
                <a:grpSpLocks/>
              </p:cNvGrpSpPr>
              <p:nvPr/>
            </p:nvGrpSpPr>
            <p:grpSpPr bwMode="auto">
              <a:xfrm>
                <a:off x="1584" y="2733"/>
                <a:ext cx="1824" cy="288"/>
                <a:chOff x="1584" y="2640"/>
                <a:chExt cx="1824" cy="288"/>
              </a:xfrm>
            </p:grpSpPr>
            <p:sp>
              <p:nvSpPr>
                <p:cNvPr id="22546" name="Rectangle 18"/>
                <p:cNvSpPr>
                  <a:spLocks noChangeArrowheads="1"/>
                </p:cNvSpPr>
                <p:nvPr/>
              </p:nvSpPr>
              <p:spPr bwMode="auto">
                <a:xfrm>
                  <a:off x="1584" y="2640"/>
                  <a:ext cx="960" cy="288"/>
                </a:xfrm>
                <a:prstGeom prst="rect">
                  <a:avLst/>
                </a:prstGeom>
                <a:solidFill>
                  <a:srgbClr val="808080">
                    <a:alpha val="50000"/>
                  </a:srgbClr>
                </a:solidFill>
                <a:ln w="9525">
                  <a:solidFill>
                    <a:schemeClr val="bg2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ru-RU"/>
                </a:p>
              </p:txBody>
            </p:sp>
            <p:sp>
              <p:nvSpPr>
                <p:cNvPr id="22547" name="Rectangle 19"/>
                <p:cNvSpPr>
                  <a:spLocks noChangeArrowheads="1"/>
                </p:cNvSpPr>
                <p:nvPr/>
              </p:nvSpPr>
              <p:spPr bwMode="auto">
                <a:xfrm>
                  <a:off x="2544" y="2688"/>
                  <a:ext cx="288" cy="192"/>
                </a:xfrm>
                <a:prstGeom prst="rect">
                  <a:avLst/>
                </a:prstGeom>
                <a:solidFill>
                  <a:srgbClr val="969696">
                    <a:alpha val="50000"/>
                  </a:srgbClr>
                </a:solidFill>
                <a:ln w="9525">
                  <a:solidFill>
                    <a:srgbClr val="969696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ru-RU"/>
                </a:p>
              </p:txBody>
            </p:sp>
            <p:sp>
              <p:nvSpPr>
                <p:cNvPr id="22548" name="Rectangle 20"/>
                <p:cNvSpPr>
                  <a:spLocks noChangeArrowheads="1"/>
                </p:cNvSpPr>
                <p:nvPr/>
              </p:nvSpPr>
              <p:spPr bwMode="auto">
                <a:xfrm>
                  <a:off x="2832" y="2736"/>
                  <a:ext cx="240" cy="96"/>
                </a:xfrm>
                <a:prstGeom prst="rect">
                  <a:avLst/>
                </a:prstGeom>
                <a:solidFill>
                  <a:srgbClr val="C0C0C0">
                    <a:alpha val="50000"/>
                  </a:srgbClr>
                </a:solidFill>
                <a:ln w="9525">
                  <a:solidFill>
                    <a:srgbClr val="C0C0C0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ru-RU"/>
                </a:p>
              </p:txBody>
            </p:sp>
            <p:sp>
              <p:nvSpPr>
                <p:cNvPr id="22549" name="Line 21"/>
                <p:cNvSpPr>
                  <a:spLocks noChangeShapeType="1"/>
                </p:cNvSpPr>
                <p:nvPr/>
              </p:nvSpPr>
              <p:spPr bwMode="auto">
                <a:xfrm>
                  <a:off x="3072" y="2784"/>
                  <a:ext cx="336" cy="0"/>
                </a:xfrm>
                <a:prstGeom prst="line">
                  <a:avLst/>
                </a:prstGeom>
                <a:noFill/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lIns="90000" tIns="46800" rIns="90000" bIns="46800" anchor="ctr"/>
                <a:lstStyle/>
                <a:p>
                  <a:endParaRPr lang="ru-RU"/>
                </a:p>
              </p:txBody>
            </p:sp>
          </p:grpSp>
          <p:sp>
            <p:nvSpPr>
              <p:cNvPr id="22550" name="Line 22"/>
              <p:cNvSpPr>
                <a:spLocks noChangeShapeType="1"/>
              </p:cNvSpPr>
              <p:nvPr/>
            </p:nvSpPr>
            <p:spPr bwMode="auto">
              <a:xfrm flipH="1">
                <a:off x="1728" y="3069"/>
                <a:ext cx="24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lIns="90000" tIns="46800" rIns="90000" bIns="46800" anchor="ctr"/>
              <a:lstStyle/>
              <a:p>
                <a:endParaRPr lang="ru-RU"/>
              </a:p>
            </p:txBody>
          </p:sp>
          <p:sp>
            <p:nvSpPr>
              <p:cNvPr id="22551" name="Text Box 23"/>
              <p:cNvSpPr txBox="1">
                <a:spLocks noChangeArrowheads="1"/>
              </p:cNvSpPr>
              <p:nvPr/>
            </p:nvSpPr>
            <p:spPr bwMode="auto">
              <a:xfrm>
                <a:off x="1005" y="3308"/>
                <a:ext cx="106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 eaLnBrk="0" hangingPunct="0"/>
                <a:r>
                  <a:rPr lang="ru-RU" sz="1400">
                    <a:solidFill>
                      <a:srgbClr val="000066"/>
                    </a:solidFill>
                  </a:rPr>
                  <a:t>Защитное покрытие</a:t>
                </a:r>
                <a:endParaRPr lang="ru-RU"/>
              </a:p>
            </p:txBody>
          </p:sp>
        </p:grpSp>
        <p:sp>
          <p:nvSpPr>
            <p:cNvPr id="22552" name="Line 24"/>
            <p:cNvSpPr>
              <a:spLocks noChangeShapeType="1"/>
            </p:cNvSpPr>
            <p:nvPr/>
          </p:nvSpPr>
          <p:spPr bwMode="auto">
            <a:xfrm flipV="1">
              <a:off x="2976" y="3072"/>
              <a:ext cx="192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V="1">
              <a:off x="3648" y="3171"/>
              <a:ext cx="24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22554" name="Text Box 26"/>
            <p:cNvSpPr txBox="1">
              <a:spLocks noChangeArrowheads="1"/>
            </p:cNvSpPr>
            <p:nvPr/>
          </p:nvSpPr>
          <p:spPr bwMode="auto">
            <a:xfrm>
              <a:off x="3704" y="2970"/>
              <a:ext cx="12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pPr algn="ctr" eaLnBrk="0" hangingPunct="0"/>
              <a:r>
                <a:rPr lang="ru-RU" sz="1400">
                  <a:solidFill>
                    <a:srgbClr val="000066"/>
                  </a:solidFill>
                </a:rPr>
                <a:t>Внутренний проводник</a:t>
              </a:r>
              <a:endParaRPr lang="ru-RU"/>
            </a:p>
          </p:txBody>
        </p:sp>
      </p:grpSp>
      <p:pic>
        <p:nvPicPr>
          <p:cNvPr id="22555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357826"/>
            <a:ext cx="160020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56" name="Picture 2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14554"/>
            <a:ext cx="228601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58" name="AutoShape 3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559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285992"/>
            <a:ext cx="2428892" cy="7143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367BC-3E6D-43A3-978F-33F4E229A5AB}" type="slidenum">
              <a:rPr lang="ru-RU"/>
              <a:pPr/>
              <a:t>9</a:t>
            </a:fld>
            <a:endParaRPr lang="ru-RU"/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-142908" y="0"/>
            <a:ext cx="9286908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lvl="1" eaLnBrk="0" hangingPunct="0"/>
            <a:r>
              <a:rPr lang="ru-RU" sz="1800" b="1" dirty="0" smtClean="0">
                <a:solidFill>
                  <a:srgbClr val="CC0099"/>
                </a:solidFill>
              </a:rPr>
              <a:t>-   </a:t>
            </a:r>
            <a:r>
              <a:rPr lang="ru-RU" sz="1800" b="1" dirty="0">
                <a:solidFill>
                  <a:srgbClr val="CC0099"/>
                </a:solidFill>
              </a:rPr>
              <a:t>оптоволоконный кабель</a:t>
            </a:r>
            <a:r>
              <a:rPr lang="ru-RU" sz="1800" dirty="0"/>
              <a:t> </a:t>
            </a:r>
            <a:r>
              <a:rPr lang="ru-RU" sz="1800" dirty="0">
                <a:solidFill>
                  <a:srgbClr val="000066"/>
                </a:solidFill>
              </a:rPr>
              <a:t>идеальная передающая среда, он не  </a:t>
            </a:r>
            <a:r>
              <a:rPr lang="ru-RU" sz="1800" dirty="0" smtClean="0">
                <a:solidFill>
                  <a:srgbClr val="000066"/>
                </a:solidFill>
              </a:rPr>
              <a:t>подвержен действию </a:t>
            </a:r>
            <a:r>
              <a:rPr lang="ru-RU" sz="1800" dirty="0">
                <a:solidFill>
                  <a:srgbClr val="000066"/>
                </a:solidFill>
              </a:rPr>
              <a:t>электромагнитных полей, скорость передачи информации более 50 Мбит</a:t>
            </a:r>
            <a:r>
              <a:rPr lang="en-US" sz="1800" dirty="0">
                <a:solidFill>
                  <a:srgbClr val="000066"/>
                </a:solidFill>
              </a:rPr>
              <a:t>/c</a:t>
            </a:r>
            <a:r>
              <a:rPr lang="ru-RU" sz="1800" dirty="0" err="1">
                <a:solidFill>
                  <a:srgbClr val="000066"/>
                </a:solidFill>
              </a:rPr>
              <a:t>ек</a:t>
            </a:r>
            <a:r>
              <a:rPr lang="ru-RU" sz="1800" dirty="0" smtClean="0">
                <a:solidFill>
                  <a:srgbClr val="000066"/>
                </a:solidFill>
              </a:rPr>
              <a:t>.  </a:t>
            </a:r>
            <a:r>
              <a:rPr lang="ru-RU" sz="1800" dirty="0">
                <a:solidFill>
                  <a:srgbClr val="000066"/>
                </a:solidFill>
              </a:rPr>
              <a:t>Оптоволоконный кабель часто применяют </a:t>
            </a:r>
            <a:r>
              <a:rPr lang="ru-RU" sz="1800" dirty="0" smtClean="0">
                <a:solidFill>
                  <a:srgbClr val="000066"/>
                </a:solidFill>
              </a:rPr>
              <a:t>для </a:t>
            </a:r>
            <a:r>
              <a:rPr lang="ru-RU" sz="1800" dirty="0">
                <a:solidFill>
                  <a:srgbClr val="000066"/>
                </a:solidFill>
              </a:rPr>
              <a:t>подключения локальных сетей к </a:t>
            </a:r>
            <a:r>
              <a:rPr lang="ru-RU" sz="1800" dirty="0" smtClean="0">
                <a:solidFill>
                  <a:srgbClr val="000066"/>
                </a:solidFill>
              </a:rPr>
              <a:t>     глобальной </a:t>
            </a:r>
            <a:r>
              <a:rPr lang="ru-RU" sz="1800" dirty="0">
                <a:solidFill>
                  <a:srgbClr val="000066"/>
                </a:solidFill>
              </a:rPr>
              <a:t>сети.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71736" y="1857364"/>
            <a:ext cx="2023608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/>
            <a:r>
              <a:rPr lang="ru-RU" sz="1600" i="1" dirty="0">
                <a:solidFill>
                  <a:srgbClr val="000066"/>
                </a:solidFill>
              </a:rPr>
              <a:t>Защитное покрытие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286116" y="1071546"/>
            <a:ext cx="2181281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pPr algn="ctr" eaLnBrk="0" hangingPunct="0"/>
            <a:r>
              <a:rPr lang="ru-RU" sz="1600" i="1" dirty="0">
                <a:solidFill>
                  <a:srgbClr val="000066"/>
                </a:solidFill>
              </a:rPr>
              <a:t>Стеклянное покрытие</a:t>
            </a:r>
            <a:endParaRPr lang="ru-RU" sz="1600" i="1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4500562" y="1214422"/>
            <a:ext cx="1428760" cy="928694"/>
            <a:chOff x="4419600" y="2971800"/>
            <a:chExt cx="1981200" cy="1447800"/>
          </a:xfrm>
        </p:grpSpPr>
        <p:sp>
          <p:nvSpPr>
            <p:cNvPr id="13315" name="Rectangle 3"/>
            <p:cNvSpPr>
              <a:spLocks noChangeArrowheads="1"/>
            </p:cNvSpPr>
            <p:nvPr/>
          </p:nvSpPr>
          <p:spPr bwMode="auto">
            <a:xfrm>
              <a:off x="4800600" y="3505200"/>
              <a:ext cx="995363" cy="457200"/>
            </a:xfrm>
            <a:prstGeom prst="rect">
              <a:avLst/>
            </a:prstGeom>
            <a:solidFill>
              <a:srgbClr val="808080">
                <a:alpha val="50000"/>
              </a:srgbClr>
            </a:solidFill>
            <a:ln w="952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16" name="Rectangle 4"/>
            <p:cNvSpPr>
              <a:spLocks noChangeArrowheads="1"/>
            </p:cNvSpPr>
            <p:nvPr/>
          </p:nvSpPr>
          <p:spPr bwMode="auto">
            <a:xfrm>
              <a:off x="4419600" y="3657600"/>
              <a:ext cx="381000" cy="152400"/>
            </a:xfrm>
            <a:prstGeom prst="rect">
              <a:avLst/>
            </a:prstGeom>
            <a:solidFill>
              <a:srgbClr val="C0C0C0">
                <a:alpha val="50000"/>
              </a:srgbClr>
            </a:solidFill>
            <a:ln w="9525">
              <a:solidFill>
                <a:srgbClr val="C0C0C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17" name="Line 5"/>
            <p:cNvSpPr>
              <a:spLocks noChangeShapeType="1"/>
            </p:cNvSpPr>
            <p:nvPr/>
          </p:nvSpPr>
          <p:spPr bwMode="auto">
            <a:xfrm>
              <a:off x="4648200" y="3733800"/>
              <a:ext cx="533400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18" name="Line 6"/>
            <p:cNvSpPr>
              <a:spLocks noChangeShapeType="1"/>
            </p:cNvSpPr>
            <p:nvPr/>
          </p:nvSpPr>
          <p:spPr bwMode="auto">
            <a:xfrm flipH="1">
              <a:off x="4572000" y="3962400"/>
              <a:ext cx="381000" cy="457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20" name="Line 8"/>
            <p:cNvSpPr>
              <a:spLocks noChangeShapeType="1"/>
            </p:cNvSpPr>
            <p:nvPr/>
          </p:nvSpPr>
          <p:spPr bwMode="auto">
            <a:xfrm flipV="1">
              <a:off x="4572000" y="3276600"/>
              <a:ext cx="3048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3322" name="Line 10"/>
            <p:cNvSpPr>
              <a:spLocks noChangeShapeType="1"/>
            </p:cNvSpPr>
            <p:nvPr/>
          </p:nvSpPr>
          <p:spPr bwMode="auto">
            <a:xfrm flipV="1">
              <a:off x="5257800" y="2971800"/>
              <a:ext cx="1143000" cy="68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5643570" y="1013097"/>
            <a:ext cx="2438400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/>
            <a:r>
              <a:rPr lang="ru-RU" sz="1600" i="1" dirty="0">
                <a:solidFill>
                  <a:srgbClr val="000066"/>
                </a:solidFill>
              </a:rPr>
              <a:t>Оптическое волокно</a:t>
            </a:r>
            <a:endParaRPr lang="ru-RU" sz="1600" i="1" dirty="0"/>
          </a:p>
        </p:txBody>
      </p:sp>
      <p:pic>
        <p:nvPicPr>
          <p:cNvPr id="1332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1676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7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250825" y="6381750"/>
            <a:ext cx="217488" cy="287338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8" name="AutoShape 1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217487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022607">
            <a:off x="5093353" y="5177456"/>
            <a:ext cx="1071570" cy="6926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0" name="Picture 10" descr="3_5_2_3a_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5214926"/>
            <a:ext cx="292258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428596" y="3571876"/>
            <a:ext cx="592935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CC0099"/>
                </a:solidFill>
              </a:rPr>
              <a:t>- </a:t>
            </a:r>
            <a:r>
              <a:rPr lang="ru-RU" sz="1800" b="1" dirty="0" err="1" smtClean="0">
                <a:solidFill>
                  <a:srgbClr val="CC0099"/>
                </a:solidFill>
              </a:rPr>
              <a:t>коннекторы</a:t>
            </a:r>
            <a:endParaRPr lang="ru-RU" sz="1800" b="1" dirty="0">
              <a:solidFill>
                <a:srgbClr val="CC0099"/>
              </a:solidFill>
            </a:endParaRPr>
          </a:p>
          <a:p>
            <a:r>
              <a:rPr lang="ru-RU" sz="1800" dirty="0">
                <a:solidFill>
                  <a:srgbClr val="000066"/>
                </a:solidFill>
              </a:rPr>
              <a:t>При использовании витой пары понадобятся 8-контактные </a:t>
            </a:r>
            <a:r>
              <a:rPr lang="ru-RU" sz="1800" dirty="0" err="1">
                <a:solidFill>
                  <a:srgbClr val="000066"/>
                </a:solidFill>
              </a:rPr>
              <a:t>коннекторы</a:t>
            </a:r>
            <a:r>
              <a:rPr lang="ru-RU" sz="1800" dirty="0">
                <a:solidFill>
                  <a:srgbClr val="000066"/>
                </a:solidFill>
              </a:rPr>
              <a:t>. Для соединения двух компьютеров понадобится 2 </a:t>
            </a:r>
            <a:r>
              <a:rPr lang="ru-RU" sz="1800" dirty="0" err="1">
                <a:solidFill>
                  <a:srgbClr val="000066"/>
                </a:solidFill>
              </a:rPr>
              <a:t>коннектора</a:t>
            </a:r>
            <a:r>
              <a:rPr lang="ru-RU" sz="1800" dirty="0">
                <a:solidFill>
                  <a:srgbClr val="000066"/>
                </a:solidFill>
              </a:rPr>
              <a:t>, для трех компьютеров </a:t>
            </a:r>
            <a:r>
              <a:rPr lang="ru-RU" sz="1800" dirty="0" smtClean="0">
                <a:solidFill>
                  <a:srgbClr val="000066"/>
                </a:solidFill>
              </a:rPr>
              <a:t>-            </a:t>
            </a:r>
            <a:r>
              <a:rPr lang="ru-RU" sz="1800" dirty="0">
                <a:solidFill>
                  <a:srgbClr val="000066"/>
                </a:solidFill>
              </a:rPr>
              <a:t>6 штук, для четырех - 8 </a:t>
            </a:r>
            <a:r>
              <a:rPr lang="ru-RU" sz="1800" dirty="0" err="1">
                <a:solidFill>
                  <a:srgbClr val="000066"/>
                </a:solidFill>
              </a:rPr>
              <a:t>коннекторов</a:t>
            </a:r>
            <a:r>
              <a:rPr lang="ru-RU" sz="1800" dirty="0">
                <a:solidFill>
                  <a:srgbClr val="000066"/>
                </a:solidFill>
              </a:rPr>
              <a:t>.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28596" y="2357430"/>
            <a:ext cx="8715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dirty="0" smtClean="0">
                <a:solidFill>
                  <a:srgbClr val="CC0099"/>
                </a:solidFill>
              </a:rPr>
              <a:t>- коммутатор </a:t>
            </a:r>
            <a:r>
              <a:rPr lang="ru-RU" sz="1800" dirty="0" smtClean="0">
                <a:solidFill>
                  <a:srgbClr val="000066"/>
                </a:solidFill>
              </a:rPr>
              <a:t>- нужен для соединения по витой паре более чем двух компьютеров, используется для расширения сети. Это устройство с портами для подключения сетевых кабелей от всех компьютеров. Один конец каждого кабеля соединяется с сетевой картой, другой - с коммутатором.  Для соединения необходимы </a:t>
            </a:r>
            <a:endParaRPr lang="ru-RU" sz="1800" dirty="0">
              <a:solidFill>
                <a:srgbClr val="000066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 rot="10800000" flipV="1">
            <a:off x="2786050" y="5429264"/>
            <a:ext cx="2214578" cy="4286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4" descr="dlink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6484806" y="3706091"/>
            <a:ext cx="2428891" cy="1628786"/>
          </a:xfrm>
          <a:prstGeom prst="rect">
            <a:avLst/>
          </a:prstGeom>
          <a:noFill/>
          <a:ln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4949</Words>
  <Application>Microsoft Office PowerPoint</Application>
  <PresentationFormat>Экран (4:3)</PresentationFormat>
  <Paragraphs>870</Paragraphs>
  <Slides>77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9" baseType="lpstr">
      <vt:lpstr>Оформление по умолчанию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Всемирная сеть стала неотъемлемой частью жизни в развитых и развивающихся странах. Этому средству массовой информации потребовалось гораздо меньше времени для достижения такой популярности:           </vt:lpstr>
      <vt:lpstr>Презентация PowerPoint</vt:lpstr>
      <vt:lpstr>Презентация PowerPoint</vt:lpstr>
      <vt:lpstr>Презентация PowerPoint</vt:lpstr>
      <vt:lpstr>Структура Интернет</vt:lpstr>
      <vt:lpstr>Презентация PowerPoint</vt:lpstr>
      <vt:lpstr>Презентация PowerPoint</vt:lpstr>
      <vt:lpstr>Презентация PowerPoint</vt:lpstr>
      <vt:lpstr>Подключение по коммутируемым телефонным каналам</vt:lpstr>
      <vt:lpstr>Разновидности модемов</vt:lpstr>
      <vt:lpstr>Подключение при помощи Wi-Fi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Проект «Локальная сеть с подключением к Интернет»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SEA</dc:creator>
  <cp:lastModifiedBy>(NovikovaNV) Новикова Надежда Владимировна</cp:lastModifiedBy>
  <cp:revision>159</cp:revision>
  <dcterms:created xsi:type="dcterms:W3CDTF">2008-01-27T15:21:56Z</dcterms:created>
  <dcterms:modified xsi:type="dcterms:W3CDTF">2017-01-18T14:51:40Z</dcterms:modified>
</cp:coreProperties>
</file>