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78" r:id="rId2"/>
    <p:sldId id="339" r:id="rId3"/>
    <p:sldId id="291" r:id="rId4"/>
    <p:sldId id="282" r:id="rId5"/>
    <p:sldId id="319" r:id="rId6"/>
    <p:sldId id="316" r:id="rId7"/>
    <p:sldId id="330" r:id="rId8"/>
    <p:sldId id="323" r:id="rId9"/>
    <p:sldId id="322" r:id="rId10"/>
    <p:sldId id="321" r:id="rId11"/>
    <p:sldId id="262" r:id="rId12"/>
    <p:sldId id="308" r:id="rId13"/>
    <p:sldId id="326" r:id="rId14"/>
    <p:sldId id="352" r:id="rId15"/>
    <p:sldId id="381" r:id="rId16"/>
    <p:sldId id="331" r:id="rId17"/>
    <p:sldId id="334" r:id="rId18"/>
    <p:sldId id="386" r:id="rId19"/>
    <p:sldId id="387" r:id="rId20"/>
    <p:sldId id="303" r:id="rId21"/>
    <p:sldId id="342" r:id="rId22"/>
    <p:sldId id="295" r:id="rId23"/>
    <p:sldId id="343" r:id="rId24"/>
    <p:sldId id="301" r:id="rId25"/>
    <p:sldId id="313" r:id="rId26"/>
    <p:sldId id="348" r:id="rId27"/>
    <p:sldId id="340" r:id="rId28"/>
    <p:sldId id="349" r:id="rId29"/>
    <p:sldId id="300" r:id="rId30"/>
    <p:sldId id="369" r:id="rId31"/>
    <p:sldId id="299" r:id="rId32"/>
    <p:sldId id="379" r:id="rId33"/>
    <p:sldId id="356" r:id="rId34"/>
    <p:sldId id="357" r:id="rId35"/>
    <p:sldId id="372" r:id="rId36"/>
    <p:sldId id="362" r:id="rId37"/>
    <p:sldId id="384" r:id="rId38"/>
    <p:sldId id="367" r:id="rId39"/>
    <p:sldId id="365" r:id="rId40"/>
    <p:sldId id="337" r:id="rId41"/>
    <p:sldId id="366" r:id="rId42"/>
    <p:sldId id="378" r:id="rId43"/>
    <p:sldId id="375" r:id="rId44"/>
    <p:sldId id="346" r:id="rId45"/>
    <p:sldId id="347" r:id="rId46"/>
    <p:sldId id="311" r:id="rId47"/>
    <p:sldId id="388" r:id="rId48"/>
    <p:sldId id="285" r:id="rId49"/>
    <p:sldId id="345" r:id="rId50"/>
    <p:sldId id="383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91" autoAdjust="0"/>
    <p:restoredTop sz="94630" autoAdjust="0"/>
  </p:normalViewPr>
  <p:slideViewPr>
    <p:cSldViewPr>
      <p:cViewPr varScale="1">
        <p:scale>
          <a:sx n="65" d="100"/>
          <a:sy n="65" d="100"/>
        </p:scale>
        <p:origin x="-17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'Лист1'!$B$1</c:f>
              <c:strCache>
                <c:ptCount val="1"/>
                <c:pt idx="0">
                  <c:v>не сформир.</c:v>
                </c:pt>
              </c:strCache>
            </c:strRef>
          </c:tx>
          <c:cat>
            <c:strRef>
              <c:f>'Лист1'!$A$2:$A$6</c:f>
              <c:strCache>
                <c:ptCount val="5"/>
                <c:pt idx="0">
                  <c:v>физическое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худож-эстетическое развитие</c:v>
                </c:pt>
                <c:pt idx="4">
                  <c:v>социально-коммуникатив</c:v>
                </c:pt>
              </c:strCache>
            </c:strRef>
          </c:cat>
          <c:val>
            <c:numRef>
              <c:f>'Лист1'!$B$2:$B$6</c:f>
              <c:numCache>
                <c:formatCode>General</c:formatCode>
                <c:ptCount val="5"/>
                <c:pt idx="0">
                  <c:v>0.9</c:v>
                </c:pt>
                <c:pt idx="1">
                  <c:v>1.8</c:v>
                </c:pt>
                <c:pt idx="2">
                  <c:v>2.1</c:v>
                </c:pt>
                <c:pt idx="3">
                  <c:v>2.5</c:v>
                </c:pt>
                <c:pt idx="4">
                  <c:v>1.5</c:v>
                </c:pt>
              </c:numCache>
            </c:numRef>
          </c:val>
        </c:ser>
        <c:ser>
          <c:idx val="1"/>
          <c:order val="1"/>
          <c:tx>
            <c:strRef>
              <c:f>'Лист1'!$C$1</c:f>
              <c:strCache>
                <c:ptCount val="1"/>
                <c:pt idx="0">
                  <c:v>в стад. Формир.</c:v>
                </c:pt>
              </c:strCache>
            </c:strRef>
          </c:tx>
          <c:cat>
            <c:strRef>
              <c:f>'Лист1'!$A$2:$A$6</c:f>
              <c:strCache>
                <c:ptCount val="5"/>
                <c:pt idx="0">
                  <c:v>физическое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худож-эстетическое развитие</c:v>
                </c:pt>
                <c:pt idx="4">
                  <c:v>социально-коммуникатив</c:v>
                </c:pt>
              </c:strCache>
            </c:strRef>
          </c:cat>
          <c:val>
            <c:numRef>
              <c:f>'Лист1'!$C$2:$C$6</c:f>
              <c:numCache>
                <c:formatCode>General</c:formatCode>
                <c:ptCount val="5"/>
                <c:pt idx="0">
                  <c:v>4.5</c:v>
                </c:pt>
                <c:pt idx="1">
                  <c:v>5.5</c:v>
                </c:pt>
                <c:pt idx="2">
                  <c:v>5.3</c:v>
                </c:pt>
                <c:pt idx="3">
                  <c:v>5</c:v>
                </c:pt>
                <c:pt idx="4">
                  <c:v>5.2</c:v>
                </c:pt>
              </c:numCache>
            </c:numRef>
          </c:val>
        </c:ser>
        <c:ser>
          <c:idx val="2"/>
          <c:order val="2"/>
          <c:tx>
            <c:strRef>
              <c:f>'Лист1'!$D$1</c:f>
              <c:strCache>
                <c:ptCount val="1"/>
                <c:pt idx="0">
                  <c:v>сформиров.</c:v>
                </c:pt>
              </c:strCache>
            </c:strRef>
          </c:tx>
          <c:cat>
            <c:strRef>
              <c:f>'Лист1'!$A$2:$A$6</c:f>
              <c:strCache>
                <c:ptCount val="5"/>
                <c:pt idx="0">
                  <c:v>физическое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худож-эстетическое развитие</c:v>
                </c:pt>
                <c:pt idx="4">
                  <c:v>социально-коммуникатив</c:v>
                </c:pt>
              </c:strCache>
            </c:strRef>
          </c:cat>
          <c:val>
            <c:numRef>
              <c:f>'Лист1'!$D$2:$D$6</c:f>
              <c:numCache>
                <c:formatCode>General</c:formatCode>
                <c:ptCount val="5"/>
                <c:pt idx="0">
                  <c:v>2.4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axId val="104350080"/>
        <c:axId val="104359424"/>
      </c:barChart>
      <c:catAx>
        <c:axId val="104350080"/>
        <c:scaling>
          <c:orientation val="minMax"/>
        </c:scaling>
        <c:axPos val="b"/>
        <c:numFmt formatCode="General" sourceLinked="0"/>
        <c:tickLblPos val="nextTo"/>
        <c:crossAx val="104359424"/>
        <c:crosses val="autoZero"/>
        <c:auto val="1"/>
        <c:lblAlgn val="ctr"/>
        <c:lblOffset val="100"/>
      </c:catAx>
      <c:valAx>
        <c:axId val="104359424"/>
        <c:scaling>
          <c:orientation val="minMax"/>
        </c:scaling>
        <c:axPos val="l"/>
        <c:majorGridlines/>
        <c:numFmt formatCode="General" sourceLinked="1"/>
        <c:tickLblPos val="nextTo"/>
        <c:crossAx val="104350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2284400026477"/>
          <c:y val="0.19325229295510463"/>
          <c:w val="0.32077155999735402"/>
          <c:h val="0.58214087323630981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'Лист1'!$B$1</c:f>
              <c:strCache>
                <c:ptCount val="1"/>
                <c:pt idx="0">
                  <c:v>не сформир.</c:v>
                </c:pt>
              </c:strCache>
            </c:strRef>
          </c:tx>
          <c:cat>
            <c:strRef>
              <c:f>'Лист1'!$A$2:$A$6</c:f>
              <c:strCache>
                <c:ptCount val="5"/>
                <c:pt idx="0">
                  <c:v>физическое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худож-эстетическое развитие</c:v>
                </c:pt>
                <c:pt idx="4">
                  <c:v>социально-коммуникатив</c:v>
                </c:pt>
              </c:strCache>
            </c:strRef>
          </c:cat>
          <c:val>
            <c:numRef>
              <c:f>'Лист1'!$B$2:$B$6</c:f>
              <c:numCache>
                <c:formatCode>General</c:formatCode>
                <c:ptCount val="5"/>
                <c:pt idx="0">
                  <c:v>0.15000000000000024</c:v>
                </c:pt>
                <c:pt idx="1">
                  <c:v>1</c:v>
                </c:pt>
                <c:pt idx="2">
                  <c:v>0.12000000000000002</c:v>
                </c:pt>
                <c:pt idx="3">
                  <c:v>0.28000000000000008</c:v>
                </c:pt>
                <c:pt idx="4">
                  <c:v>0.12000000000000002</c:v>
                </c:pt>
              </c:numCache>
            </c:numRef>
          </c:val>
        </c:ser>
        <c:ser>
          <c:idx val="1"/>
          <c:order val="1"/>
          <c:tx>
            <c:strRef>
              <c:f>'Лист1'!$C$1</c:f>
              <c:strCache>
                <c:ptCount val="1"/>
                <c:pt idx="0">
                  <c:v>в стад. Формир.</c:v>
                </c:pt>
              </c:strCache>
            </c:strRef>
          </c:tx>
          <c:cat>
            <c:strRef>
              <c:f>'Лист1'!$A$2:$A$6</c:f>
              <c:strCache>
                <c:ptCount val="5"/>
                <c:pt idx="0">
                  <c:v>физическое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худож-эстетическое развитие</c:v>
                </c:pt>
                <c:pt idx="4">
                  <c:v>социально-коммуникатив</c:v>
                </c:pt>
              </c:strCache>
            </c:strRef>
          </c:cat>
          <c:val>
            <c:numRef>
              <c:f>'Лист1'!$C$2:$C$6</c:f>
              <c:numCache>
                <c:formatCode>General</c:formatCode>
                <c:ptCount val="5"/>
                <c:pt idx="0">
                  <c:v>2.2000000000000002</c:v>
                </c:pt>
                <c:pt idx="1">
                  <c:v>2.9</c:v>
                </c:pt>
                <c:pt idx="2">
                  <c:v>2.7</c:v>
                </c:pt>
                <c:pt idx="3">
                  <c:v>4.3</c:v>
                </c:pt>
                <c:pt idx="4">
                  <c:v>4.5</c:v>
                </c:pt>
              </c:numCache>
            </c:numRef>
          </c:val>
        </c:ser>
        <c:ser>
          <c:idx val="2"/>
          <c:order val="2"/>
          <c:tx>
            <c:strRef>
              <c:f>'Лист1'!$D$1</c:f>
              <c:strCache>
                <c:ptCount val="1"/>
                <c:pt idx="0">
                  <c:v>сформиров.</c:v>
                </c:pt>
              </c:strCache>
            </c:strRef>
          </c:tx>
          <c:cat>
            <c:strRef>
              <c:f>'Лист1'!$A$2:$A$6</c:f>
              <c:strCache>
                <c:ptCount val="5"/>
                <c:pt idx="0">
                  <c:v>физическое развитие</c:v>
                </c:pt>
                <c:pt idx="1">
                  <c:v>познавательное развитие</c:v>
                </c:pt>
                <c:pt idx="2">
                  <c:v>речевое развитие</c:v>
                </c:pt>
                <c:pt idx="3">
                  <c:v>худож-эстетическое развитие</c:v>
                </c:pt>
                <c:pt idx="4">
                  <c:v>социально-коммуникатив</c:v>
                </c:pt>
              </c:strCache>
            </c:strRef>
          </c:cat>
          <c:val>
            <c:numRef>
              <c:f>'Лист1'!$D$2:$D$6</c:f>
              <c:numCache>
                <c:formatCode>General</c:formatCode>
                <c:ptCount val="5"/>
                <c:pt idx="0">
                  <c:v>5.6</c:v>
                </c:pt>
                <c:pt idx="1">
                  <c:v>4.4000000000000004</c:v>
                </c:pt>
                <c:pt idx="2">
                  <c:v>3.9</c:v>
                </c:pt>
                <c:pt idx="3">
                  <c:v>4</c:v>
                </c:pt>
                <c:pt idx="4">
                  <c:v>4.0999999999999996</c:v>
                </c:pt>
              </c:numCache>
            </c:numRef>
          </c:val>
        </c:ser>
        <c:axId val="102800000"/>
        <c:axId val="102805888"/>
      </c:barChart>
      <c:catAx>
        <c:axId val="102800000"/>
        <c:scaling>
          <c:orientation val="minMax"/>
        </c:scaling>
        <c:axPos val="b"/>
        <c:numFmt formatCode="General" sourceLinked="0"/>
        <c:tickLblPos val="nextTo"/>
        <c:crossAx val="102805888"/>
        <c:crosses val="autoZero"/>
        <c:auto val="1"/>
        <c:lblAlgn val="ctr"/>
        <c:lblOffset val="100"/>
      </c:catAx>
      <c:valAx>
        <c:axId val="102805888"/>
        <c:scaling>
          <c:orientation val="minMax"/>
        </c:scaling>
        <c:axPos val="l"/>
        <c:majorGridlines/>
        <c:numFmt formatCode="General" sourceLinked="1"/>
        <c:tickLblPos val="nextTo"/>
        <c:crossAx val="102800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042685267320265"/>
          <c:y val="0.18053217004755909"/>
          <c:w val="0.35957314732679885"/>
          <c:h val="0.63893532118901464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DCCB5-CAB2-4723-A804-439C53B04882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D2641-4F07-4BA9-8311-6736C4374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D2641-4F07-4BA9-8311-6736C4374620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7.jpeg"/><Relationship Id="rId7" Type="http://schemas.openxmlformats.org/officeDocument/2006/relationships/image" Target="../media/image1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jpe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jpeg"/><Relationship Id="rId3" Type="http://schemas.openxmlformats.org/officeDocument/2006/relationships/image" Target="../media/image148.jpeg"/><Relationship Id="rId7" Type="http://schemas.openxmlformats.org/officeDocument/2006/relationships/image" Target="../media/image1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jpeg"/><Relationship Id="rId3" Type="http://schemas.openxmlformats.org/officeDocument/2006/relationships/image" Target="../media/image162.jpeg"/><Relationship Id="rId7" Type="http://schemas.openxmlformats.org/officeDocument/2006/relationships/image" Target="../media/image1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5.jpeg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7" Type="http://schemas.openxmlformats.org/officeDocument/2006/relationships/image" Target="../media/image1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althynewage.com/immersio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C:\Users\Home\Documents\IMG_20191222_1541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3816424" cy="50293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404665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казённое  общеобразовательное учреждение основная общеобразовательная школа № 6 города Нижние Серги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68960"/>
            <a:ext cx="33123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Мыльникова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Занфира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Гарифяновна</a:t>
            </a: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г. Нижние Серги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2020 г.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23728" y="404664"/>
            <a:ext cx="51845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Дыхательная гимнастика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040" y="1124744"/>
            <a:ext cx="6336704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03648" y="332657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/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«Здоровье»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908720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АЛГОРИТМЫ</a:t>
            </a:r>
          </a:p>
        </p:txBody>
      </p:sp>
      <p:pic>
        <p:nvPicPr>
          <p:cNvPr id="8" name="Рисунок 7" descr="C:\Users\Халил\Desktop\аттестация\2019-01-31 09.27.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25961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Халил\Desktop\аттестация\2019-01-31 09.27.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340768"/>
            <a:ext cx="202350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Халил\Desktop\аттестация\2019-01-31 09.27.2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77072"/>
            <a:ext cx="2659449" cy="213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Халил\Desktop\аттестация\2019-01-30 11.35.4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005064"/>
            <a:ext cx="2553194" cy="212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Халил\Desktop\аттестация\2019-01-31 09.26.5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1268760"/>
            <a:ext cx="2712274" cy="203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3217540" y="4063380"/>
            <a:ext cx="256490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03849" y="548680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Витаминки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187624" y="1268760"/>
            <a:ext cx="4322440" cy="311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228828" y="2916188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абличка 4"/>
          <p:cNvSpPr/>
          <p:nvPr/>
        </p:nvSpPr>
        <p:spPr>
          <a:xfrm>
            <a:off x="3779912" y="2492896"/>
            <a:ext cx="2016224" cy="1728192"/>
          </a:xfrm>
          <a:prstGeom prst="plaqu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Модель  двигательной активности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755576" y="2780928"/>
            <a:ext cx="2664296" cy="1008112"/>
          </a:xfrm>
          <a:prstGeom prst="flowChartOnlineStorag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Самостоятельная деятельность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сохраненные данные 6"/>
          <p:cNvSpPr/>
          <p:nvPr/>
        </p:nvSpPr>
        <p:spPr>
          <a:xfrm rot="2400000">
            <a:off x="1525346" y="1056794"/>
            <a:ext cx="2538675" cy="1079544"/>
          </a:xfrm>
          <a:prstGeom prst="flowChartOnlineStorag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Самообслуживание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сохраненные данные 7"/>
          <p:cNvSpPr/>
          <p:nvPr/>
        </p:nvSpPr>
        <p:spPr>
          <a:xfrm rot="5400000">
            <a:off x="3685592" y="454360"/>
            <a:ext cx="1988840" cy="1080120"/>
          </a:xfrm>
          <a:prstGeom prst="flowChartOnlineStorag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3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300000" rev="0"/>
              </a:camera>
              <a:lightRig rig="threePt" dir="t"/>
            </a:scene3d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Пальчиковые игры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сохраненные данные 8"/>
          <p:cNvSpPr/>
          <p:nvPr/>
        </p:nvSpPr>
        <p:spPr>
          <a:xfrm rot="7800000">
            <a:off x="5185732" y="932018"/>
            <a:ext cx="2381977" cy="1021082"/>
          </a:xfrm>
          <a:prstGeom prst="flowChartOnlineStorag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Индивидуальная работа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 rot="-2400000">
            <a:off x="1534164" y="4402588"/>
            <a:ext cx="2535177" cy="1104773"/>
          </a:xfrm>
          <a:prstGeom prst="flowChartOnlineStorag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сохраненные данные 10"/>
          <p:cNvSpPr/>
          <p:nvPr/>
        </p:nvSpPr>
        <p:spPr>
          <a:xfrm rot="-8100000">
            <a:off x="5291676" y="4428603"/>
            <a:ext cx="2385505" cy="1149947"/>
          </a:xfrm>
          <a:prstGeom prst="flowChartOnlineStorag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сохраненные данные 11"/>
          <p:cNvSpPr/>
          <p:nvPr/>
        </p:nvSpPr>
        <p:spPr>
          <a:xfrm rot="-10800000">
            <a:off x="6012160" y="2636912"/>
            <a:ext cx="2520280" cy="1152128"/>
          </a:xfrm>
          <a:prstGeom prst="flowChartOnlineStorage">
            <a:avLst/>
          </a:prstGeom>
          <a:blipFill dpi="0" rotWithShape="1">
            <a:blip r:embed="rId3" cstate="print"/>
            <a:srcRect/>
            <a:tile tx="0" ty="6350" sx="100000" sy="9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1800000" lon="0" rev="10800000"/>
              </a:camera>
              <a:lightRig rig="threePt" dir="t"/>
            </a:scene3d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сохраненные данные 12"/>
          <p:cNvSpPr/>
          <p:nvPr/>
        </p:nvSpPr>
        <p:spPr>
          <a:xfrm rot="-5400000">
            <a:off x="3577580" y="5143500"/>
            <a:ext cx="2276872" cy="1152128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Прогулки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67"/>
          <a:stretch>
            <a:fillRect/>
          </a:stretch>
        </p:blipFill>
        <p:spPr bwMode="auto">
          <a:xfrm>
            <a:off x="500034" y="1357298"/>
            <a:ext cx="3143272" cy="221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1" t="3125"/>
          <a:stretch>
            <a:fillRect/>
          </a:stretch>
        </p:blipFill>
        <p:spPr bwMode="auto">
          <a:xfrm>
            <a:off x="5072066" y="1357298"/>
            <a:ext cx="3286148" cy="221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Халил\Desktop\вацап\IMG-20190220-WA0013.jpg"/>
          <p:cNvPicPr/>
          <p:nvPr/>
        </p:nvPicPr>
        <p:blipFill>
          <a:blip r:embed="rId5" cstate="print"/>
          <a:srcRect b="18928"/>
          <a:stretch>
            <a:fillRect/>
          </a:stretch>
        </p:blipFill>
        <p:spPr bwMode="auto">
          <a:xfrm>
            <a:off x="428596" y="3929066"/>
            <a:ext cx="3286148" cy="238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WhatsApp\Media\WhatsApp Images\IMG-20190223-WA0014.jpg"/>
          <p:cNvPicPr/>
          <p:nvPr/>
        </p:nvPicPr>
        <p:blipFill>
          <a:blip r:embed="rId6" cstate="print"/>
          <a:srcRect l="12554" r="3807"/>
          <a:stretch>
            <a:fillRect/>
          </a:stretch>
        </p:blipFill>
        <p:spPr bwMode="auto">
          <a:xfrm>
            <a:off x="5000628" y="3929066"/>
            <a:ext cx="3429024" cy="241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476673"/>
            <a:ext cx="4878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Халил\Desktop\игры мои\2019-01-24 15.09.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73016"/>
            <a:ext cx="2928926" cy="244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фото 3\2019-01-24 15.10.21.jpg"/>
          <p:cNvPicPr/>
          <p:nvPr/>
        </p:nvPicPr>
        <p:blipFill>
          <a:blip r:embed="rId4" cstate="print"/>
          <a:srcRect l="21949" t="18627" r="17460"/>
          <a:stretch>
            <a:fillRect/>
          </a:stretch>
        </p:blipFill>
        <p:spPr bwMode="auto">
          <a:xfrm>
            <a:off x="4932040" y="3645024"/>
            <a:ext cx="278605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836712"/>
            <a:ext cx="24482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836712"/>
            <a:ext cx="268376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C:\Users\Халил\Desktop\вацап\IMG-20190222-WA012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836712"/>
            <a:ext cx="285752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332657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Гимнастика после пробуждения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700808"/>
            <a:ext cx="2971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915816" y="62068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 Все о спорте»</a:t>
            </a:r>
            <a:endParaRPr lang="ru-RU" sz="2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700808"/>
            <a:ext cx="2971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627784" y="476672"/>
            <a:ext cx="36724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Макеты экосистем</a:t>
            </a:r>
            <a:endParaRPr lang="ru-RU" sz="20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Халил\Desktop\распечатать\2019-02-26 16.35.43.jpg"/>
          <p:cNvPicPr/>
          <p:nvPr/>
        </p:nvPicPr>
        <p:blipFill>
          <a:blip r:embed="rId3" cstate="print"/>
          <a:srcRect l="13458"/>
          <a:stretch>
            <a:fillRect/>
          </a:stretch>
        </p:blipFill>
        <p:spPr bwMode="auto">
          <a:xfrm>
            <a:off x="827584" y="980728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Халил\Desktop\распечатать\2019-02-26 16.34.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0728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Халил\Desktop\распечатать\2019-02-26 16.34.3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861048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3861048"/>
            <a:ext cx="2628949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Home\Desktop\Новая папка (19)\IMG_20200317_154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052736"/>
            <a:ext cx="3168352" cy="2658616"/>
          </a:xfrm>
          <a:prstGeom prst="rect">
            <a:avLst/>
          </a:prstGeom>
          <a:noFill/>
        </p:spPr>
      </p:pic>
      <p:pic>
        <p:nvPicPr>
          <p:cNvPr id="1027" name="Picture 3" descr="C:\Users\Home\Desktop\Новая папка (19)\IMG_20200327_1517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052736"/>
            <a:ext cx="3384376" cy="45091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38627" y="476672"/>
            <a:ext cx="2866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«Неделя здоровья»</a:t>
            </a:r>
            <a:endParaRPr lang="ru-RU" sz="20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717032"/>
            <a:ext cx="338437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252028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052736"/>
            <a:ext cx="288032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852936"/>
            <a:ext cx="309634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203848" y="476672"/>
            <a:ext cx="23737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«Волшебный куб»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39552" y="548681"/>
            <a:ext cx="799288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400" b="1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создание условий для укрепления физического   и психического здоровья детей и использование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технологий, разнообразных видов деятельности и культурных практик в работе с детьми дошкольного возраста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Создать условия для сохранения и укрепления здоровья детей, на основе комплексного и системного использования доступных для детского сада технологий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Организовать образовательное пространство и разнообразие материалов, обеспечивающее эмоциональное благополучие детей во взаимодействии с предметно-пространственным окружением;</a:t>
            </a:r>
            <a:endParaRPr lang="en-US" sz="16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Разработать и внедрить культурные практики совместной деятельности с детьми, направленные на формирование познавательной активности: образовательные ситуации комплексно-тематического характера, реализуемые в разных видах деятельности;</a:t>
            </a:r>
            <a:endParaRPr lang="en-US" sz="16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Вовлекать родителей в образовательную деятельность посредствам создания образовательных проектов совместно с семьей на основе выявления потребностей и поддержки образовательных инициатив семьи.</a:t>
            </a:r>
          </a:p>
          <a:p>
            <a:endParaRPr lang="ru-RU" sz="16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 Организация эффективных форм сотрудничества с родителями и педагогами.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699792" y="332656"/>
            <a:ext cx="283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Игровые пособия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692696"/>
            <a:ext cx="28083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«Назови недостающие  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детали»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356992"/>
            <a:ext cx="273630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76056" y="764704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«Расставь картинки по порядку»</a:t>
            </a:r>
            <a:endParaRPr lang="ru-RU" sz="14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556792"/>
            <a:ext cx="259228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371220" y="4078052"/>
            <a:ext cx="273826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C:\Users\Халил\Videos\Documents\А\2019-01-18 15.10.07.jpg"/>
          <p:cNvPicPr/>
          <p:nvPr/>
        </p:nvPicPr>
        <p:blipFill>
          <a:blip r:embed="rId6" cstate="print"/>
          <a:srcRect l="7083" r="7908"/>
          <a:stretch>
            <a:fillRect/>
          </a:stretch>
        </p:blipFill>
        <p:spPr bwMode="auto">
          <a:xfrm>
            <a:off x="539552" y="1412776"/>
            <a:ext cx="28803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259228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56820" y="104398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11560" y="404664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«Найди отличия»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404664"/>
            <a:ext cx="1584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«Лабиринт»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C:\Users\Халил\Videos\Documents\А\2019-01-18 15.09.16.jpg"/>
          <p:cNvPicPr/>
          <p:nvPr/>
        </p:nvPicPr>
        <p:blipFill>
          <a:blip r:embed="rId5" cstate="print"/>
          <a:srcRect l="9757"/>
          <a:stretch>
            <a:fillRect/>
          </a:stretch>
        </p:blipFill>
        <p:spPr bwMode="auto">
          <a:xfrm rot="21600000">
            <a:off x="4355976" y="3429000"/>
            <a:ext cx="352839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933056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907704" y="332656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Занимательные игры с блоками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ДЬЕНЕША 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палочками 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КЮЗИНЕРА</a:t>
            </a:r>
            <a:endParaRPr lang="ru-RU" sz="20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600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Халил\Desktop\распечатать\2019-02-26 15.44.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25200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Халил\Desktop\распечатать\2019-02-26 15.45.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484784"/>
            <a:ext cx="2520000" cy="20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645024"/>
            <a:ext cx="2376000" cy="264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717032"/>
            <a:ext cx="2376000" cy="25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Home\Desktop\Новая папка как вырастить хлеб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3312368" cy="252028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780928"/>
            <a:ext cx="3096344" cy="22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35696" y="476672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Тематические альбомы для рассматривания детьми</a:t>
            </a:r>
            <a:endParaRPr lang="ru-RU" sz="20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268760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«Зимующие птицы»</a:t>
            </a:r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3" y="1268760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«Хлеб- всему голова»</a:t>
            </a:r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700808"/>
            <a:ext cx="223224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779912" y="3861048"/>
            <a:ext cx="3024336" cy="246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923929" y="3356992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«Труд людей зимой»</a:t>
            </a:r>
            <a:endParaRPr lang="ru-RU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987824" y="548680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Игровые чтения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2520280" cy="259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861048"/>
            <a:ext cx="2592288" cy="259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196752"/>
            <a:ext cx="25922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96752"/>
            <a:ext cx="266429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861048"/>
            <a:ext cx="2664296" cy="259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1196752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979712" y="404664"/>
            <a:ext cx="46805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Игра-драматизация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«Два жадных медвежонка»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700000" cy="2045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628800"/>
            <a:ext cx="27000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628800"/>
            <a:ext cx="27000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005064"/>
            <a:ext cx="2664296" cy="203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4077072"/>
            <a:ext cx="27747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4077072"/>
            <a:ext cx="29168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345638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771800" y="620688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Литературный уголок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9" y="1556792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С.В. Михалков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1556792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П.П .Бажов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32856"/>
            <a:ext cx="381642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 t="27862"/>
          <a:stretch>
            <a:fillRect/>
          </a:stretch>
        </p:blipFill>
        <p:spPr bwMode="auto">
          <a:xfrm>
            <a:off x="1043608" y="1628800"/>
            <a:ext cx="712879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915816" y="620688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«Моя  Россия»</a:t>
            </a:r>
            <a:endParaRPr lang="ru-RU" sz="2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6000" y="26064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endPara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«ПРОФЕССИИ»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77072"/>
            <a:ext cx="25202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077072"/>
            <a:ext cx="2736304" cy="204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077072"/>
            <a:ext cx="259228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836712"/>
            <a:ext cx="2736304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620688"/>
            <a:ext cx="29718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1052736"/>
            <a:ext cx="2520280" cy="281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73016"/>
            <a:ext cx="3312368" cy="2738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717032"/>
            <a:ext cx="3528392" cy="266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980728"/>
            <a:ext cx="3240360" cy="253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 t="4179"/>
          <a:stretch>
            <a:fillRect/>
          </a:stretch>
        </p:blipFill>
        <p:spPr bwMode="auto">
          <a:xfrm>
            <a:off x="4572000" y="1052736"/>
            <a:ext cx="3528392" cy="2502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763492" y="548680"/>
            <a:ext cx="3617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Совместная деятельность 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42493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</a:t>
            </a:r>
          </a:p>
          <a:p>
            <a:pPr marL="285750" indent="-285750"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Конституция РФ, ст.43,72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Конвенция о правах ребенка(1989г) (одобрено Генеральной Ассамблеей ООН 20.11.1989, вступила в силу для СССР от 15.09.1990);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Санитарно-эпидемиологические требования к устройству, содержанию и организации режима работы дошкольных образовательных организаций.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2.4.1.3049-13» (Постановление Главного государственного санитарного врача РФ от 15.05.2013 №26);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Декларация прав ребенка (провозглашена резолюцией 1286 Генеральной Ассамблеи ООН от 20.11.1959);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Семейный Кодекс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Закон РФ от 29.12.2012 № 273 «Об образовании в Российской Федерации»;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Приказ Министерства образования и науки РФ от 14.10.2013 года № 1155 «Об утверждении федерального государственного образовательного стандарта дошкольного образования»;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Приказ Министерства образования и науки РФ от 30.08.2013 г. N 1014 г. «Об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образования".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Устав МКОУ ООШ детского сада №6.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548680"/>
            <a:ext cx="23042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620688"/>
            <a:ext cx="3312368" cy="268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501008"/>
            <a:ext cx="33123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501008"/>
            <a:ext cx="3456384" cy="29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501008"/>
            <a:ext cx="2520280" cy="281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836712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86000" y="47667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Поделки из бросового материала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501008"/>
            <a:ext cx="2448272" cy="281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836712"/>
            <a:ext cx="273630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501008"/>
            <a:ext cx="28083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836712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6000" y="620689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Аппликация  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«Спортсмены»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00808"/>
            <a:ext cx="532859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86000" y="62068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МИНИ- МУЗЕЙ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«Такие разные ложки»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C:\Users\Халил\Desktop\равилевна\2019-01-24 15.16.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36912"/>
            <a:ext cx="272239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Халил\Videos\Documents\А\2019-01-24 13.45.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412776"/>
            <a:ext cx="2714612" cy="2500330"/>
          </a:xfrm>
          <a:prstGeom prst="rect">
            <a:avLst/>
          </a:prstGeom>
          <a:noFill/>
        </p:spPr>
      </p:pic>
      <p:pic>
        <p:nvPicPr>
          <p:cNvPr id="8" name="Рисунок 7" descr="C:\Users\Халил\Videos\Documents\А\2019-01-24 15.16.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645024"/>
            <a:ext cx="253703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2520280" cy="252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6000" y="40466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</a:t>
            </a:r>
            <a:endParaRPr lang="ru-RU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7176" y="1052736"/>
            <a:ext cx="273928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052736"/>
            <a:ext cx="2592288" cy="252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1052736"/>
            <a:ext cx="2808312" cy="259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C:\Users\Халил\Desktop\равилевна\2018-12-10 10.11.3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3789040"/>
            <a:ext cx="25922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Халил\Desktop\равилевна\2018-12-10 10.14.5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3789040"/>
            <a:ext cx="2592288" cy="239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48880"/>
            <a:ext cx="2971800" cy="403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980728"/>
            <a:ext cx="453650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531345" y="476672"/>
            <a:ext cx="4081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149080"/>
            <a:ext cx="44290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49138" y="476672"/>
            <a:ext cx="404572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Участие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родителей в утренниках и мероприятиях 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61048"/>
            <a:ext cx="2664296" cy="237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Халил\Desktop\альфинур\IMG-20181203-WA00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933056"/>
            <a:ext cx="27363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124744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1196752"/>
            <a:ext cx="273630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3933056"/>
            <a:ext cx="2699792" cy="239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1124744"/>
            <a:ext cx="2664296" cy="2693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6000" y="332657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Поделки совместно с родителями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«Дары Осени»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8684" y="3284984"/>
            <a:ext cx="29035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«Новогодние игрушки»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C:\Users\Халил\Desktop\альфинур\2018-09-21 08.12.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252028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Халил\Desktop\фото 1\фото2\2018-12-20 15.10.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789040"/>
            <a:ext cx="278608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052736"/>
            <a:ext cx="266429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052736"/>
            <a:ext cx="24322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 cstate="print"/>
          <a:srcRect l="15748" t="38068" r="47850" b="15627"/>
          <a:stretch>
            <a:fillRect/>
          </a:stretch>
        </p:blipFill>
        <p:spPr bwMode="auto">
          <a:xfrm>
            <a:off x="6300192" y="3789040"/>
            <a:ext cx="237626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3789040"/>
            <a:ext cx="27363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31345" y="620688"/>
            <a:ext cx="40813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Приобщение родителей к проектам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ome\Desktop\ДОКи на учебу\IMG_20200221_1359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83568" y="1412776"/>
            <a:ext cx="4104456" cy="2664296"/>
          </a:xfrm>
          <a:prstGeom prst="rect">
            <a:avLst/>
          </a:prstGeom>
          <a:noFill/>
        </p:spPr>
      </p:pic>
      <p:pic>
        <p:nvPicPr>
          <p:cNvPr id="1027" name="Picture 3" descr="C:\Users\Home\Desktop\ДОКи на учебу\IMG_20200221_135853.jpg"/>
          <p:cNvPicPr>
            <a:picLocks noChangeAspect="1" noChangeArrowheads="1"/>
          </p:cNvPicPr>
          <p:nvPr/>
        </p:nvPicPr>
        <p:blipFill>
          <a:blip r:embed="rId4" cstate="print"/>
          <a:srcRect l="7874"/>
          <a:stretch>
            <a:fillRect/>
          </a:stretch>
        </p:blipFill>
        <p:spPr bwMode="auto">
          <a:xfrm rot="5400000">
            <a:off x="5174773" y="2898235"/>
            <a:ext cx="253887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727072" y="332656"/>
            <a:ext cx="3689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Совместная работа с педагогами 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E:\костя открой меня\P11204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2736"/>
            <a:ext cx="3672408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645024"/>
            <a:ext cx="3600400" cy="268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67544" y="481697"/>
            <a:ext cx="806489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технологии-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 комплекс медицинских, психологических и педагогических мер, направленных не только на защиту детей, но и на формирование у них ценностного и осознанного отношения к состоянию своего здоровья.</a:t>
            </a:r>
          </a:p>
          <a:p>
            <a:pPr lvl="0" algn="ctr"/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81697"/>
            <a:ext cx="4500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82258" y="2556302"/>
            <a:ext cx="220151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</a:t>
            </a:r>
          </a:p>
          <a:p>
            <a:pPr algn="ctr"/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физзанятия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245905" y="3958208"/>
            <a:ext cx="2808312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Гимнастика после сна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474750" y="2586608"/>
            <a:ext cx="2535943" cy="9385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Динамические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паузы</a:t>
            </a:r>
            <a:r>
              <a:rPr lang="ru-RU" b="1" i="1" dirty="0" smtClean="0">
                <a:solidFill>
                  <a:srgbClr val="FFFF00"/>
                </a:solidFill>
              </a:rPr>
              <a:t> </a:t>
            </a:r>
            <a:r>
              <a:rPr lang="ru-RU" b="1" i="1" dirty="0" err="1" smtClean="0">
                <a:solidFill>
                  <a:srgbClr val="FFFF00"/>
                </a:solidFill>
              </a:rPr>
              <a:t>паузыпап</a:t>
            </a:r>
            <a:endParaRPr lang="ru-RU" b="1" i="1" dirty="0" smtClean="0">
              <a:solidFill>
                <a:srgbClr val="FFFF00"/>
              </a:solidFill>
            </a:endParaRPr>
          </a:p>
          <a:p>
            <a:pPr lvl="0" algn="ctr"/>
            <a:endParaRPr lang="ru-RU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599975" y="5672358"/>
            <a:ext cx="2412102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Пальчиковая гимнастика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6137893" y="5250659"/>
            <a:ext cx="2952328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Прогулки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868144" y="2864772"/>
            <a:ext cx="914400" cy="10934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265352" y="2864772"/>
            <a:ext cx="1082512" cy="1192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051720" y="2348880"/>
            <a:ext cx="936104" cy="237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427984" y="2780928"/>
            <a:ext cx="108012" cy="28435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361696" y="2864772"/>
            <a:ext cx="1084570" cy="23858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0" idx="3"/>
            <a:endCxn id="10" idx="1"/>
          </p:cNvCxnSpPr>
          <p:nvPr/>
        </p:nvCxnSpPr>
        <p:spPr>
          <a:xfrm>
            <a:off x="6446265" y="2455694"/>
            <a:ext cx="399866" cy="2683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2555776" y="1914436"/>
            <a:ext cx="3890489" cy="108251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1560" y="5157192"/>
            <a:ext cx="2376264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2411760" y="2924944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323528" y="3861048"/>
            <a:ext cx="199452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Релаксация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32656"/>
            <a:ext cx="280831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36004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284984"/>
            <a:ext cx="280831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32656"/>
            <a:ext cx="280831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9131" y="548680"/>
            <a:ext cx="51631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Активное</a:t>
            </a:r>
            <a:r>
              <a:rPr lang="ru-RU" sz="2000" i="1" dirty="0" smtClean="0">
                <a:solidFill>
                  <a:srgbClr val="593B1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участие в  общественной жизни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ome\Downloads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645024"/>
            <a:ext cx="2880320" cy="2436194"/>
          </a:xfrm>
          <a:prstGeom prst="rect">
            <a:avLst/>
          </a:prstGeom>
          <a:noFill/>
        </p:spPr>
      </p:pic>
      <p:pic>
        <p:nvPicPr>
          <p:cNvPr id="1027" name="Picture 3" descr="C:\Users\Home\Downloads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196752"/>
            <a:ext cx="2952328" cy="2148162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01008"/>
            <a:ext cx="237626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96752"/>
            <a:ext cx="2880320" cy="22322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171" name="Picture 3" descr="C:\Users\Home\Desktop\Новая папка (16)\i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501008"/>
            <a:ext cx="2304256" cy="2880320"/>
          </a:xfrm>
          <a:prstGeom prst="rect">
            <a:avLst/>
          </a:prstGeom>
          <a:noFill/>
        </p:spPr>
      </p:pic>
      <p:pic>
        <p:nvPicPr>
          <p:cNvPr id="2050" name="Picture 2" descr="C:\Users\Home\Desktop\ДОКи на учебу\IMG_20200226_170220.jpg"/>
          <p:cNvPicPr>
            <a:picLocks noChangeAspect="1" noChangeArrowheads="1"/>
          </p:cNvPicPr>
          <p:nvPr/>
        </p:nvPicPr>
        <p:blipFill>
          <a:blip r:embed="rId8" cstate="print"/>
          <a:srcRect l="1090" t="9721" r="485" b="2453"/>
          <a:stretch>
            <a:fillRect/>
          </a:stretch>
        </p:blipFill>
        <p:spPr bwMode="auto">
          <a:xfrm rot="-5400000">
            <a:off x="451636" y="924628"/>
            <a:ext cx="2304256" cy="270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2" y="1340768"/>
            <a:ext cx="5324475" cy="445519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548681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Чествование  педагогов-пенсионеров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20000">
            <a:off x="6238062" y="1247541"/>
            <a:ext cx="21602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149080"/>
            <a:ext cx="3384376" cy="225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403648" y="476672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Мои роли в утренниках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780000">
            <a:off x="749060" y="1240001"/>
            <a:ext cx="2055657" cy="273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052736"/>
            <a:ext cx="201622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 l="10418" t="18171" r="9570"/>
          <a:stretch>
            <a:fillRect/>
          </a:stretch>
        </p:blipFill>
        <p:spPr bwMode="auto">
          <a:xfrm rot="10020000">
            <a:off x="664520" y="3845072"/>
            <a:ext cx="2078042" cy="262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20000">
            <a:off x="6202413" y="4008171"/>
            <a:ext cx="2097279" cy="260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971600" y="476672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Распространяю и обобщаю опыт педагогической работы на семинарах и конференциях</a:t>
            </a:r>
            <a:endParaRPr lang="ru-RU" sz="20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01008"/>
            <a:ext cx="2304256" cy="31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68760"/>
            <a:ext cx="309634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340768"/>
            <a:ext cx="21602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2708920"/>
            <a:ext cx="2664296" cy="389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55576" y="33265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Размещаю  конспекты занятий,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фотоотчеты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публикации на образовательных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интернет-порталах</a:t>
            </a:r>
            <a:endParaRPr lang="ru-RU" sz="20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0" name="Picture 2" descr="C:\Users\Home\Downloads\50d87b3a9790aa7cfb13c7154efb7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412776"/>
            <a:ext cx="3240360" cy="4608512"/>
          </a:xfrm>
          <a:prstGeom prst="rect">
            <a:avLst/>
          </a:prstGeom>
          <a:noFill/>
        </p:spPr>
      </p:pic>
      <p:pic>
        <p:nvPicPr>
          <p:cNvPr id="37891" name="Picture 3" descr="C:\Users\Home\Downloads\1174099-149-150-se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12776"/>
            <a:ext cx="3096344" cy="4608512"/>
          </a:xfrm>
          <a:prstGeom prst="rect">
            <a:avLst/>
          </a:prstGeom>
          <a:noFill/>
        </p:spPr>
      </p:pic>
      <p:pic>
        <p:nvPicPr>
          <p:cNvPr id="37892" name="Picture 4" descr="C:\Users\Home\Downloads\12f31ca7f67a10a2844cfc92b07c63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495233"/>
            <a:ext cx="4320480" cy="3362767"/>
          </a:xfrm>
          <a:prstGeom prst="rect">
            <a:avLst/>
          </a:prstGeom>
          <a:noFill/>
        </p:spPr>
      </p:pic>
      <p:pic>
        <p:nvPicPr>
          <p:cNvPr id="37893" name="Picture 5" descr="C:\Users\Home\Downloads\f94987e7085291dc03e4356486d6cc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412776"/>
            <a:ext cx="3275856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59632" y="332656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Результаты освоения ООП ДО за 2018-2019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772817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468560" y="1844825"/>
            <a:ext cx="961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 smtClean="0">
                <a:solidFill>
                  <a:srgbClr val="593B1D"/>
                </a:solidFill>
                <a:latin typeface="Times New Roman" pitchFamily="18" charset="0"/>
                <a:cs typeface="Times New Roman" pitchFamily="18" charset="0"/>
              </a:rPr>
              <a:t>Начало учебного года 2018-2019г.                   Конец учебного года 2018-2019г.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593B1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0" y="2924944"/>
          <a:ext cx="471601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4788024" y="2996952"/>
          <a:ext cx="4355976" cy="2952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1340768"/>
          <a:ext cx="7992887" cy="4824536"/>
        </p:xfrm>
        <a:graphic>
          <a:graphicData uri="http://schemas.openxmlformats.org/drawingml/2006/table">
            <a:tbl>
              <a:tblPr/>
              <a:tblGrid>
                <a:gridCol w="1713684"/>
                <a:gridCol w="1569668"/>
                <a:gridCol w="1569668"/>
                <a:gridCol w="1569668"/>
                <a:gridCol w="1570199"/>
              </a:tblGrid>
              <a:tr h="1809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Физическое развитие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Социально- коммуникативное развитие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Художественно- эстетическое развитие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Познавательное развитие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 Речевое развитие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Н.У.Г.                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К.У.Г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С-2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  С-2%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Ф-36</a:t>
                      </a: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Ф-36%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Н-62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Н-62%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  Н.У.Г.                 К.У.Г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С-12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С-45%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Ф-33</a:t>
                      </a: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Ф-54%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Н-55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Н-1%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  Н.У.Г.                 К.У.Г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С-2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  С-42%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Ф-40</a:t>
                      </a: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Ф-58%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Н-58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Н-0%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  Н.У.Г.                 К.У.Г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С-3%                   С-37%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Ф-35</a:t>
                      </a: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Ф-60%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Н-62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Н-3%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   Н.У.Г.                 К.У.Г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С-12%                   С-45%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Ф-33</a:t>
                      </a: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Ф-42%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Н-55</a:t>
                      </a:r>
                      <a:r>
                        <a:rPr lang="ru-RU" sz="18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                Н-13%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75656" y="692696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Результаты освоения ООП ДО за 2019-2020год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32656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Наши достижения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764704"/>
            <a:ext cx="244827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836712"/>
            <a:ext cx="25202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645024"/>
            <a:ext cx="20882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717032"/>
            <a:ext cx="20880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908720"/>
            <a:ext cx="2808312" cy="286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t="22397" b="15048"/>
          <a:stretch>
            <a:fillRect/>
          </a:stretch>
        </p:blipFill>
        <p:spPr bwMode="auto">
          <a:xfrm>
            <a:off x="3563888" y="3573016"/>
            <a:ext cx="2376264" cy="288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3" y="476672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Мои достижения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3508" y="3825044"/>
            <a:ext cx="295232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124744"/>
            <a:ext cx="23762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275856" y="3789040"/>
            <a:ext cx="288032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124744"/>
            <a:ext cx="22322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255196" y="3834036"/>
            <a:ext cx="2810272" cy="21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915816" y="548680"/>
            <a:ext cx="2880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Дорожка здоровья</a:t>
            </a:r>
            <a:endParaRPr lang="ru-RU" sz="24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2490549" cy="273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52736"/>
            <a:ext cx="2410385" cy="273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52736"/>
            <a:ext cx="2376264" cy="273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2490549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2410385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236978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03281" y="2564904"/>
            <a:ext cx="6337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216024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131840" y="476672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«Урок  здоровья»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501008"/>
            <a:ext cx="237626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5" y="476672"/>
            <a:ext cx="23042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501008"/>
            <a:ext cx="23397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55576" y="476672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На наших стопах находятся зоны проекции многих внутренних органов, воздействуя на которые, мы можем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улучшить самочувствие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AutoShape 2" descr="C:\Users\Home\Desktop\%D0%9D%D0%BE%D0%B2%D0%B0%D1%8F %D0%BF%D0%B0%D0%BF%D0%BA%D0%B0 (16)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C:\Users\Home\Desktop\%D0%9D%D0%BE%D0%B2%D0%B0%D1%8F %D0%BF%D0%B0%D0%BF%D0%BA%D0%B0 (16)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984776" cy="534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63688" y="404664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Укрепление осанки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2563987" cy="290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244800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17032"/>
            <a:ext cx="244827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08720"/>
            <a:ext cx="194421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17032"/>
            <a:ext cx="220403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08720"/>
            <a:ext cx="244827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771800" y="620688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Основные движения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8800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96752"/>
            <a:ext cx="28800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IMG_20190325_1623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96752"/>
            <a:ext cx="2664296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IMG_20190325_162006_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2880320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645024"/>
            <a:ext cx="289616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 descr="IMG_20190325_16173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2664296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702</Words>
  <Application>Microsoft Office PowerPoint</Application>
  <PresentationFormat>Экран (4:3)</PresentationFormat>
  <Paragraphs>146</Paragraphs>
  <Slides>50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RePack by SPecialiST</cp:lastModifiedBy>
  <cp:revision>124</cp:revision>
  <dcterms:created xsi:type="dcterms:W3CDTF">2020-01-20T13:44:18Z</dcterms:created>
  <dcterms:modified xsi:type="dcterms:W3CDTF">2024-01-08T11:08:16Z</dcterms:modified>
</cp:coreProperties>
</file>