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0" r:id="rId3"/>
    <p:sldId id="256" r:id="rId4"/>
    <p:sldId id="265" r:id="rId5"/>
    <p:sldId id="257" r:id="rId6"/>
    <p:sldId id="266" r:id="rId7"/>
    <p:sldId id="258" r:id="rId8"/>
    <p:sldId id="259" r:id="rId9"/>
    <p:sldId id="267" r:id="rId10"/>
    <p:sldId id="269" r:id="rId11"/>
    <p:sldId id="268" r:id="rId12"/>
    <p:sldId id="272" r:id="rId13"/>
    <p:sldId id="271" r:id="rId14"/>
    <p:sldId id="270" r:id="rId15"/>
    <p:sldId id="27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lstStyle>
          <a:p>
            <a:fld id="{C230D7DF-9A54-4C7F-9080-78A2353D6258}" type="datetime1">
              <a:rPr lang="ru-RU" smtClean="0"/>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lstStyle>
          <a:p>
            <a:fld id="{A4A21382-D60C-42BF-80B2-71C971838E6F}" type="slidenum">
              <a:rPr lang="ru-RU" smtClean="0"/>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4651A9C-1FA6-46C3-A2C5-DDD93EB5705A}" type="datetime1">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A21382-D60C-42BF-80B2-71C971838E6F}" type="slidenum">
              <a:rPr lang="ru-RU" smtClean="0"/>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p>
            <a:fld id="{C3733F2D-3C69-4B09-8961-04B1CF41F150}" type="datetime1">
              <a:rPr lang="ru-RU" smtClean="0"/>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lstStyle>
          <a:p>
            <a:fld id="{A4A21382-D60C-42BF-80B2-71C971838E6F}" type="slidenum">
              <a:rPr lang="ru-RU" smtClean="0"/>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E9B1422-0C4D-4F10-98EE-853822C28068}" type="datetime1">
              <a:rPr lang="ru-RU" smtClean="0"/>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230B6E8-161A-4DA9-8069-964CFF350849}" type="slidenum">
              <a:rPr lang="ru-RU" smtClean="0"/>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endParaRPr kumimoji="0" lang="ru-RU" smtClean="0"/>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lstStyle>
          <a:p>
            <a:fld id="{06AEFF5B-7591-4B29-A74A-08C8D69ED84B}" type="datetime1">
              <a:rPr lang="ru-RU" smtClean="0"/>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p>
            <a:fld id="{A4A21382-D60C-42BF-80B2-71C971838E6F}" type="slidenum">
              <a:rPr lang="ru-RU" smtClean="0"/>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0C72B68-D3DE-4D15-8775-7265D37D5442}" type="datetime1">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A21382-D60C-42BF-80B2-71C971838E6F}" type="slidenum">
              <a:rPr lang="ru-RU" smtClean="0"/>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endParaRPr kumimoji="0" lang="ru-RU" smtClean="0"/>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endParaRPr kumimoji="0" lang="ru-RU" smtClean="0"/>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199F8DD-171E-4103-BDCF-360604A90395}" type="datetime1">
              <a:rPr lang="ru-RU" smtClean="0"/>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4A21382-D60C-42BF-80B2-71C971838E6F}" type="slidenum">
              <a:rPr lang="ru-RU" smtClean="0"/>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F856A308-50E9-40BB-93A3-480D9EF55114}" type="datetime1">
              <a:rPr lang="ru-RU" smtClean="0"/>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4A21382-D60C-42BF-80B2-71C971838E6F}" type="slidenum">
              <a:rPr lang="ru-RU" smtClean="0"/>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lstStyle>
          <a:p>
            <a:fld id="{55BCA8AE-17A6-44FE-A8D6-2BACC4B287BB}" type="datetime1">
              <a:rPr lang="ru-RU" smtClean="0"/>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lstStyle>
          <a:p>
            <a:endParaRPr lang="ru-RU"/>
          </a:p>
        </p:txBody>
      </p:sp>
      <p:sp>
        <p:nvSpPr>
          <p:cNvPr id="4" name="Номер слайда 3"/>
          <p:cNvSpPr>
            <a:spLocks noGrp="1"/>
          </p:cNvSpPr>
          <p:nvPr>
            <p:ph type="sldNum" sz="quarter" idx="12"/>
          </p:nvPr>
        </p:nvSpPr>
        <p:spPr/>
        <p:txBody>
          <a:bodyPr/>
          <a:lstStyle/>
          <a:p>
            <a:fld id="{A4A21382-D60C-42BF-80B2-71C971838E6F}" type="slidenum">
              <a:rPr lang="ru-RU" smtClean="0"/>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endParaRPr kumimoji="0" lang="ru-RU" smtClean="0"/>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endParaRPr lang="ru-RU" smtClean="0"/>
          </a:p>
          <a:p>
            <a:pPr lvl="1" eaLnBrk="1" latinLnBrk="0" hangingPunct="1"/>
            <a:r>
              <a:rPr lang="ru-RU" smtClean="0"/>
              <a:t>Второй уровень</a:t>
            </a:r>
            <a:endParaRPr lang="ru-RU" smtClean="0"/>
          </a:p>
          <a:p>
            <a:pPr lvl="2" eaLnBrk="1" latinLnBrk="0" hangingPunct="1"/>
            <a:r>
              <a:rPr lang="ru-RU" smtClean="0"/>
              <a:t>Третий уровень</a:t>
            </a:r>
            <a:endParaRPr lang="ru-RU" smtClean="0"/>
          </a:p>
          <a:p>
            <a:pPr lvl="3" eaLnBrk="1" latinLnBrk="0" hangingPunct="1"/>
            <a:r>
              <a:rPr lang="ru-RU" smtClean="0"/>
              <a:t>Четвертый уровень</a:t>
            </a:r>
            <a:endParaRPr lang="ru-RU" smtClean="0"/>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AA1667D-E1E4-4A24-8096-9861A741B26D}" type="datetime1">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A21382-D60C-42BF-80B2-71C971838E6F}" type="slidenum">
              <a:rPr lang="ru-RU" smtClean="0"/>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lstStyle>
          <a:p>
            <a:pPr marL="0" marR="0" lvl="0" indent="0" algn="l" defTabSz="0" rtl="0" eaLnBrk="1" fontAlgn="auto" latinLnBrk="0" hangingPunct="1">
              <a:lnSpc>
                <a:spcPct val="100000"/>
              </a:lnSpc>
              <a:spcBef>
                <a:spcPts val="0"/>
              </a:spcBef>
              <a:spcAft>
                <a:spcPts val="0"/>
              </a:spcAft>
              <a:buClr>
                <a:schemeClr val="tx2"/>
              </a:buClr>
              <a:buSzPct val="73000"/>
              <a:buFontTx/>
              <a:buNone/>
              <a:defRPr/>
            </a:pPr>
            <a:r>
              <a:rPr kumimoji="0" lang="ru-RU" smtClean="0"/>
              <a:t>Образец текста</a:t>
            </a:r>
            <a:endParaRPr kumimoji="0" lang="ru-RU" smtClean="0"/>
          </a:p>
        </p:txBody>
      </p:sp>
      <p:sp>
        <p:nvSpPr>
          <p:cNvPr id="5" name="Дата 4"/>
          <p:cNvSpPr>
            <a:spLocks noGrp="1"/>
          </p:cNvSpPr>
          <p:nvPr>
            <p:ph type="dt" sz="half" idx="10"/>
          </p:nvPr>
        </p:nvSpPr>
        <p:spPr/>
        <p:txBody>
          <a:bodyPr/>
          <a:lstStyle/>
          <a:p>
            <a:fld id="{5B700348-8346-46E7-9CC2-98F108BF95F5}" type="datetime1">
              <a:rPr lang="ru-RU" smtClean="0"/>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A21382-D60C-42BF-80B2-71C971838E6F}" type="slidenum">
              <a:rPr lang="ru-RU" smtClean="0"/>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ru-RU" smtClean="0"/>
              <a:t>Образец текста</a:t>
            </a:r>
            <a:endParaRPr kumimoji="0" lang="ru-RU" smtClean="0"/>
          </a:p>
          <a:p>
            <a:pPr lvl="1" eaLnBrk="1" latinLnBrk="0" hangingPunct="1"/>
            <a:r>
              <a:rPr kumimoji="0" lang="ru-RU" smtClean="0"/>
              <a:t>Второй уровень</a:t>
            </a:r>
            <a:endParaRPr kumimoji="0" lang="ru-RU" smtClean="0"/>
          </a:p>
          <a:p>
            <a:pPr lvl="2" eaLnBrk="1" latinLnBrk="0" hangingPunct="1"/>
            <a:r>
              <a:rPr kumimoji="0" lang="ru-RU" smtClean="0"/>
              <a:t>Третий уровень</a:t>
            </a:r>
            <a:endParaRPr kumimoji="0" lang="ru-RU" smtClean="0"/>
          </a:p>
          <a:p>
            <a:pPr lvl="3" eaLnBrk="1" latinLnBrk="0" hangingPunct="1"/>
            <a:r>
              <a:rPr kumimoji="0" lang="ru-RU" smtClean="0"/>
              <a:t>Четвертый уровень</a:t>
            </a:r>
            <a:endParaRPr kumimoji="0" lang="ru-RU" smtClean="0"/>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lstStyle>
          <a:p>
            <a:fld id="{2B76A05E-13CC-4D8D-8C18-087C8EABDD89}" type="datetime1">
              <a:rPr lang="ru-RU" smtClean="0"/>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lstStyle>
          <a:p>
            <a:fld id="{A4A21382-D60C-42BF-80B2-71C971838E6F}"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p:titleStyle>
    <p:bodyStyle>
      <a:lvl1pPr marL="274320" indent="-274320" algn="l" rtl="0" eaLnBrk="1" latinLnBrk="0" hangingPunct="1">
        <a:spcBef>
          <a:spcPts val="600"/>
        </a:spcBef>
        <a:buClr>
          <a:schemeClr val="tx2"/>
        </a:buClr>
        <a:buSzPct val="73000"/>
        <a:buFont typeface="Wingdings 2" panose="05020102010507070707"/>
        <a:buChar char=""/>
        <a:defRPr kumimoji="0" sz="2600" kern="1200" baseline="0">
          <a:solidFill>
            <a:schemeClr val="tx1"/>
          </a:solidFill>
          <a:latin typeface="+mn-lt"/>
          <a:ea typeface="+mn-ea"/>
          <a:cs typeface="+mn-cs"/>
        </a:defRPr>
      </a:lvl1pPr>
      <a:lvl2pPr marL="521335" indent="-228600" algn="l" rtl="0" eaLnBrk="1" latinLnBrk="0" hangingPunct="1">
        <a:spcBef>
          <a:spcPts val="500"/>
        </a:spcBef>
        <a:buClr>
          <a:schemeClr val="accent4"/>
        </a:buClr>
        <a:buSzPct val="80000"/>
        <a:buFont typeface="Wingdings 2" panose="05020102010507070707"/>
        <a:buChar char=""/>
        <a:defRPr kumimoji="0" sz="2300" kern="1200">
          <a:solidFill>
            <a:schemeClr val="tx1">
              <a:tint val="85000"/>
            </a:schemeClr>
          </a:solidFill>
          <a:latin typeface="+mn-lt"/>
          <a:ea typeface="+mn-ea"/>
          <a:cs typeface="+mn-cs"/>
        </a:defRPr>
      </a:lvl2pPr>
      <a:lvl3pPr marL="758825" indent="-228600" algn="l" rtl="0" eaLnBrk="1" latinLnBrk="0" hangingPunct="1">
        <a:spcBef>
          <a:spcPts val="400"/>
        </a:spcBef>
        <a:buClr>
          <a:schemeClr val="accent4"/>
        </a:buClr>
        <a:buSzPct val="60000"/>
        <a:buFont typeface="Wingdings" panose="05000000000000000000"/>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panose="05020102010507070707"/>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panose="05000000000000000000"/>
        <a:buChar char=""/>
        <a:defRPr kumimoji="0" sz="1800" kern="1200">
          <a:solidFill>
            <a:schemeClr val="tx1"/>
          </a:solidFill>
          <a:latin typeface="+mn-lt"/>
          <a:ea typeface="+mn-ea"/>
          <a:cs typeface="+mn-cs"/>
        </a:defRPr>
      </a:lvl5pPr>
      <a:lvl6pPr marL="1471930" indent="-182880" algn="l" rtl="0" eaLnBrk="1" latinLnBrk="0" hangingPunct="1">
        <a:spcBef>
          <a:spcPts val="400"/>
        </a:spcBef>
        <a:buClr>
          <a:schemeClr val="accent4"/>
        </a:buClr>
        <a:buSzPct val="80000"/>
        <a:buFont typeface="Wingdings 2" panose="05020102010507070707"/>
        <a:buChar char=""/>
        <a:defRPr kumimoji="0" sz="1800" kern="1200">
          <a:solidFill>
            <a:schemeClr val="tx1">
              <a:tint val="85000"/>
            </a:schemeClr>
          </a:solidFill>
          <a:latin typeface="+mn-lt"/>
          <a:ea typeface="+mn-ea"/>
          <a:cs typeface="+mn-cs"/>
        </a:defRPr>
      </a:lvl6pPr>
      <a:lvl7pPr marL="1673225" indent="-182880" algn="l" rtl="0" eaLnBrk="1" latinLnBrk="0" hangingPunct="1">
        <a:spcBef>
          <a:spcPct val="20000"/>
        </a:spcBef>
        <a:buClr>
          <a:schemeClr val="accent4"/>
        </a:buClr>
        <a:buSzPct val="80000"/>
        <a:buFont typeface="Wingdings 2" panose="05020102010507070707"/>
        <a:buChar char=""/>
        <a:defRPr kumimoji="0" sz="1600" kern="1200" baseline="0">
          <a:solidFill>
            <a:schemeClr val="tx1"/>
          </a:solidFill>
          <a:latin typeface="+mn-lt"/>
          <a:ea typeface="+mn-ea"/>
          <a:cs typeface="+mn-cs"/>
        </a:defRPr>
      </a:lvl7pPr>
      <a:lvl8pPr marL="1847215"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panose="05000000000000000000"/>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12"/>
          <p:cNvSpPr>
            <a:spLocks noChangeArrowheads="1"/>
          </p:cNvSpPr>
          <p:nvPr/>
        </p:nvSpPr>
        <p:spPr bwMode="auto">
          <a:xfrm>
            <a:off x="0" y="0"/>
            <a:ext cx="9144000" cy="1025525"/>
          </a:xfrm>
          <a:prstGeom prst="rect">
            <a:avLst/>
          </a:prstGeom>
          <a:solidFill>
            <a:srgbClr val="7284DC"/>
          </a:solidFill>
          <a:ln w="9525" algn="ctr">
            <a:noFill/>
            <a:miter lim="800000"/>
          </a:ln>
        </p:spPr>
        <p:txBody>
          <a:bodyPr anchor="ctr"/>
          <a:lstStyle/>
          <a:p>
            <a:pPr algn="ctr">
              <a:defRPr/>
            </a:pPr>
            <a:r>
              <a:rPr lang="en-US" sz="6000" b="1" dirty="0">
                <a:solidFill>
                  <a:srgbClr val="FFFF00"/>
                </a:solidFill>
                <a:effectLst>
                  <a:outerShdw blurRad="38100" dist="38100" dir="2700000" algn="tl">
                    <a:srgbClr val="000000">
                      <a:alpha val="43137"/>
                    </a:srgbClr>
                  </a:outerShdw>
                </a:effectLst>
              </a:rPr>
              <a:t>Who </a:t>
            </a:r>
            <a:r>
              <a:rPr lang="en-US" sz="6000" b="1" dirty="0">
                <a:solidFill>
                  <a:srgbClr val="FFFF00"/>
                </a:solidFill>
                <a:effectLst>
                  <a:outerShdw blurRad="38100" dist="38100" dir="2700000" algn="tl">
                    <a:srgbClr val="000000">
                      <a:alpha val="43137"/>
                    </a:srgbClr>
                  </a:outerShdw>
                </a:effectLst>
              </a:rPr>
              <a:t>is </a:t>
            </a:r>
            <a:r>
              <a:rPr lang="en-US" sz="6000" b="1" dirty="0">
                <a:solidFill>
                  <a:srgbClr val="FFFF00"/>
                </a:solidFill>
                <a:effectLst>
                  <a:outerShdw blurRad="38100" dist="38100" dir="2700000" algn="tl">
                    <a:srgbClr val="000000">
                      <a:alpha val="43137"/>
                    </a:srgbClr>
                  </a:outerShdw>
                </a:effectLst>
              </a:rPr>
              <a:t>he?                 </a:t>
            </a:r>
            <a:endParaRPr lang="ru-RU" sz="6000" b="1" dirty="0">
              <a:solidFill>
                <a:srgbClr val="FFFF00"/>
              </a:solidFill>
              <a:effectLst>
                <a:outerShdw blurRad="38100" dist="38100" dir="2700000" algn="tl">
                  <a:srgbClr val="000000">
                    <a:alpha val="43137"/>
                  </a:srgbClr>
                </a:outerShdw>
              </a:effectLst>
            </a:endParaRPr>
          </a:p>
        </p:txBody>
      </p:sp>
      <p:pic>
        <p:nvPicPr>
          <p:cNvPr id="16388" name="Рисунок 4" descr="sport_05.jpg"/>
          <p:cNvPicPr>
            <a:picLocks noChangeAspect="1"/>
          </p:cNvPicPr>
          <p:nvPr/>
        </p:nvPicPr>
        <p:blipFill>
          <a:blip r:embed="rId1" cstate="print"/>
          <a:stretch>
            <a:fillRect/>
          </a:stretch>
        </p:blipFill>
        <p:spPr bwMode="auto">
          <a:xfrm>
            <a:off x="2699792" y="1052736"/>
            <a:ext cx="4437087" cy="5256241"/>
          </a:xfrm>
          <a:prstGeom prst="rect">
            <a:avLst/>
          </a:prstGeom>
          <a:noFill/>
          <a:ln w="9525">
            <a:noFill/>
            <a:miter lim="800000"/>
            <a:headEnd/>
            <a:tailEnd/>
          </a:ln>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6388"/>
                                        </p:tgtEl>
                                        <p:attrNameLst>
                                          <p:attrName>style.visibility</p:attrName>
                                        </p:attrNameLst>
                                      </p:cBhvr>
                                      <p:to>
                                        <p:strVal val="visible"/>
                                      </p:to>
                                    </p:set>
                                    <p:animEffect transition="in" filter="wipe(down)">
                                      <p:cBhvr>
                                        <p:cTn id="7" dur="500"/>
                                        <p:tgtEl>
                                          <p:spTgt spid="163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fontScale="90000"/>
          </a:bodyPr>
          <a:p>
            <a:r>
              <a:rPr lang="en-US"/>
              <a:t>vocabluary text </a:t>
            </a:r>
            <a:r>
              <a:rPr lang="ru-RU"/>
              <a:t>«</a:t>
            </a:r>
            <a:r>
              <a:rPr lang="en-US"/>
              <a:t>A</a:t>
            </a:r>
            <a:r>
              <a:rPr lang="ru-RU" altLang="en-US"/>
              <a:t>» </a:t>
            </a:r>
            <a:r>
              <a:rPr lang="en-US"/>
              <a:t> at page number 38 </a:t>
            </a:r>
            <a:endParaRPr lang="en-US"/>
          </a:p>
        </p:txBody>
      </p:sp>
      <p:sp>
        <p:nvSpPr>
          <p:cNvPr id="3" name="Content Placeholder 2"/>
          <p:cNvSpPr>
            <a:spLocks noGrp="1"/>
          </p:cNvSpPr>
          <p:nvPr>
            <p:ph idx="1"/>
          </p:nvPr>
        </p:nvSpPr>
        <p:spPr/>
        <p:txBody>
          <a:bodyPr>
            <a:normAutofit lnSpcReduction="10000"/>
          </a:bodyPr>
          <a:p>
            <a:pPr marL="0" indent="0">
              <a:buNone/>
            </a:pPr>
            <a:r>
              <a:rPr lang="en-US"/>
              <a:t>exhibit</a:t>
            </a:r>
            <a:r>
              <a:rPr lang="ru-RU" altLang="en-US"/>
              <a:t> продемонстрировать</a:t>
            </a:r>
            <a:endParaRPr lang="en-US"/>
          </a:p>
          <a:p>
            <a:pPr marL="0" indent="0">
              <a:buNone/>
            </a:pPr>
            <a:r>
              <a:rPr lang="en-US"/>
              <a:t>spend </a:t>
            </a:r>
            <a:r>
              <a:rPr lang="ru-RU"/>
              <a:t>проводить</a:t>
            </a:r>
            <a:endParaRPr lang="en-US"/>
          </a:p>
          <a:p>
            <a:pPr marL="0" indent="0">
              <a:buNone/>
            </a:pPr>
            <a:r>
              <a:rPr lang="en-US"/>
              <a:t>on board his father’s ship</a:t>
            </a:r>
            <a:r>
              <a:rPr lang="ru-RU" altLang="en-US"/>
              <a:t> на борту корабля отца</a:t>
            </a:r>
            <a:endParaRPr lang="en-US"/>
          </a:p>
          <a:p>
            <a:pPr marL="0" indent="0">
              <a:buNone/>
            </a:pPr>
            <a:r>
              <a:rPr lang="en-US"/>
              <a:t>invent</a:t>
            </a:r>
            <a:r>
              <a:rPr lang="ru-RU" altLang="en-US"/>
              <a:t> изобретать</a:t>
            </a:r>
            <a:endParaRPr lang="en-US"/>
          </a:p>
          <a:p>
            <a:pPr marL="0" indent="0">
              <a:buNone/>
            </a:pPr>
            <a:r>
              <a:rPr lang="en-US"/>
              <a:t>electrical equiment</a:t>
            </a:r>
            <a:r>
              <a:rPr lang="ru-RU" altLang="en-US"/>
              <a:t> электическое оборудование</a:t>
            </a:r>
            <a:r>
              <a:rPr lang="en-US"/>
              <a:t> </a:t>
            </a:r>
            <a:endParaRPr lang="en-US"/>
          </a:p>
          <a:p>
            <a:pPr marL="0" indent="0">
              <a:buNone/>
            </a:pPr>
            <a:r>
              <a:rPr lang="en-US"/>
              <a:t>the cathode tubes</a:t>
            </a:r>
            <a:r>
              <a:rPr lang="ru-RU" altLang="en-US"/>
              <a:t> катодные трубки</a:t>
            </a:r>
            <a:endParaRPr lang="en-US"/>
          </a:p>
          <a:p>
            <a:pPr marL="0" indent="0">
              <a:buNone/>
            </a:pPr>
            <a:r>
              <a:rPr lang="en-US"/>
              <a:t>took</a:t>
            </a:r>
            <a:r>
              <a:rPr lang="ru-RU" altLang="en-US"/>
              <a:t> </a:t>
            </a:r>
            <a:r>
              <a:rPr lang="en-US" altLang="en-US"/>
              <a:t>an interest </a:t>
            </a:r>
            <a:r>
              <a:rPr lang="ru-RU" altLang="en-US"/>
              <a:t>проявил интерес </a:t>
            </a:r>
            <a:endParaRPr lang="ru-RU" altLang="en-US"/>
          </a:p>
          <a:p>
            <a:pPr marL="0" indent="0">
              <a:buNone/>
            </a:pPr>
            <a:r>
              <a:rPr lang="en-US" altLang="en-US"/>
              <a:t>brought TV to our homes</a:t>
            </a:r>
            <a:r>
              <a:rPr lang="ru-RU" altLang="en-US"/>
              <a:t>...</a:t>
            </a:r>
            <a:r>
              <a:rPr lang="en-US" altLang="en-US"/>
              <a:t> </a:t>
            </a:r>
            <a:r>
              <a:rPr lang="ru-RU" altLang="en-US"/>
              <a:t>способствовало тому, что в наших домах появился телевизор</a:t>
            </a:r>
            <a:endParaRPr lang="ru-RU"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endParaRPr lang="en-US"/>
          </a:p>
        </p:txBody>
      </p:sp>
      <p:sp>
        <p:nvSpPr>
          <p:cNvPr id="3" name="Content Placeholder 2"/>
          <p:cNvSpPr>
            <a:spLocks noGrp="1"/>
          </p:cNvSpPr>
          <p:nvPr>
            <p:ph idx="1"/>
          </p:nvPr>
        </p:nvSpPr>
        <p:spPr/>
        <p:txBody>
          <a:bodyPr/>
          <a:p>
            <a:pPr marL="0" indent="0">
              <a:buNone/>
            </a:pPr>
            <a:r>
              <a:rPr lang="en-US" altLang="en-US" sz="7200"/>
              <a:t>Let’s read and translate the text 2 at page 38 </a:t>
            </a:r>
            <a:endParaRPr lang="en-US" altLang="en-US" sz="72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vocabluary text 1  page 38</a:t>
            </a:r>
            <a:endParaRPr lang="en-US"/>
          </a:p>
        </p:txBody>
      </p:sp>
      <p:sp>
        <p:nvSpPr>
          <p:cNvPr id="3" name="Content Placeholder 2"/>
          <p:cNvSpPr>
            <a:spLocks noGrp="1"/>
          </p:cNvSpPr>
          <p:nvPr>
            <p:ph idx="1"/>
          </p:nvPr>
        </p:nvSpPr>
        <p:spPr/>
        <p:txBody>
          <a:bodyPr/>
          <a:p>
            <a:pPr marL="0" indent="0">
              <a:buNone/>
            </a:pPr>
            <a:r>
              <a:rPr lang="en-US"/>
              <a:t>merchant</a:t>
            </a:r>
            <a:r>
              <a:rPr lang="ru-RU" altLang="en-US"/>
              <a:t> торговец</a:t>
            </a:r>
            <a:endParaRPr lang="en-US"/>
          </a:p>
          <a:p>
            <a:pPr marL="0" indent="0">
              <a:buNone/>
            </a:pPr>
            <a:r>
              <a:rPr lang="en-US"/>
              <a:t>electrical engineering</a:t>
            </a:r>
            <a:r>
              <a:rPr lang="ru-RU" altLang="en-US"/>
              <a:t> электронная инженерия</a:t>
            </a:r>
            <a:endParaRPr lang="en-US"/>
          </a:p>
          <a:p>
            <a:pPr marL="0" indent="0">
              <a:buNone/>
            </a:pPr>
            <a:r>
              <a:rPr lang="en-US"/>
              <a:t>attracted attention</a:t>
            </a:r>
            <a:r>
              <a:rPr lang="ru-RU" altLang="en-US"/>
              <a:t> привлекла внимание</a:t>
            </a:r>
            <a:endParaRPr lang="en-US"/>
          </a:p>
          <a:p>
            <a:pPr marL="0" indent="0">
              <a:buNone/>
            </a:pPr>
            <a:r>
              <a:rPr lang="en-US"/>
              <a:t>exhibit </a:t>
            </a:r>
            <a:r>
              <a:rPr lang="ru-RU" altLang="en-US"/>
              <a:t>продемонстрировать</a:t>
            </a:r>
            <a:endParaRPr lang="en-US"/>
          </a:p>
          <a:p>
            <a:pPr marL="0" indent="0">
              <a:buNone/>
            </a:pPr>
            <a:r>
              <a:rPr lang="en-US"/>
              <a:t>tranmitter </a:t>
            </a:r>
            <a:r>
              <a:rPr lang="ru-RU"/>
              <a:t>передатчик</a:t>
            </a:r>
            <a:endParaRPr lang="en-US"/>
          </a:p>
          <a:p>
            <a:pPr marL="0" indent="0">
              <a:buNone/>
            </a:pPr>
            <a:r>
              <a:rPr lang="en-US"/>
              <a:t>electronic Braun tube </a:t>
            </a:r>
            <a:r>
              <a:rPr lang="ru-RU" altLang="en-US"/>
              <a:t>электронно-лучевая трубка Брауна</a:t>
            </a:r>
            <a:endParaRPr lang="en-US"/>
          </a:p>
          <a:p>
            <a:pPr marL="0" indent="0">
              <a:buNone/>
            </a:pPr>
            <a:r>
              <a:rPr lang="en-US"/>
              <a:t>receiver </a:t>
            </a:r>
            <a:r>
              <a:rPr lang="ru-RU"/>
              <a:t>приемник</a:t>
            </a:r>
            <a:endParaRPr lang="en-US"/>
          </a:p>
          <a:p>
            <a:pPr marL="0" indent="0">
              <a:buNone/>
            </a:pPr>
            <a:r>
              <a:rPr lang="en-US"/>
              <a:t>of any kind</a:t>
            </a:r>
            <a:r>
              <a:rPr lang="ru-RU" altLang="en-US"/>
              <a:t> любого рода</a:t>
            </a:r>
            <a:endParaRPr lang="en-US"/>
          </a:p>
          <a:p>
            <a:pPr marL="0" indent="0">
              <a:buNone/>
            </a:pP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homework</a:t>
            </a:r>
            <a:endParaRPr lang="en-US"/>
          </a:p>
        </p:txBody>
      </p:sp>
      <p:sp>
        <p:nvSpPr>
          <p:cNvPr id="3" name="Content Placeholder 2"/>
          <p:cNvSpPr>
            <a:spLocks noGrp="1"/>
          </p:cNvSpPr>
          <p:nvPr>
            <p:ph idx="1"/>
          </p:nvPr>
        </p:nvSpPr>
        <p:spPr/>
        <p:txBody>
          <a:bodyPr>
            <a:normAutofit lnSpcReduction="10000"/>
          </a:bodyPr>
          <a:p>
            <a:pPr marL="0" indent="0">
              <a:buNone/>
            </a:pPr>
            <a:r>
              <a:rPr lang="en-US" sz="5400"/>
              <a:t>translate the texts </a:t>
            </a:r>
            <a:r>
              <a:rPr lang="ru-RU" altLang="en-US" sz="5400"/>
              <a:t>1</a:t>
            </a:r>
            <a:r>
              <a:rPr lang="en-US" sz="5400"/>
              <a:t> and 3 in the textbook  at page number 38 </a:t>
            </a:r>
            <a:endParaRPr lang="en-US" sz="5400"/>
          </a:p>
          <a:p>
            <a:pPr marL="0" indent="0">
              <a:buNone/>
            </a:pPr>
            <a:r>
              <a:rPr lang="en-US" sz="5400"/>
              <a:t>write down and learn</a:t>
            </a:r>
            <a:r>
              <a:rPr lang="ru-RU" altLang="en-US" sz="5400"/>
              <a:t> </a:t>
            </a:r>
            <a:r>
              <a:rPr lang="en-US" altLang="en-US" sz="5400"/>
              <a:t>by heart </a:t>
            </a:r>
            <a:r>
              <a:rPr lang="en-US" sz="5400"/>
              <a:t> </a:t>
            </a:r>
            <a:r>
              <a:rPr lang="ru-RU" altLang="en-US" sz="5400"/>
              <a:t>3</a:t>
            </a:r>
            <a:r>
              <a:rPr lang="en-US" sz="5400"/>
              <a:t> irregular  verbs</a:t>
            </a:r>
            <a:r>
              <a:rPr lang="ru-RU" altLang="en-US" sz="5400"/>
              <a:t> </a:t>
            </a:r>
            <a:endParaRPr lang="en-US" sz="5400"/>
          </a:p>
          <a:p>
            <a:pPr marL="0" indent="0">
              <a:buNone/>
            </a:pPr>
            <a:endParaRPr lang="en-US" sz="5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r>
              <a:rPr lang="en-US"/>
              <a:t>answer the questions</a:t>
            </a:r>
            <a:endParaRPr lang="en-US"/>
          </a:p>
        </p:txBody>
      </p:sp>
      <p:sp>
        <p:nvSpPr>
          <p:cNvPr id="3" name="Content Placeholder 2"/>
          <p:cNvSpPr>
            <a:spLocks noGrp="1"/>
          </p:cNvSpPr>
          <p:nvPr>
            <p:ph idx="1"/>
          </p:nvPr>
        </p:nvSpPr>
        <p:spPr/>
        <p:txBody>
          <a:bodyPr>
            <a:noAutofit/>
          </a:bodyPr>
          <a:p>
            <a:pPr marL="0" indent="0">
              <a:buNone/>
            </a:pPr>
            <a:r>
              <a:rPr lang="ru-RU" altLang="en-US" sz="3200"/>
              <a:t>1.</a:t>
            </a:r>
            <a:r>
              <a:rPr lang="en-US" sz="3200"/>
              <a:t>Who was Vladimir Zvorykin</a:t>
            </a:r>
            <a:r>
              <a:rPr lang="ru-RU" sz="3200"/>
              <a:t>?</a:t>
            </a:r>
            <a:endParaRPr lang="ru-RU" sz="3200"/>
          </a:p>
          <a:p>
            <a:pPr marL="0" indent="0">
              <a:buNone/>
            </a:pPr>
            <a:r>
              <a:rPr lang="ru-RU" sz="3200"/>
              <a:t>2. </a:t>
            </a:r>
            <a:r>
              <a:rPr lang="en-US" sz="3200"/>
              <a:t>What did he invent</a:t>
            </a:r>
            <a:r>
              <a:rPr lang="ru-RU" sz="3200"/>
              <a:t>?</a:t>
            </a:r>
            <a:endParaRPr lang="ru-RU" sz="3200"/>
          </a:p>
          <a:p>
            <a:pPr marL="0" indent="0">
              <a:buNone/>
            </a:pPr>
            <a:r>
              <a:rPr lang="ru-RU" altLang="ru-RU" sz="3200"/>
              <a:t>3.</a:t>
            </a:r>
            <a:r>
              <a:rPr lang="en-US" altLang="ru-RU" sz="3200"/>
              <a:t>What did Vladimir Zvorykin study at Saint Petersburg University</a:t>
            </a:r>
            <a:r>
              <a:rPr lang="ru-RU" altLang="ru-RU" sz="3200"/>
              <a:t>?</a:t>
            </a:r>
            <a:endParaRPr lang="ru-RU" altLang="ru-RU" sz="3200"/>
          </a:p>
          <a:p>
            <a:pPr marL="0" indent="0">
              <a:buNone/>
            </a:pPr>
            <a:r>
              <a:rPr lang="ru-RU" altLang="ru-RU" sz="3200"/>
              <a:t>4. </a:t>
            </a:r>
            <a:r>
              <a:rPr lang="en-US" altLang="ru-RU" sz="3200"/>
              <a:t>Was Vladimir Zvorykin a talented student</a:t>
            </a:r>
            <a:r>
              <a:rPr lang="ru-RU" altLang="ru-RU" sz="3200"/>
              <a:t>?</a:t>
            </a:r>
            <a:endParaRPr lang="ru-RU" altLang="ru-RU" sz="3200"/>
          </a:p>
          <a:p>
            <a:pPr marL="0" indent="0">
              <a:buNone/>
            </a:pPr>
            <a:r>
              <a:rPr lang="ru-RU" altLang="ru-RU" sz="3200"/>
              <a:t>5. </a:t>
            </a:r>
            <a:r>
              <a:rPr lang="en-US" altLang="ru-RU" sz="3200"/>
              <a:t>What year did Vladimir Zvorykin graduate the university</a:t>
            </a:r>
            <a:r>
              <a:rPr lang="ru-RU" altLang="ru-RU" sz="3200"/>
              <a:t>?</a:t>
            </a:r>
            <a:endParaRPr lang="ru-RU" altLang="ru-RU" sz="3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88024" y="548680"/>
            <a:ext cx="4032448" cy="3168352"/>
          </a:xfrm>
        </p:spPr>
        <p:txBody>
          <a:bodyPr/>
          <a:lstStyle/>
          <a:p>
            <a:r>
              <a:rPr lang="en-US" dirty="0" smtClean="0"/>
              <a:t>Vladimir </a:t>
            </a:r>
            <a:br>
              <a:rPr lang="ru-RU" dirty="0" smtClean="0"/>
            </a:br>
            <a:r>
              <a:rPr lang="en-US" dirty="0" smtClean="0"/>
              <a:t>Zworykin</a:t>
            </a:r>
            <a:r>
              <a:rPr lang="ru-RU" dirty="0" smtClean="0"/>
              <a:t> </a:t>
            </a:r>
            <a:br>
              <a:rPr lang="ru-RU" dirty="0" smtClean="0"/>
            </a:br>
            <a:br>
              <a:rPr lang="ru-RU" dirty="0" smtClean="0"/>
            </a:br>
            <a:r>
              <a:rPr lang="ru-RU" dirty="0" smtClean="0"/>
              <a:t>1888 - 1982 </a:t>
            </a:r>
            <a:endParaRPr lang="ru-RU" dirty="0"/>
          </a:p>
        </p:txBody>
      </p:sp>
      <p:sp>
        <p:nvSpPr>
          <p:cNvPr id="3" name="Подзаголовок 2"/>
          <p:cNvSpPr>
            <a:spLocks noGrp="1"/>
          </p:cNvSpPr>
          <p:nvPr>
            <p:ph type="subTitle" idx="1"/>
          </p:nvPr>
        </p:nvSpPr>
        <p:spPr>
          <a:xfrm>
            <a:off x="4788024" y="4149080"/>
            <a:ext cx="4032448" cy="1944216"/>
          </a:xfrm>
        </p:spPr>
        <p:txBody>
          <a:bodyPr>
            <a:normAutofit/>
          </a:bodyPr>
          <a:lstStyle/>
          <a:p>
            <a:r>
              <a:rPr lang="en-US" sz="3600" dirty="0" smtClean="0"/>
              <a:t>An inventor of  television </a:t>
            </a:r>
            <a:endParaRPr lang="en-US" sz="3600" dirty="0" smtClean="0"/>
          </a:p>
          <a:p>
            <a:r>
              <a:rPr lang="en-US" sz="3600" dirty="0" smtClean="0"/>
              <a:t>technology</a:t>
            </a:r>
            <a:endParaRPr lang="ru-RU" sz="3600" dirty="0"/>
          </a:p>
        </p:txBody>
      </p:sp>
      <p:pic>
        <p:nvPicPr>
          <p:cNvPr id="4" name="Рисунок 3" descr="migdal-15908-14895.jpg"/>
          <p:cNvPicPr>
            <a:picLocks noChangeAspect="1"/>
          </p:cNvPicPr>
          <p:nvPr/>
        </p:nvPicPr>
        <p:blipFill>
          <a:blip r:embed="rId1" cstate="print"/>
          <a:stretch>
            <a:fillRect/>
          </a:stretch>
        </p:blipFill>
        <p:spPr>
          <a:xfrm>
            <a:off x="467544" y="1052736"/>
            <a:ext cx="4170026" cy="472970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endParaRPr lang="en-US"/>
          </a:p>
        </p:txBody>
      </p:sp>
      <p:sp>
        <p:nvSpPr>
          <p:cNvPr id="3" name="Content Placeholder 2"/>
          <p:cNvSpPr>
            <a:spLocks noGrp="1"/>
          </p:cNvSpPr>
          <p:nvPr>
            <p:ph idx="1"/>
          </p:nvPr>
        </p:nvSpPr>
        <p:spPr/>
        <p:txBody>
          <a:bodyPr>
            <a:noAutofit/>
          </a:bodyPr>
          <a:p>
            <a:pPr marL="0" indent="0">
              <a:buNone/>
            </a:pPr>
            <a:r>
              <a:rPr lang="en-US" sz="4000" i="1" dirty="0" smtClean="0">
                <a:solidFill>
                  <a:srgbClr val="FF0000"/>
                </a:solidFill>
                <a:sym typeface="+mn-ea"/>
              </a:rPr>
              <a:t>merchant </a:t>
            </a:r>
            <a:r>
              <a:rPr lang="ru-RU" altLang="en-US" sz="4000" dirty="0" smtClean="0">
                <a:solidFill>
                  <a:srgbClr val="FF0000"/>
                </a:solidFill>
                <a:sym typeface="+mn-ea"/>
              </a:rPr>
              <a:t> </a:t>
            </a:r>
            <a:r>
              <a:rPr lang="ru-RU" altLang="en-US" sz="4000" dirty="0" smtClean="0">
                <a:sym typeface="+mn-ea"/>
              </a:rPr>
              <a:t> торговец</a:t>
            </a:r>
            <a:endParaRPr lang="en-US" sz="4000" dirty="0" smtClean="0">
              <a:sym typeface="+mn-ea"/>
            </a:endParaRPr>
          </a:p>
          <a:p>
            <a:pPr marL="0" indent="0">
              <a:buNone/>
            </a:pPr>
            <a:r>
              <a:rPr lang="en-US" sz="4000" i="1" dirty="0" smtClean="0">
                <a:solidFill>
                  <a:srgbClr val="FF0000"/>
                </a:solidFill>
                <a:sym typeface="+mn-ea"/>
              </a:rPr>
              <a:t>chairman of Public Bank Murom</a:t>
            </a:r>
            <a:r>
              <a:rPr lang="ru-RU" altLang="en-US" sz="4000" dirty="0" smtClean="0">
                <a:solidFill>
                  <a:srgbClr val="FF0000"/>
                </a:solidFill>
                <a:sym typeface="+mn-ea"/>
              </a:rPr>
              <a:t> </a:t>
            </a:r>
            <a:r>
              <a:rPr lang="ru-RU" altLang="en-US" sz="4000" dirty="0" smtClean="0">
                <a:sym typeface="+mn-ea"/>
              </a:rPr>
              <a:t>председатель правления Государственного банка "Муром"</a:t>
            </a:r>
            <a:endParaRPr lang="ru-RU" altLang="en-US" sz="4000" dirty="0" smtClean="0">
              <a:sym typeface="+mn-ea"/>
            </a:endParaRPr>
          </a:p>
          <a:p>
            <a:pPr marL="0" indent="0">
              <a:buNone/>
            </a:pPr>
            <a:r>
              <a:rPr lang="en-US" sz="4000" dirty="0" smtClean="0">
                <a:solidFill>
                  <a:srgbClr val="FF0000"/>
                </a:solidFill>
                <a:sym typeface="+mn-ea"/>
              </a:rPr>
              <a:t>Russian Empire</a:t>
            </a:r>
            <a:r>
              <a:rPr lang="ru-RU" altLang="en-US" sz="4000" dirty="0" smtClean="0">
                <a:sym typeface="+mn-ea"/>
              </a:rPr>
              <a:t> Российская империя</a:t>
            </a:r>
            <a:endParaRPr lang="ru-RU" altLang="en-US" sz="4000" dirty="0" smtClean="0">
              <a:sym typeface="+mn-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en-US" b="0" dirty="0" smtClean="0"/>
              <a:t>Biography</a:t>
            </a:r>
            <a:endParaRPr lang="ru-RU" dirty="0"/>
          </a:p>
        </p:txBody>
      </p:sp>
      <p:sp>
        <p:nvSpPr>
          <p:cNvPr id="3" name="Содержимое 2"/>
          <p:cNvSpPr>
            <a:spLocks noGrp="1"/>
          </p:cNvSpPr>
          <p:nvPr>
            <p:ph idx="1"/>
          </p:nvPr>
        </p:nvSpPr>
        <p:spPr>
          <a:xfrm>
            <a:off x="3779912" y="1700808"/>
            <a:ext cx="4564360" cy="4846320"/>
          </a:xfrm>
        </p:spPr>
        <p:txBody>
          <a:bodyPr/>
          <a:lstStyle/>
          <a:p>
            <a:pPr>
              <a:buNone/>
            </a:pPr>
            <a:r>
              <a:rPr lang="en-US" dirty="0" smtClean="0"/>
              <a:t>	Zworykin was born in Murom, Russian Empire, in 1888. His father was a merchant and chairman of Public Bank Murom. Zworykin studied at the St. Petersburg Institute of Technology. He helped his teacher with experimental work on television.</a:t>
            </a:r>
            <a:endParaRPr lang="ru-RU" dirty="0"/>
          </a:p>
        </p:txBody>
      </p:sp>
      <p:pic>
        <p:nvPicPr>
          <p:cNvPr id="4" name="Рисунок 3" descr="zvorykin.jpg"/>
          <p:cNvPicPr>
            <a:picLocks noChangeAspect="1"/>
          </p:cNvPicPr>
          <p:nvPr/>
        </p:nvPicPr>
        <p:blipFill>
          <a:blip r:embed="rId1" cstate="print"/>
          <a:stretch>
            <a:fillRect/>
          </a:stretch>
        </p:blipFill>
        <p:spPr>
          <a:xfrm>
            <a:off x="323528" y="1700808"/>
            <a:ext cx="3492500" cy="42926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endParaRPr lang="en-US"/>
          </a:p>
        </p:txBody>
      </p:sp>
      <p:sp>
        <p:nvSpPr>
          <p:cNvPr id="3" name="Content Placeholder 2"/>
          <p:cNvSpPr>
            <a:spLocks noGrp="1"/>
          </p:cNvSpPr>
          <p:nvPr>
            <p:ph idx="1"/>
          </p:nvPr>
        </p:nvSpPr>
        <p:spPr/>
        <p:txBody>
          <a:bodyPr>
            <a:normAutofit lnSpcReduction="20000"/>
          </a:bodyPr>
          <a:p>
            <a:pPr marL="0" indent="0">
              <a:buNone/>
            </a:pPr>
            <a:r>
              <a:rPr lang="en-US" sz="3200" b="1" dirty="0" smtClean="0">
                <a:solidFill>
                  <a:srgbClr val="FF0000"/>
                </a:solidFill>
                <a:sym typeface="+mn-ea"/>
              </a:rPr>
              <a:t>decide </a:t>
            </a:r>
            <a:r>
              <a:rPr lang="ru-RU" altLang="en-US" sz="3200" b="1" dirty="0" smtClean="0">
                <a:sym typeface="+mn-ea"/>
              </a:rPr>
              <a:t>решать</a:t>
            </a:r>
            <a:endParaRPr lang="en-US" sz="3200" b="1" dirty="0" smtClean="0">
              <a:sym typeface="+mn-ea"/>
            </a:endParaRPr>
          </a:p>
          <a:p>
            <a:pPr marL="0" indent="0">
              <a:buNone/>
            </a:pPr>
            <a:r>
              <a:rPr lang="en-US" sz="3200" b="1" dirty="0" smtClean="0">
                <a:solidFill>
                  <a:srgbClr val="FF0000"/>
                </a:solidFill>
                <a:sym typeface="+mn-ea"/>
              </a:rPr>
              <a:t>leave Russia</a:t>
            </a:r>
            <a:r>
              <a:rPr lang="ru-RU" altLang="en-US" sz="3200" b="1" dirty="0" smtClean="0">
                <a:solidFill>
                  <a:srgbClr val="FF0000"/>
                </a:solidFill>
                <a:sym typeface="+mn-ea"/>
              </a:rPr>
              <a:t> </a:t>
            </a:r>
            <a:r>
              <a:rPr lang="en-US" altLang="en-US" sz="3200" b="1" dirty="0" smtClean="0">
                <a:solidFill>
                  <a:srgbClr val="FF0000"/>
                </a:solidFill>
                <a:sym typeface="+mn-ea"/>
              </a:rPr>
              <a:t>for</a:t>
            </a:r>
            <a:r>
              <a:rPr lang="en-US" sz="3200" b="1" dirty="0" smtClean="0">
                <a:sym typeface="+mn-ea"/>
              </a:rPr>
              <a:t> </a:t>
            </a:r>
            <a:r>
              <a:rPr lang="ru-RU" altLang="en-US" sz="3200" b="1" dirty="0" smtClean="0">
                <a:sym typeface="+mn-ea"/>
              </a:rPr>
              <a:t>уехать из России в...</a:t>
            </a:r>
            <a:endParaRPr lang="en-US" sz="3200" b="1" dirty="0" smtClean="0">
              <a:sym typeface="+mn-ea"/>
            </a:endParaRPr>
          </a:p>
          <a:p>
            <a:pPr marL="0" indent="0">
              <a:buNone/>
            </a:pPr>
            <a:r>
              <a:rPr lang="en-US" sz="3200" b="1" dirty="0" smtClean="0">
                <a:solidFill>
                  <a:srgbClr val="FF0000"/>
                </a:solidFill>
                <a:sym typeface="+mn-ea"/>
              </a:rPr>
              <a:t>during the Russian Civil War</a:t>
            </a:r>
            <a:r>
              <a:rPr lang="ru-RU" altLang="en-US" sz="3200" b="1" dirty="0" smtClean="0">
                <a:solidFill>
                  <a:srgbClr val="FF0000"/>
                </a:solidFill>
                <a:sym typeface="+mn-ea"/>
              </a:rPr>
              <a:t> </a:t>
            </a:r>
            <a:r>
              <a:rPr lang="ru-RU" altLang="en-US" sz="3200" b="1" dirty="0" smtClean="0">
                <a:sym typeface="+mn-ea"/>
              </a:rPr>
              <a:t>во время гражданской войны в России</a:t>
            </a:r>
            <a:endParaRPr lang="en-US" sz="3200" b="1" dirty="0" smtClean="0">
              <a:sym typeface="+mn-ea"/>
            </a:endParaRPr>
          </a:p>
          <a:p>
            <a:pPr marL="0" indent="0">
              <a:buNone/>
            </a:pPr>
            <a:r>
              <a:rPr lang="en-US" sz="3200" b="1" dirty="0" smtClean="0">
                <a:solidFill>
                  <a:srgbClr val="FF0000"/>
                </a:solidFill>
                <a:sym typeface="+mn-ea"/>
              </a:rPr>
              <a:t>Westinghouse Electric Corporation and Radio Corporation of America</a:t>
            </a:r>
            <a:r>
              <a:rPr lang="ru-RU" altLang="en-US" sz="3200" b="1" dirty="0" smtClean="0">
                <a:solidFill>
                  <a:srgbClr val="FF0000"/>
                </a:solidFill>
                <a:sym typeface="+mn-ea"/>
              </a:rPr>
              <a:t> </a:t>
            </a:r>
            <a:r>
              <a:rPr lang="ru-RU" altLang="en-US" sz="3200" b="1" dirty="0" smtClean="0">
                <a:sym typeface="+mn-ea"/>
              </a:rPr>
              <a:t>Корпорация электрики и радио в Америке</a:t>
            </a:r>
            <a:endParaRPr lang="en-US" sz="3200" b="1" dirty="0" smtClean="0">
              <a:sym typeface="+mn-ea"/>
            </a:endParaRPr>
          </a:p>
          <a:p>
            <a:pPr marL="0" indent="0">
              <a:buNone/>
            </a:pPr>
            <a:r>
              <a:rPr lang="en-US" sz="3200" b="1" dirty="0" smtClean="0">
                <a:solidFill>
                  <a:srgbClr val="FF0000"/>
                </a:solidFill>
                <a:sym typeface="+mn-ea"/>
              </a:rPr>
              <a:t>develop</a:t>
            </a:r>
            <a:r>
              <a:rPr lang="ru-RU" altLang="en-US" sz="3200" b="1" dirty="0" smtClean="0">
                <a:sym typeface="+mn-ea"/>
              </a:rPr>
              <a:t> изобретать </a:t>
            </a:r>
            <a:endParaRPr lang="ru-RU" sz="3200" b="1" dirty="0"/>
          </a:p>
          <a:p>
            <a:pPr marL="0" indent="0">
              <a:buNone/>
            </a:pPr>
            <a:endParaRPr lang="ru-RU" sz="32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INVENTION</a:t>
            </a:r>
            <a:endParaRPr lang="ru-RU" dirty="0"/>
          </a:p>
        </p:txBody>
      </p:sp>
      <p:sp>
        <p:nvSpPr>
          <p:cNvPr id="3" name="Содержимое 2"/>
          <p:cNvSpPr>
            <a:spLocks noGrp="1"/>
          </p:cNvSpPr>
          <p:nvPr>
            <p:ph idx="1"/>
          </p:nvPr>
        </p:nvSpPr>
        <p:spPr>
          <a:xfrm>
            <a:off x="457200" y="1609416"/>
            <a:ext cx="5122912" cy="4846320"/>
          </a:xfrm>
        </p:spPr>
        <p:txBody>
          <a:bodyPr/>
          <a:lstStyle/>
          <a:p>
            <a:pPr>
              <a:buNone/>
            </a:pPr>
            <a:r>
              <a:rPr lang="en-US" dirty="0" smtClean="0"/>
              <a:t>	 Zworykin decided to leave Russia for the United States in 1918, during the Russian Civil War. He worked in Westinghouse Electric Corporation and Radio Corporation of America. In 1931, he developed the </a:t>
            </a:r>
            <a:r>
              <a:rPr lang="en-US" dirty="0" smtClean="0"/>
              <a:t>kinescope. </a:t>
            </a:r>
            <a:endParaRPr lang="ru-RU" dirty="0"/>
          </a:p>
        </p:txBody>
      </p:sp>
      <p:pic>
        <p:nvPicPr>
          <p:cNvPr id="4" name="Рисунок 3" descr="463px-Zworykin_kinescope_1929.jpg"/>
          <p:cNvPicPr>
            <a:picLocks noChangeAspect="1"/>
          </p:cNvPicPr>
          <p:nvPr/>
        </p:nvPicPr>
        <p:blipFill>
          <a:blip r:embed="rId1" cstate="print"/>
          <a:stretch>
            <a:fillRect/>
          </a:stretch>
        </p:blipFill>
        <p:spPr>
          <a:xfrm>
            <a:off x="5292080" y="1484784"/>
            <a:ext cx="3672408" cy="47590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476672"/>
            <a:ext cx="7344816" cy="1584176"/>
          </a:xfrm>
        </p:spPr>
        <p:txBody>
          <a:bodyPr>
            <a:normAutofit lnSpcReduction="10000"/>
          </a:bodyPr>
          <a:lstStyle/>
          <a:p>
            <a:pPr>
              <a:buNone/>
            </a:pPr>
            <a:r>
              <a:rPr lang="en-US" dirty="0" smtClean="0"/>
              <a:t>	He actively helped the spread of television in Europe and USSR and started in 1938 first electronic TV transmitting station in Moscow.</a:t>
            </a:r>
            <a:endParaRPr lang="ru-RU" dirty="0"/>
          </a:p>
        </p:txBody>
      </p:sp>
      <p:pic>
        <p:nvPicPr>
          <p:cNvPr id="4" name="Рисунок 3" descr="2.jpg"/>
          <p:cNvPicPr>
            <a:picLocks noChangeAspect="1"/>
          </p:cNvPicPr>
          <p:nvPr/>
        </p:nvPicPr>
        <p:blipFill>
          <a:blip r:embed="rId1" cstate="print"/>
          <a:stretch>
            <a:fillRect/>
          </a:stretch>
        </p:blipFill>
        <p:spPr>
          <a:xfrm>
            <a:off x="1187624" y="2204864"/>
            <a:ext cx="6624736" cy="437232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endParaRPr lang="en-US"/>
          </a:p>
        </p:txBody>
      </p:sp>
      <p:sp>
        <p:nvSpPr>
          <p:cNvPr id="3" name="Content Placeholder 2"/>
          <p:cNvSpPr>
            <a:spLocks noGrp="1"/>
          </p:cNvSpPr>
          <p:nvPr>
            <p:ph idx="1"/>
          </p:nvPr>
        </p:nvSpPr>
        <p:spPr/>
        <p:txBody>
          <a:bodyPr/>
          <a:p>
            <a:pPr marL="0" indent="0">
              <a:buNone/>
            </a:pPr>
            <a:r>
              <a:rPr lang="en-US" altLang="en-US" sz="6000"/>
              <a:t>Let’s listen to your unusual and remarkable stories in the past </a:t>
            </a:r>
            <a:endParaRPr lang="en-US" altLang="en-US" sz="60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p>
            <a:endParaRPr lang="en-US"/>
          </a:p>
        </p:txBody>
      </p:sp>
      <p:sp>
        <p:nvSpPr>
          <p:cNvPr id="3" name="Content Placeholder 2"/>
          <p:cNvSpPr>
            <a:spLocks noGrp="1"/>
          </p:cNvSpPr>
          <p:nvPr>
            <p:ph idx="1"/>
          </p:nvPr>
        </p:nvSpPr>
        <p:spPr/>
        <p:txBody>
          <a:bodyPr>
            <a:noAutofit/>
          </a:bodyPr>
          <a:p>
            <a:pPr marL="0" indent="0">
              <a:buNone/>
            </a:pPr>
            <a:r>
              <a:rPr lang="en-US" altLang="en-US" sz="6600"/>
              <a:t>Read and translate text A at page number 38 in your textbooks</a:t>
            </a:r>
            <a:endParaRPr lang="en-US" altLang="en-US" sz="660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Opulent</Template>
  <TotalTime>0</TotalTime>
  <Words>2215</Words>
  <Application>WPS Presentation</Application>
  <PresentationFormat>Экран (4:3)</PresentationFormat>
  <Paragraphs>71</Paragraphs>
  <Slides>14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14</vt:i4>
      </vt:variant>
    </vt:vector>
  </HeadingPairs>
  <TitlesOfParts>
    <vt:vector size="24" baseType="lpstr">
      <vt:lpstr>Arial</vt:lpstr>
      <vt:lpstr>SimSun</vt:lpstr>
      <vt:lpstr>Wingdings</vt:lpstr>
      <vt:lpstr>Wingdings 2</vt:lpstr>
      <vt:lpstr>Wingdings</vt:lpstr>
      <vt:lpstr>Trebuchet MS</vt:lpstr>
      <vt:lpstr>Microsoft YaHei</vt:lpstr>
      <vt:lpstr>Arial Unicode MS</vt:lpstr>
      <vt:lpstr>Calibri</vt:lpstr>
      <vt:lpstr>Изящная</vt:lpstr>
      <vt:lpstr>PowerPoint 演示文稿</vt:lpstr>
      <vt:lpstr>Vladimir  Zworykin   1888 - 1982 </vt:lpstr>
      <vt:lpstr>PowerPoint 演示文稿</vt:lpstr>
      <vt:lpstr>Biography</vt:lpstr>
      <vt:lpstr>PowerPoint 演示文稿</vt:lpstr>
      <vt:lpstr>INVENTION</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Vladimir  Zworykin   1888 - 1982</dc:title>
  <dc:creator>Дистрянова Наталья</dc:creator>
  <cp:lastModifiedBy>sofia</cp:lastModifiedBy>
  <cp:revision>15</cp:revision>
  <dcterms:created xsi:type="dcterms:W3CDTF">2012-03-14T12:56:00Z</dcterms:created>
  <dcterms:modified xsi:type="dcterms:W3CDTF">2024-01-08T12:06:56Z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B5AA3FC2F13B41A2AD4AE0D3233C2899</vt:lpwstr>
  </property>
  <property fmtid="{D5CDD505-2E9C-101B-9397-08002B2CF9AE}" pid="3" name="KSOProductBuildVer">
    <vt:lpwstr>1033-11.2.0.11225</vt:lpwstr>
  </property>
</Properties>
</file>