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Default Extension="mp4" ContentType="video/unknown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8" r:id="rId3"/>
    <p:sldId id="273" r:id="rId4"/>
    <p:sldId id="259" r:id="rId5"/>
    <p:sldId id="264" r:id="rId6"/>
    <p:sldId id="265" r:id="rId7"/>
    <p:sldId id="274" r:id="rId8"/>
    <p:sldId id="275" r:id="rId9"/>
    <p:sldId id="283" r:id="rId10"/>
    <p:sldId id="276" r:id="rId11"/>
    <p:sldId id="287" r:id="rId12"/>
    <p:sldId id="260" r:id="rId13"/>
    <p:sldId id="294" r:id="rId14"/>
    <p:sldId id="277" r:id="rId15"/>
    <p:sldId id="278" r:id="rId16"/>
    <p:sldId id="262" r:id="rId17"/>
    <p:sldId id="289" r:id="rId18"/>
    <p:sldId id="297" r:id="rId19"/>
    <p:sldId id="279" r:id="rId20"/>
    <p:sldId id="280" r:id="rId21"/>
    <p:sldId id="281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Раздел по умолчанию" id="{5C647457-3058-4985-84AE-478798C8B26F}">
          <p14:sldIdLst>
            <p14:sldId id="256"/>
            <p14:sldId id="258"/>
            <p14:sldId id="273"/>
            <p14:sldId id="259"/>
            <p14:sldId id="264"/>
            <p14:sldId id="265"/>
            <p14:sldId id="274"/>
            <p14:sldId id="275"/>
            <p14:sldId id="282"/>
            <p14:sldId id="283"/>
            <p14:sldId id="276"/>
            <p14:sldId id="287"/>
            <p14:sldId id="260"/>
            <p14:sldId id="294"/>
            <p14:sldId id="277"/>
            <p14:sldId id="278"/>
            <p14:sldId id="262"/>
            <p14:sldId id="289"/>
            <p14:sldId id="297"/>
            <p14:sldId id="279"/>
            <p14:sldId id="280"/>
            <p14:sldId id="281"/>
          </p14:sldIdLst>
        </p14:section>
        <p14:section name="Раздел без заголовка" id="{0A18D095-9C45-47CA-83F4-855C15240DB9}">
          <p14:sldIdLst/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949" autoAdjust="0"/>
    <p:restoredTop sz="94660"/>
  </p:normalViewPr>
  <p:slideViewPr>
    <p:cSldViewPr>
      <p:cViewPr varScale="1">
        <p:scale>
          <a:sx n="83" d="100"/>
          <a:sy n="83" d="100"/>
        </p:scale>
        <p:origin x="-1411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4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5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3" y="1009656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3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3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8" y="5357598"/>
            <a:ext cx="1213821" cy="365125"/>
          </a:xfrm>
        </p:spPr>
        <p:txBody>
          <a:bodyPr/>
          <a:lstStyle/>
          <a:p>
            <a:fld id="{B25543A7-A9AB-4898-96F2-45EF8EDB68F7}" type="datetimeFigureOut">
              <a:rPr lang="ru-RU" smtClean="0"/>
              <a:pPr/>
              <a:t>01.12.2023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7" y="5357598"/>
            <a:ext cx="503484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3" y="5357598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D7C8DD5B-E16F-4BA0-8B0C-E96D0FE088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543A7-A9AB-4898-96F2-45EF8EDB68F7}" type="datetimeFigureOut">
              <a:rPr lang="ru-RU" smtClean="0"/>
              <a:pPr/>
              <a:t>01.12.2023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8DD5B-E16F-4BA0-8B0C-E96D0FE088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4" y="925696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4" y="1106318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543A7-A9AB-4898-96F2-45EF8EDB68F7}" type="datetimeFigureOut">
              <a:rPr lang="ru-RU" smtClean="0"/>
              <a:pPr/>
              <a:t>01.12.2023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8DD5B-E16F-4BA0-8B0C-E96D0FE088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543A7-A9AB-4898-96F2-45EF8EDB68F7}" type="datetimeFigureOut">
              <a:rPr lang="ru-RU" smtClean="0"/>
              <a:pPr/>
              <a:t>01.12.2023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8DD5B-E16F-4BA0-8B0C-E96D0FE088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80" y="2239436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70" y="3725340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543A7-A9AB-4898-96F2-45EF8EDB68F7}" type="datetimeFigureOut">
              <a:rPr lang="ru-RU" smtClean="0"/>
              <a:pPr/>
              <a:t>01.12.2023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8DD5B-E16F-4BA0-8B0C-E96D0FE088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543A7-A9AB-4898-96F2-45EF8EDB68F7}" type="datetimeFigureOut">
              <a:rPr lang="ru-RU" smtClean="0"/>
              <a:pPr/>
              <a:t>01.12.2023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8DD5B-E16F-4BA0-8B0C-E96D0FE0887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72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543A7-A9AB-4898-96F2-45EF8EDB68F7}" type="datetimeFigureOut">
              <a:rPr lang="ru-RU" smtClean="0"/>
              <a:pPr/>
              <a:t>01.12.2023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8DD5B-E16F-4BA0-8B0C-E96D0FE0887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543A7-A9AB-4898-96F2-45EF8EDB68F7}" type="datetimeFigureOut">
              <a:rPr lang="ru-RU" smtClean="0"/>
              <a:pPr/>
              <a:t>01.12.2023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8DD5B-E16F-4BA0-8B0C-E96D0FE088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543A7-A9AB-4898-96F2-45EF8EDB68F7}" type="datetimeFigureOut">
              <a:rPr lang="ru-RU" smtClean="0"/>
              <a:pPr/>
              <a:t>01.12.2023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8DD5B-E16F-4BA0-8B0C-E96D0FE088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5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9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7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11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8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2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6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9" y="5885678"/>
            <a:ext cx="1213821" cy="365125"/>
          </a:xfrm>
        </p:spPr>
        <p:txBody>
          <a:bodyPr/>
          <a:lstStyle/>
          <a:p>
            <a:fld id="{B25543A7-A9AB-4898-96F2-45EF8EDB68F7}" type="datetimeFigureOut">
              <a:rPr lang="ru-RU" smtClean="0"/>
              <a:pPr/>
              <a:t>01.12.2023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7" y="5829267"/>
            <a:ext cx="352260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6" y="5896967"/>
            <a:ext cx="554023" cy="365125"/>
          </a:xfrm>
        </p:spPr>
        <p:txBody>
          <a:bodyPr/>
          <a:lstStyle/>
          <a:p>
            <a:fld id="{D7C8DD5B-E16F-4BA0-8B0C-E96D0FE088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7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61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5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71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8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8" y="5888743"/>
            <a:ext cx="1213821" cy="365125"/>
          </a:xfrm>
        </p:spPr>
        <p:txBody>
          <a:bodyPr/>
          <a:lstStyle/>
          <a:p>
            <a:fld id="{B25543A7-A9AB-4898-96F2-45EF8EDB68F7}" type="datetimeFigureOut">
              <a:rPr lang="ru-RU" smtClean="0"/>
              <a:pPr/>
              <a:t>01.12.2023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72" y="5831043"/>
            <a:ext cx="331904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92" y="5900032"/>
            <a:ext cx="554023" cy="365125"/>
          </a:xfrm>
        </p:spPr>
        <p:txBody>
          <a:bodyPr/>
          <a:lstStyle/>
          <a:p>
            <a:fld id="{D7C8DD5B-E16F-4BA0-8B0C-E96D0FE088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3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3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6" y="817588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3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9" y="5809158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pPr>
              <a:defRPr/>
            </a:pPr>
            <a:fld id="{E8CCBCFE-48E3-4F42-8791-50D32B3A56C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3" y="5809158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5" y="5809158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pPr>
              <a:defRPr/>
            </a:pPr>
            <a:fld id="{801DA93D-4741-49DA-ACF4-8AC4FEE0AAF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media" Target="../media/media1.mp4"/><Relationship Id="rId2" Type="http://schemas.openxmlformats.org/officeDocument/2006/relationships/slideLayout" Target="../slideLayouts/slideLayout6.xml"/><Relationship Id="rId1" Type="http://schemas.openxmlformats.org/officeDocument/2006/relationships/video" Target="NULL" TargetMode="Externa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ds04.infourok.ru/uploads/doc/005b/000eb9e2-1cb0bff3.pptx" TargetMode="External"/><Relationship Id="rId2" Type="http://schemas.openxmlformats.org/officeDocument/2006/relationships/hyperlink" Target="https://fhd.compedu.ru/2019/12/18/i_5dfa6d75ac626/phpoDfSSA_russ-2-2-sogl.pptx?%D0%9F%D1%80%D0%B5%D0%B7%D0%B5%D0%BD%D1%82%D0%B0%D1%86%D0%B8%D1%8F%20%D0%BA%20%D1%83%D1%80%D0%BE%D0%BA%D1%83%20%D1%80%D1%83%D1%81%D1%81%D0%BA%D0%BE%D0%B3%D0%BE%20%D1%8F%D0%B7%D1%8B%D0%BA%D0%B0%20%D0%BF%D0%BE%20%D1%82%D0%B5%D0%BC%D0%B5%20%20%D0%9F%D1%80%D0%B0%D0%B2%D0%BE%D0%BF%D0%B8%D1%81%D0%B0%D0%BD%D0%B8%D0%B5%20%D1%81%D0%BB%D0%BE%D0%B2%20%D1%81%20%D1%83%D0%B4%D0%B2%D0%BE%D0%B5%D0%BD%D0%BD%D1%8B%D0%BC%D0%B8%20%D1%81%D0%BE%D0%B3%D0%BB%D0%B0%D1%81%D0%BD%D1%8B%D0%BC%D0%B8%20%D0%B2%203%20%D0%BA%D0%BB%D0%B0%D1%81%D1%81%D0%B5.pptx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7030A0"/>
                </a:solidFill>
              </a:rPr>
              <a:t>«Правописание слов с удвоенными согласными»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 smtClean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3 класс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333025" y="4869160"/>
            <a:ext cx="40324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У</a:t>
            </a:r>
            <a:r>
              <a:rPr lang="ru-RU" dirty="0" smtClean="0"/>
              <a:t>читель начальных классов:</a:t>
            </a:r>
          </a:p>
          <a:p>
            <a:r>
              <a:rPr lang="ru-RU" dirty="0" err="1" smtClean="0"/>
              <a:t>Котожекова</a:t>
            </a:r>
            <a:r>
              <a:rPr lang="ru-RU" dirty="0" smtClean="0"/>
              <a:t> Л.А.</a:t>
            </a:r>
            <a:r>
              <a:rPr lang="ru-RU" dirty="0" smtClean="0"/>
              <a:t> </a:t>
            </a: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xmlns="" val="4078632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9632" y="1988840"/>
            <a:ext cx="66967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 Ва</a:t>
            </a:r>
            <a:r>
              <a:rPr lang="ru-RU" sz="4000" dirty="0" smtClean="0">
                <a:solidFill>
                  <a:schemeClr val="accent5"/>
                </a:solidFill>
              </a:rPr>
              <a:t>нн</a:t>
            </a:r>
            <a:r>
              <a:rPr lang="ru-RU" sz="4000" dirty="0" smtClean="0"/>
              <a:t>а, анте</a:t>
            </a:r>
            <a:r>
              <a:rPr lang="ru-RU" sz="4000" dirty="0" smtClean="0">
                <a:solidFill>
                  <a:schemeClr val="accent5"/>
                </a:solidFill>
              </a:rPr>
              <a:t>нн</a:t>
            </a:r>
            <a:r>
              <a:rPr lang="ru-RU" sz="4000" dirty="0" smtClean="0"/>
              <a:t>а, шо</a:t>
            </a:r>
            <a:r>
              <a:rPr lang="ru-RU" sz="4000" dirty="0" smtClean="0">
                <a:solidFill>
                  <a:schemeClr val="accent5"/>
                </a:solidFill>
              </a:rPr>
              <a:t>сс</a:t>
            </a:r>
            <a:r>
              <a:rPr lang="ru-RU" sz="4000" dirty="0" smtClean="0"/>
              <a:t>е,     гри</a:t>
            </a:r>
            <a:r>
              <a:rPr lang="ru-RU" sz="4000" dirty="0" smtClean="0">
                <a:solidFill>
                  <a:schemeClr val="accent5"/>
                </a:solidFill>
              </a:rPr>
              <a:t>пп</a:t>
            </a:r>
            <a:r>
              <a:rPr lang="ru-RU" sz="4000" dirty="0" smtClean="0"/>
              <a:t>, пе</a:t>
            </a:r>
            <a:r>
              <a:rPr lang="ru-RU" sz="4000" dirty="0" smtClean="0">
                <a:solidFill>
                  <a:schemeClr val="accent5"/>
                </a:solidFill>
              </a:rPr>
              <a:t>рр</a:t>
            </a:r>
            <a:r>
              <a:rPr lang="ru-RU" sz="4000" dirty="0" smtClean="0"/>
              <a:t>он, хо</a:t>
            </a:r>
            <a:r>
              <a:rPr lang="ru-RU" sz="4000" dirty="0" smtClean="0">
                <a:solidFill>
                  <a:schemeClr val="accent5"/>
                </a:solidFill>
              </a:rPr>
              <a:t>кк</a:t>
            </a:r>
            <a:r>
              <a:rPr lang="ru-RU" sz="4000" dirty="0" smtClean="0"/>
              <a:t>ей</a:t>
            </a:r>
            <a:endParaRPr lang="ru-RU" sz="4000" dirty="0">
              <a:solidFill>
                <a:schemeClr val="accent5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51722" y="980734"/>
            <a:ext cx="48245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Что общего в этих словах?</a:t>
            </a:r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1907706" y="4437118"/>
            <a:ext cx="42484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Сформулируйте тему урока.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2824347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43980" y="4149080"/>
            <a:ext cx="6840760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6532" r="10835" b="58139"/>
          <a:stretch/>
        </p:blipFill>
        <p:spPr>
          <a:xfrm>
            <a:off x="1046196" y="752841"/>
            <a:ext cx="6636327" cy="3168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43093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611" y="548680"/>
            <a:ext cx="6480721" cy="434588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64002" y="5175003"/>
            <a:ext cx="67483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Какие слова произносятся одинаково, но имеют разный смысл? Выпишите слова с удвоенными согласными.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752632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Ф</a:t>
            </a:r>
            <a:r>
              <a:rPr lang="ru-RU" dirty="0" smtClean="0">
                <a:solidFill>
                  <a:schemeClr val="tx1"/>
                </a:solidFill>
              </a:rPr>
              <a:t>изкультминутка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3" name="Танец-игра с ускорением для детей 'Мы пойдём налево' - Dance for kids. Наше всё!.mp4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20108" y="1124744"/>
            <a:ext cx="6576096" cy="3672407"/>
          </a:xfrm>
          <a:prstGeom prst="rect">
            <a:avLst/>
          </a:prstGeom>
        </p:spPr>
      </p:pic>
      <p:pic>
        <p:nvPicPr>
          <p:cNvPr id="5" name="Танец-игра с ускорением для детей 'Мы пойдём налево' - Dance for kids. Наше всё! (2).mp4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4495800" y="3386138"/>
            <a:ext cx="152400" cy="8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27639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t="12258" r="3646" b="14590"/>
          <a:stretch/>
        </p:blipFill>
        <p:spPr>
          <a:xfrm>
            <a:off x="827584" y="1108364"/>
            <a:ext cx="7041798" cy="1191491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10000"/>
              </a:schemeClr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1331640" y="2996952"/>
            <a:ext cx="64087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Коллектив</a:t>
            </a:r>
            <a:r>
              <a:rPr lang="ru-RU" sz="2400" dirty="0" smtClean="0"/>
              <a:t>-группа лиц, объединенных общей работой, учёбой, общими интересами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331640" y="4497739"/>
            <a:ext cx="64087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Коллекция</a:t>
            </a:r>
            <a:r>
              <a:rPr lang="ru-RU" sz="2400" dirty="0" smtClean="0"/>
              <a:t>-систематизированное собрание каких-нибудь предметов: монет ,</a:t>
            </a:r>
            <a:r>
              <a:rPr lang="ru-RU" sz="2400" err="1" smtClean="0"/>
              <a:t>марок</a:t>
            </a:r>
            <a:r>
              <a:rPr lang="ru-RU" sz="2400" smtClean="0"/>
              <a:t>, картин </a:t>
            </a:r>
            <a:r>
              <a:rPr lang="ru-RU" sz="2400" dirty="0" smtClean="0"/>
              <a:t>и др.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1981235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33003511"/>
              </p:ext>
            </p:extLst>
          </p:nvPr>
        </p:nvGraphicFramePr>
        <p:xfrm>
          <a:off x="1463675" y="1196751"/>
          <a:ext cx="6196013" cy="4045036"/>
        </p:xfrm>
        <a:graphic>
          <a:graphicData uri="http://schemas.openxmlformats.org/drawingml/2006/table">
            <a:tbl>
              <a:tblPr firstRow="1" firstCol="1" bandRow="1"/>
              <a:tblGrid>
                <a:gridCol w="3187922"/>
                <a:gridCol w="3008091"/>
              </a:tblGrid>
              <a:tr h="10983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Удвоенные согласные 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встречаются…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08" marR="67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Примеры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08" marR="67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3603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2000" i="1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 корне слова</a:t>
                      </a:r>
                      <a:endParaRPr lang="ru-RU" sz="2000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08" marR="67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solidFill>
                            <a:srgbClr val="7030A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класс, сумма, группа</a:t>
                      </a:r>
                      <a:endParaRPr lang="ru-RU" sz="2000" dirty="0">
                        <a:solidFill>
                          <a:srgbClr val="7030A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08" marR="67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3603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000" i="1" dirty="0" smtClean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2.  На </a:t>
                      </a:r>
                      <a:r>
                        <a:rPr lang="ru-RU" sz="2000" i="1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стыке приставки  и корня</a:t>
                      </a:r>
                      <a:endParaRPr lang="ru-RU" sz="2000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2000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08" marR="67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 smtClean="0">
                          <a:solidFill>
                            <a:srgbClr val="7030A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рассказ, беззвездный, ссора</a:t>
                      </a:r>
                      <a:endParaRPr lang="ru-RU" sz="2000" dirty="0">
                        <a:solidFill>
                          <a:srgbClr val="7030A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08" marR="67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3603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000" i="1" dirty="0" smtClean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3.  На </a:t>
                      </a:r>
                      <a:r>
                        <a:rPr lang="ru-RU" sz="2000" i="1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стыке корня и суффикса</a:t>
                      </a:r>
                      <a:endParaRPr lang="ru-RU" sz="2000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2000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08" marR="67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 smtClean="0">
                          <a:solidFill>
                            <a:srgbClr val="7030A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осинник, картинный, матросский</a:t>
                      </a:r>
                      <a:endParaRPr lang="ru-RU" sz="2000" dirty="0">
                        <a:solidFill>
                          <a:srgbClr val="7030A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08" marR="67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1259632" y="5229200"/>
            <a:ext cx="67687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Написание этих слов нужно запомнить или проверять по словарю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578210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1124744"/>
            <a:ext cx="7488832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u="sng" dirty="0" smtClean="0"/>
              <a:t>Выпиши слова с двойными согласными.  </a:t>
            </a:r>
          </a:p>
          <a:p>
            <a:endParaRPr lang="ru-RU" dirty="0"/>
          </a:p>
          <a:p>
            <a:endParaRPr lang="ru-RU" sz="2800" dirty="0" smtClean="0"/>
          </a:p>
          <a:p>
            <a:r>
              <a:rPr lang="ru-RU" sz="2800" b="1" dirty="0" smtClean="0"/>
              <a:t> </a:t>
            </a:r>
            <a:r>
              <a:rPr lang="ru-RU" sz="2800" b="1" dirty="0" err="1" smtClean="0"/>
              <a:t>Ри</a:t>
            </a:r>
            <a:r>
              <a:rPr lang="ru-RU" sz="2800" b="1" dirty="0" smtClean="0"/>
              <a:t>(м, мм)а, </a:t>
            </a:r>
            <a:r>
              <a:rPr lang="ru-RU" sz="2800" b="1" dirty="0" err="1" smtClean="0"/>
              <a:t>зи</a:t>
            </a:r>
            <a:r>
              <a:rPr lang="ru-RU" sz="2800" b="1" dirty="0" smtClean="0"/>
              <a:t>(м, мм)а, </a:t>
            </a:r>
            <a:r>
              <a:rPr lang="ru-RU" sz="2800" b="1" dirty="0" err="1" smtClean="0"/>
              <a:t>ра</a:t>
            </a:r>
            <a:r>
              <a:rPr lang="ru-RU" sz="2800" b="1" dirty="0" smtClean="0"/>
              <a:t>(с, </a:t>
            </a:r>
            <a:r>
              <a:rPr lang="ru-RU" sz="2800" b="1" dirty="0" err="1" smtClean="0"/>
              <a:t>сс</a:t>
            </a:r>
            <a:r>
              <a:rPr lang="ru-RU" sz="2800" b="1" dirty="0" smtClean="0"/>
              <a:t>)(к, </a:t>
            </a:r>
            <a:r>
              <a:rPr lang="ru-RU" sz="2800" b="1" dirty="0" err="1" smtClean="0"/>
              <a:t>кк</a:t>
            </a:r>
            <a:r>
              <a:rPr lang="ru-RU" sz="2800" b="1" dirty="0" smtClean="0"/>
              <a:t>)аз, </a:t>
            </a:r>
            <a:br>
              <a:rPr lang="ru-RU" sz="2800" b="1" dirty="0" smtClean="0"/>
            </a:br>
            <a:r>
              <a:rPr lang="ru-RU" sz="2800" b="1" dirty="0" err="1" smtClean="0"/>
              <a:t>Ро</a:t>
            </a:r>
            <a:r>
              <a:rPr lang="ru-RU" sz="2800" b="1" dirty="0" smtClean="0"/>
              <a:t>(с, </a:t>
            </a:r>
            <a:r>
              <a:rPr lang="ru-RU" sz="2800" b="1" dirty="0" err="1" smtClean="0"/>
              <a:t>сс</a:t>
            </a:r>
            <a:r>
              <a:rPr lang="ru-RU" sz="2800" b="1" dirty="0" smtClean="0"/>
              <a:t>)</a:t>
            </a:r>
            <a:r>
              <a:rPr lang="ru-RU" sz="2800" b="1" dirty="0" err="1" smtClean="0"/>
              <a:t>ия</a:t>
            </a:r>
            <a:r>
              <a:rPr lang="ru-RU" sz="2800" b="1" dirty="0" smtClean="0"/>
              <a:t>, </a:t>
            </a:r>
            <a:r>
              <a:rPr lang="ru-RU" sz="2800" b="1" dirty="0" err="1" smtClean="0"/>
              <a:t>ки</a:t>
            </a:r>
            <a:r>
              <a:rPr lang="ru-RU" sz="2800" b="1" dirty="0" smtClean="0"/>
              <a:t>(л, </a:t>
            </a:r>
            <a:r>
              <a:rPr lang="ru-RU" sz="2800" b="1" dirty="0" err="1" smtClean="0"/>
              <a:t>лл</a:t>
            </a:r>
            <a:r>
              <a:rPr lang="ru-RU" sz="2800" b="1" dirty="0" smtClean="0"/>
              <a:t>)</a:t>
            </a:r>
            <a:r>
              <a:rPr lang="ru-RU" sz="2800" b="1" dirty="0" err="1" smtClean="0"/>
              <a:t>ог</a:t>
            </a:r>
            <a:r>
              <a:rPr lang="ru-RU" sz="2800" b="1" dirty="0" smtClean="0"/>
              <a:t>(р, </a:t>
            </a:r>
            <a:r>
              <a:rPr lang="ru-RU" sz="2800" b="1" dirty="0" err="1" smtClean="0"/>
              <a:t>рр</a:t>
            </a:r>
            <a:r>
              <a:rPr lang="ru-RU" sz="2800" b="1" dirty="0" smtClean="0"/>
              <a:t>)а(м, мм), </a:t>
            </a:r>
            <a:br>
              <a:rPr lang="ru-RU" sz="2800" b="1" dirty="0" smtClean="0"/>
            </a:br>
            <a:r>
              <a:rPr lang="ru-RU" sz="2800" b="1" dirty="0" smtClean="0"/>
              <a:t>те(н, </a:t>
            </a:r>
            <a:r>
              <a:rPr lang="ru-RU" sz="2800" b="1" dirty="0" err="1" smtClean="0"/>
              <a:t>нн</a:t>
            </a:r>
            <a:r>
              <a:rPr lang="ru-RU" sz="2800" b="1" dirty="0" smtClean="0"/>
              <a:t>)</a:t>
            </a:r>
            <a:r>
              <a:rPr lang="ru-RU" sz="2800" b="1" dirty="0" err="1" smtClean="0"/>
              <a:t>ис</a:t>
            </a:r>
            <a:r>
              <a:rPr lang="ru-RU" sz="2800" b="1" dirty="0" smtClean="0"/>
              <a:t>, ко(л, </a:t>
            </a:r>
            <a:r>
              <a:rPr lang="ru-RU" sz="2800" b="1" dirty="0" err="1" smtClean="0"/>
              <a:t>лл</a:t>
            </a:r>
            <a:r>
              <a:rPr lang="ru-RU" sz="2800" b="1" dirty="0" smtClean="0"/>
              <a:t>)е(к, </a:t>
            </a:r>
            <a:r>
              <a:rPr lang="ru-RU" sz="2800" b="1" dirty="0" err="1" smtClean="0"/>
              <a:t>кк</a:t>
            </a:r>
            <a:r>
              <a:rPr lang="ru-RU" sz="2800" b="1" dirty="0" smtClean="0"/>
              <a:t>)</a:t>
            </a:r>
            <a:r>
              <a:rPr lang="ru-RU" sz="2800" b="1" dirty="0" err="1" smtClean="0"/>
              <a:t>ция</a:t>
            </a:r>
            <a:r>
              <a:rPr lang="ru-RU" sz="2800" b="1" dirty="0" smtClean="0"/>
              <a:t>, Мо(с, </a:t>
            </a:r>
            <a:r>
              <a:rPr lang="ru-RU" sz="2800" b="1" dirty="0" err="1" smtClean="0"/>
              <a:t>сс</a:t>
            </a:r>
            <a:r>
              <a:rPr lang="ru-RU" sz="2800" b="1" dirty="0" smtClean="0"/>
              <a:t>)</a:t>
            </a:r>
            <a:r>
              <a:rPr lang="ru-RU" sz="2800" b="1" dirty="0" err="1" smtClean="0"/>
              <a:t>ква</a:t>
            </a:r>
            <a:r>
              <a:rPr lang="ru-RU" sz="2800" b="1" dirty="0" smtClean="0"/>
              <a:t>. </a:t>
            </a:r>
            <a:endParaRPr lang="ru-RU" sz="2800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79711" y="5057366"/>
            <a:ext cx="4840287" cy="744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714641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8001" y="4005064"/>
            <a:ext cx="648072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ru-RU" sz="2800" b="1" dirty="0">
                <a:solidFill>
                  <a:srgbClr val="0070C0"/>
                </a:solidFill>
                <a:latin typeface="Calibri"/>
              </a:rPr>
              <a:t> При переносе слов с удвоенной согласной в середине слова одна буква остается на строке, а другая переносится.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265993" y="1700808"/>
            <a:ext cx="66247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240"/>
              </a:spcAft>
            </a:pPr>
            <a:r>
              <a:rPr lang="ru-RU" sz="4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Ри</a:t>
            </a:r>
            <a:r>
              <a:rPr lang="ru-RU" sz="4400" i="1" dirty="0" smtClean="0">
                <a:solidFill>
                  <a:schemeClr val="accent5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м-</a:t>
            </a:r>
            <a:r>
              <a:rPr lang="ru-RU" sz="4400" i="1" dirty="0" err="1" smtClean="0">
                <a:solidFill>
                  <a:schemeClr val="accent5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</a:t>
            </a:r>
            <a:r>
              <a:rPr lang="ru-RU" sz="44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sz="4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ра</a:t>
            </a:r>
            <a:r>
              <a:rPr lang="ru-RU" sz="4400" i="1" dirty="0">
                <a:solidFill>
                  <a:schemeClr val="accent5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с-с</a:t>
            </a:r>
            <a:r>
              <a:rPr lang="ru-RU" sz="4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</a:t>
            </a:r>
            <a:r>
              <a:rPr lang="ru-RU" sz="4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аз, Ро</a:t>
            </a:r>
            <a:r>
              <a:rPr lang="ru-RU" sz="4400" i="1" dirty="0">
                <a:solidFill>
                  <a:schemeClr val="accent5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с-с</a:t>
            </a:r>
            <a:r>
              <a:rPr lang="ru-RU" sz="4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ия, ки</a:t>
            </a:r>
            <a:r>
              <a:rPr lang="ru-RU" sz="4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</a:t>
            </a:r>
            <a:r>
              <a:rPr lang="ru-RU" sz="4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ог</a:t>
            </a:r>
            <a:r>
              <a:rPr lang="ru-RU" sz="4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ru-RU" sz="4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sz="4400" i="1" dirty="0">
                <a:solidFill>
                  <a:schemeClr val="accent5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мм</a:t>
            </a:r>
            <a:r>
              <a:rPr lang="ru-RU" sz="4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ru-RU" sz="4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4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</a:t>
            </a:r>
            <a:r>
              <a:rPr lang="ru-RU" sz="4400" i="1" dirty="0" err="1">
                <a:solidFill>
                  <a:schemeClr val="accent5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н-н</a:t>
            </a:r>
            <a:r>
              <a:rPr lang="ru-RU" sz="4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</a:t>
            </a:r>
            <a:r>
              <a:rPr lang="ru-RU" sz="4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ко</a:t>
            </a:r>
            <a:r>
              <a:rPr lang="ru-RU" sz="4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л-</a:t>
            </a:r>
            <a:r>
              <a:rPr lang="ru-RU" sz="4400" i="1" dirty="0">
                <a:solidFill>
                  <a:schemeClr val="accent5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</a:t>
            </a:r>
            <a:r>
              <a:rPr lang="ru-RU" sz="4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4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</a:t>
            </a:r>
            <a:r>
              <a:rPr lang="ru-RU" sz="4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ция</a:t>
            </a:r>
            <a:endParaRPr lang="ru-RU" sz="4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483768" y="908720"/>
            <a:ext cx="33843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Проверь себя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xmlns="" val="2356046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C:\Users\Admin\Pictures\2021-12-13\00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559" t="8263" r="19494" b="16443"/>
          <a:stretch/>
        </p:blipFill>
        <p:spPr bwMode="auto">
          <a:xfrm rot="10800000">
            <a:off x="2411759" y="1772816"/>
            <a:ext cx="4176463" cy="439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63045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874520" y="1242338"/>
            <a:ext cx="31683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u="sng" dirty="0" smtClean="0">
                <a:solidFill>
                  <a:srgbClr val="0070C0"/>
                </a:solidFill>
              </a:rPr>
              <a:t>Рефлексия</a:t>
            </a:r>
            <a:endParaRPr lang="ru-RU" sz="2800" u="sng" dirty="0">
              <a:solidFill>
                <a:srgbClr val="0070C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 flipH="1">
            <a:off x="4247964" y="2348880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418278" y="2507960"/>
            <a:ext cx="608416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Спросите, не повысив тона: </a:t>
            </a:r>
          </a:p>
          <a:p>
            <a:r>
              <a:rPr lang="ru-RU" sz="2800" dirty="0"/>
              <a:t>Что больше — центнер или </a:t>
            </a:r>
            <a:r>
              <a:rPr lang="ru-RU" sz="2800" dirty="0">
                <a:solidFill>
                  <a:srgbClr val="7030A0"/>
                </a:solidFill>
              </a:rPr>
              <a:t>тонна? </a:t>
            </a:r>
          </a:p>
          <a:p>
            <a:r>
              <a:rPr lang="ru-RU" sz="2800" dirty="0"/>
              <a:t>Необходимы соль и крупы, </a:t>
            </a:r>
          </a:p>
          <a:p>
            <a:r>
              <a:rPr lang="ru-RU" sz="2800" dirty="0"/>
              <a:t>Чтоб кашу наварить для </a:t>
            </a:r>
            <a:r>
              <a:rPr lang="ru-RU" sz="2800" dirty="0">
                <a:solidFill>
                  <a:srgbClr val="7030A0"/>
                </a:solidFill>
              </a:rPr>
              <a:t>группы</a:t>
            </a:r>
            <a:r>
              <a:rPr lang="ru-RU" sz="2800" dirty="0"/>
              <a:t>. </a:t>
            </a:r>
          </a:p>
          <a:p>
            <a:r>
              <a:rPr lang="ru-RU" sz="2800" dirty="0"/>
              <a:t>Радиоволна идёт сквозь стену. </a:t>
            </a:r>
          </a:p>
          <a:p>
            <a:r>
              <a:rPr lang="ru-RU" sz="2800" dirty="0"/>
              <a:t>Мы её поймаем на </a:t>
            </a:r>
            <a:r>
              <a:rPr lang="ru-RU" sz="2800" dirty="0">
                <a:solidFill>
                  <a:srgbClr val="7030A0"/>
                </a:solidFill>
              </a:rPr>
              <a:t>антенну.</a:t>
            </a:r>
          </a:p>
        </p:txBody>
      </p:sp>
    </p:spTree>
    <p:extLst>
      <p:ext uri="{BB962C8B-B14F-4D97-AF65-F5344CB8AC3E}">
        <p14:creationId xmlns:p14="http://schemas.microsoft.com/office/powerpoint/2010/main" xmlns="" val="1173262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03648" y="980728"/>
            <a:ext cx="676875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rgbClr val="0070C0"/>
                </a:solidFill>
              </a:rPr>
              <a:t>Прозвенел звонок и смолк,</a:t>
            </a:r>
          </a:p>
          <a:p>
            <a:r>
              <a:rPr lang="ru-RU" sz="3200" dirty="0" smtClean="0">
                <a:solidFill>
                  <a:srgbClr val="0070C0"/>
                </a:solidFill>
              </a:rPr>
              <a:t>Начинается урок.</a:t>
            </a:r>
          </a:p>
          <a:p>
            <a:r>
              <a:rPr lang="ru-RU" sz="3200" dirty="0" smtClean="0">
                <a:solidFill>
                  <a:srgbClr val="0070C0"/>
                </a:solidFill>
              </a:rPr>
              <a:t>Тихо девочки за парту сели,</a:t>
            </a:r>
          </a:p>
          <a:p>
            <a:r>
              <a:rPr lang="ru-RU" sz="3200" dirty="0" smtClean="0">
                <a:solidFill>
                  <a:srgbClr val="0070C0"/>
                </a:solidFill>
              </a:rPr>
              <a:t>Тихо мальчики за парту сели.</a:t>
            </a:r>
          </a:p>
          <a:p>
            <a:r>
              <a:rPr lang="ru-RU" sz="3200" dirty="0" smtClean="0">
                <a:solidFill>
                  <a:srgbClr val="0070C0"/>
                </a:solidFill>
              </a:rPr>
              <a:t>На меня все посмотрели</a:t>
            </a:r>
          </a:p>
          <a:p>
            <a:r>
              <a:rPr lang="ru-RU" sz="3200" dirty="0" smtClean="0">
                <a:solidFill>
                  <a:srgbClr val="0070C0"/>
                </a:solidFill>
              </a:rPr>
              <a:t>И работать захотели.</a:t>
            </a:r>
            <a:endParaRPr lang="ru-RU" sz="3200" dirty="0">
              <a:solidFill>
                <a:srgbClr val="0070C0"/>
              </a:solidFill>
            </a:endParaRPr>
          </a:p>
        </p:txBody>
      </p:sp>
      <p:pic>
        <p:nvPicPr>
          <p:cNvPr id="3" name="Picture 4" descr="C:\Documents and Settings\User\Мои документы\Мои рисунки\анимашки\Нов год\Анимационные картинки для презентаций. Часть 1\Новый год\new_year_gif47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64088" y="4027716"/>
            <a:ext cx="2765332" cy="2093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828141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499976" y="2967335"/>
            <a:ext cx="614405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Молодцы!</a:t>
            </a:r>
            <a:endParaRPr lang="ru-RU" sz="8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84585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19672" y="4149080"/>
            <a:ext cx="59766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Roboto"/>
                <a:hlinkClick r:id="rId2"/>
              </a:rPr>
              <a:t>https://fhd.compedu.ru/2019/12/18/i_5dfa6d75ac626/phpoDfSSA_russ-2-2-sogl.pptx?%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475656" y="3080543"/>
            <a:ext cx="64087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Roboto"/>
                <a:hlinkClick r:id="rId3"/>
              </a:rPr>
              <a:t>https://ds04.infourok.ru/uploads/doc/005b/000eb9e2-1cb0bff3.pptx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555776" y="1196752"/>
            <a:ext cx="2520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Источники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187624" y="1869835"/>
            <a:ext cx="69847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r>
              <a:rPr lang="ru-RU" dirty="0" err="1" smtClean="0"/>
              <a:t>О.И.Дмитриева</a:t>
            </a:r>
            <a:r>
              <a:rPr lang="ru-RU" dirty="0" smtClean="0"/>
              <a:t>  Поурочные разработки по </a:t>
            </a:r>
            <a:r>
              <a:rPr lang="ru-RU" smtClean="0"/>
              <a:t>русскому языку</a:t>
            </a:r>
          </a:p>
          <a:p>
            <a:r>
              <a:rPr lang="ru-RU" smtClean="0"/>
              <a:t> </a:t>
            </a:r>
            <a:r>
              <a:rPr lang="ru-RU" dirty="0" smtClean="0"/>
              <a:t>3 класс  к УМК «Школа России»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670801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67745" y="908725"/>
            <a:ext cx="3384376" cy="12961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C:\Users\Admin\Pictures\2021-12-10\00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612" t="22266" r="27413" b="31973"/>
          <a:stretch/>
        </p:blipFill>
        <p:spPr bwMode="auto">
          <a:xfrm rot="5400000">
            <a:off x="2786696" y="685006"/>
            <a:ext cx="3433789" cy="6473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84052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764704"/>
            <a:ext cx="7416824" cy="54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022595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49896" y="836712"/>
            <a:ext cx="4572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</a:rPr>
              <a:t>Плещет тёплая волна</a:t>
            </a:r>
            <a:br>
              <a:rPr lang="ru-RU" sz="2800" dirty="0" smtClean="0">
                <a:solidFill>
                  <a:srgbClr val="002060"/>
                </a:solidFill>
              </a:rPr>
            </a:br>
            <a:r>
              <a:rPr lang="ru-RU" sz="2800" dirty="0" smtClean="0">
                <a:solidFill>
                  <a:srgbClr val="002060"/>
                </a:solidFill>
              </a:rPr>
              <a:t>В берега из чугуна.</a:t>
            </a:r>
            <a:br>
              <a:rPr lang="ru-RU" sz="2800" dirty="0" smtClean="0">
                <a:solidFill>
                  <a:srgbClr val="002060"/>
                </a:solidFill>
              </a:rPr>
            </a:br>
            <a:r>
              <a:rPr lang="ru-RU" sz="2800" dirty="0" smtClean="0">
                <a:solidFill>
                  <a:srgbClr val="002060"/>
                </a:solidFill>
              </a:rPr>
              <a:t>Отгадайте, вспомните:</a:t>
            </a:r>
            <a:br>
              <a:rPr lang="ru-RU" sz="2800" dirty="0" smtClean="0">
                <a:solidFill>
                  <a:srgbClr val="002060"/>
                </a:solidFill>
              </a:rPr>
            </a:br>
            <a:r>
              <a:rPr lang="ru-RU" sz="2800" dirty="0" smtClean="0">
                <a:solidFill>
                  <a:srgbClr val="002060"/>
                </a:solidFill>
              </a:rPr>
              <a:t>Что за море в комнате?</a:t>
            </a:r>
            <a:endParaRPr lang="ru-RU" sz="2800" dirty="0">
              <a:solidFill>
                <a:srgbClr val="002060"/>
              </a:solidFill>
            </a:endParaRPr>
          </a:p>
        </p:txBody>
      </p:sp>
      <p:pic>
        <p:nvPicPr>
          <p:cNvPr id="3" name="Picture 2" descr="C:\Documents and Settings\User\Рабочий стол\index~~element3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501008"/>
            <a:ext cx="3449721" cy="2587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314200" y="2652600"/>
            <a:ext cx="13053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/>
              <a:t>ва</a:t>
            </a:r>
            <a:r>
              <a:rPr lang="ru-RU" sz="3200" u="sng" dirty="0" smtClean="0"/>
              <a:t>нн</a:t>
            </a:r>
            <a:r>
              <a:rPr lang="ru-RU" sz="3200" dirty="0" smtClean="0"/>
              <a:t>а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xmlns="" val="3811101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User\Рабочий стол\antenna-machta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2708926"/>
            <a:ext cx="4104456" cy="3394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331640" y="764704"/>
            <a:ext cx="518457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4">
                    <a:lumMod val="75000"/>
                  </a:schemeClr>
                </a:solidFill>
              </a:rPr>
              <a:t>Стою на крыше</a:t>
            </a:r>
          </a:p>
          <a:p>
            <a:r>
              <a:rPr lang="ru-RU" sz="2800" dirty="0" smtClean="0">
                <a:solidFill>
                  <a:schemeClr val="accent4">
                    <a:lumMod val="75000"/>
                  </a:schemeClr>
                </a:solidFill>
              </a:rPr>
              <a:t>Всех труб выше.</a:t>
            </a:r>
          </a:p>
          <a:p>
            <a:r>
              <a:rPr lang="ru-RU" sz="2800" dirty="0" smtClean="0">
                <a:solidFill>
                  <a:schemeClr val="accent4">
                    <a:lumMod val="75000"/>
                  </a:schemeClr>
                </a:solidFill>
              </a:rPr>
              <a:t>Телевизор без меня</a:t>
            </a:r>
          </a:p>
          <a:p>
            <a:r>
              <a:rPr lang="ru-RU" sz="2800" dirty="0" smtClean="0">
                <a:solidFill>
                  <a:schemeClr val="accent4">
                    <a:lumMod val="75000"/>
                  </a:schemeClr>
                </a:solidFill>
              </a:rPr>
              <a:t>Не посмотрите ни дня !</a:t>
            </a:r>
            <a:endParaRPr lang="ru-RU" sz="2800" dirty="0">
              <a:solidFill>
                <a:schemeClr val="accent4">
                  <a:lumMod val="75000"/>
                </a:schemeClr>
              </a:solidFill>
            </a:endParaRPr>
          </a:p>
          <a:p>
            <a:endParaRPr lang="ru-RU" sz="2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868147" y="3011472"/>
            <a:ext cx="15431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/>
              <a:t>анте</a:t>
            </a:r>
            <a:r>
              <a:rPr lang="ru-RU" sz="2800" u="sng" dirty="0" smtClean="0"/>
              <a:t>нн</a:t>
            </a:r>
            <a:r>
              <a:rPr lang="ru-RU" sz="2800" dirty="0" smtClean="0"/>
              <a:t>а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720179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78928" y="764704"/>
            <a:ext cx="5334467" cy="2024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924950"/>
            <a:ext cx="3816424" cy="30792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868144" y="3192304"/>
            <a:ext cx="13452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шо</a:t>
            </a:r>
            <a:r>
              <a:rPr lang="ru-RU" sz="2400" u="sng" dirty="0" smtClean="0"/>
              <a:t>сс</a:t>
            </a:r>
            <a:r>
              <a:rPr lang="ru-RU" sz="2400" dirty="0" smtClean="0"/>
              <a:t>е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1166025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75659" y="3068960"/>
            <a:ext cx="3706813" cy="288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267745" y="908720"/>
            <a:ext cx="424847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5"/>
                </a:solidFill>
              </a:rPr>
              <a:t>Простудился я вчера,</a:t>
            </a:r>
          </a:p>
          <a:p>
            <a:r>
              <a:rPr lang="ru-RU" sz="2800" dirty="0" smtClean="0">
                <a:solidFill>
                  <a:schemeClr val="accent5"/>
                </a:solidFill>
              </a:rPr>
              <a:t>Голова болит с утра.</a:t>
            </a:r>
          </a:p>
          <a:p>
            <a:r>
              <a:rPr lang="ru-RU" sz="2800" dirty="0" smtClean="0">
                <a:solidFill>
                  <a:schemeClr val="accent5"/>
                </a:solidFill>
              </a:rPr>
              <a:t>Я закашлялся, охрип,</a:t>
            </a:r>
          </a:p>
          <a:p>
            <a:r>
              <a:rPr lang="ru-RU" sz="2800" dirty="0" smtClean="0">
                <a:solidFill>
                  <a:schemeClr val="accent5"/>
                </a:solidFill>
              </a:rPr>
              <a:t>У меня ,наверно….</a:t>
            </a:r>
            <a:endParaRPr lang="ru-RU" sz="2800" dirty="0">
              <a:solidFill>
                <a:schemeClr val="accent5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156176" y="3027264"/>
            <a:ext cx="13630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гри</a:t>
            </a:r>
            <a:r>
              <a:rPr lang="ru-RU" sz="2400" u="sng" dirty="0" smtClean="0"/>
              <a:t>пп</a:t>
            </a:r>
            <a:endParaRPr lang="ru-RU" sz="2400" u="sng" dirty="0"/>
          </a:p>
        </p:txBody>
      </p:sp>
    </p:spTree>
    <p:extLst>
      <p:ext uri="{BB962C8B-B14F-4D97-AF65-F5344CB8AC3E}">
        <p14:creationId xmlns:p14="http://schemas.microsoft.com/office/powerpoint/2010/main" xmlns="" val="2681097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User\Рабочий стол\hh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857585"/>
            <a:ext cx="3888432" cy="2999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796136" y="2905081"/>
            <a:ext cx="11224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/>
              <a:t>хо</a:t>
            </a:r>
            <a:r>
              <a:rPr lang="ru-RU" sz="2400" u="sng" dirty="0"/>
              <a:t>кк</a:t>
            </a:r>
            <a:r>
              <a:rPr lang="ru-RU" sz="2400" dirty="0"/>
              <a:t>ей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547664" y="764704"/>
            <a:ext cx="5514173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4">
                    <a:lumMod val="50000"/>
                  </a:schemeClr>
                </a:solidFill>
              </a:rPr>
              <a:t>Загадка эта нелегка:</a:t>
            </a:r>
          </a:p>
          <a:p>
            <a:r>
              <a:rPr lang="ru-RU" sz="2800" dirty="0" err="1" smtClean="0">
                <a:solidFill>
                  <a:schemeClr val="accent4">
                    <a:lumMod val="50000"/>
                  </a:schemeClr>
                </a:solidFill>
              </a:rPr>
              <a:t>Пишусь</a:t>
            </a:r>
            <a:r>
              <a:rPr lang="ru-RU" sz="2800" dirty="0" smtClean="0">
                <a:solidFill>
                  <a:schemeClr val="accent4">
                    <a:lumMod val="50000"/>
                  </a:schemeClr>
                </a:solidFill>
              </a:rPr>
              <a:t> всегда через два  к,</a:t>
            </a:r>
          </a:p>
          <a:p>
            <a:r>
              <a:rPr lang="ru-RU" sz="2800" dirty="0" smtClean="0">
                <a:solidFill>
                  <a:schemeClr val="accent4">
                    <a:lumMod val="50000"/>
                  </a:schemeClr>
                </a:solidFill>
              </a:rPr>
              <a:t>И мяч, и шайбу клюшкой бей,</a:t>
            </a:r>
          </a:p>
          <a:p>
            <a:r>
              <a:rPr lang="ru-RU" sz="2800" dirty="0" smtClean="0">
                <a:solidFill>
                  <a:schemeClr val="accent4">
                    <a:lumMod val="50000"/>
                  </a:schemeClr>
                </a:solidFill>
              </a:rPr>
              <a:t>А называюсь я …</a:t>
            </a:r>
            <a:endParaRPr lang="ru-RU" sz="2800" dirty="0">
              <a:solidFill>
                <a:schemeClr val="accent4">
                  <a:lumMod val="50000"/>
                </a:schemeClr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78230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513</TotalTime>
  <Words>337</Words>
  <Application>Microsoft Office PowerPoint</Application>
  <PresentationFormat>Экран (4:3)</PresentationFormat>
  <Paragraphs>70</Paragraphs>
  <Slides>21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Кнопка</vt:lpstr>
      <vt:lpstr>«Правописание слов с удвоенными согласными»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Физкультминутка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«Правописание слов с удвоенными согласными»</dc:title>
  <dc:creator>Admin</dc:creator>
  <cp:lastModifiedBy>ЛИНДА</cp:lastModifiedBy>
  <cp:revision>48</cp:revision>
  <dcterms:created xsi:type="dcterms:W3CDTF">2021-12-06T18:21:09Z</dcterms:created>
  <dcterms:modified xsi:type="dcterms:W3CDTF">2023-11-30T22:52:26Z</dcterms:modified>
</cp:coreProperties>
</file>