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3" r:id="rId3"/>
    <p:sldId id="262" r:id="rId4"/>
    <p:sldId id="260" r:id="rId5"/>
    <p:sldId id="264" r:id="rId6"/>
    <p:sldId id="265" r:id="rId7"/>
    <p:sldId id="266" r:id="rId8"/>
    <p:sldId id="267" r:id="rId9"/>
    <p:sldId id="268" r:id="rId10"/>
    <p:sldId id="278" r:id="rId11"/>
    <p:sldId id="269" r:id="rId12"/>
    <p:sldId id="270" r:id="rId13"/>
    <p:sldId id="271" r:id="rId14"/>
    <p:sldId id="272" r:id="rId15"/>
    <p:sldId id="274" r:id="rId16"/>
    <p:sldId id="273" r:id="rId17"/>
    <p:sldId id="276" r:id="rId18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C50B7A"/>
    <a:srgbClr val="3399FF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04" autoAdjust="0"/>
  </p:normalViewPr>
  <p:slideViewPr>
    <p:cSldViewPr>
      <p:cViewPr varScale="1">
        <p:scale>
          <a:sx n="62" d="100"/>
          <a:sy n="62" d="100"/>
        </p:scale>
        <p:origin x="162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5539954"/>
            <a:ext cx="6840760" cy="1318046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35697" y="123199"/>
            <a:ext cx="7308304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835696" y="1628800"/>
            <a:ext cx="7056784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35696" y="1628800"/>
            <a:ext cx="352839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6096" y="1639341"/>
            <a:ext cx="352839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535113"/>
            <a:ext cx="345638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07704" y="2174875"/>
            <a:ext cx="3456384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6747" y="1535113"/>
            <a:ext cx="3457741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06747" y="2174875"/>
            <a:ext cx="3457741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7" y="123199"/>
            <a:ext cx="7308304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1628800"/>
            <a:ext cx="7056784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789040"/>
            <a:ext cx="6840760" cy="1318046"/>
          </a:xfrm>
        </p:spPr>
        <p:txBody>
          <a:bodyPr>
            <a:noAutofit/>
          </a:bodyPr>
          <a:lstStyle/>
          <a:p>
            <a:r>
              <a:rPr lang="uk-UA" sz="4800" dirty="0" err="1">
                <a:solidFill>
                  <a:srgbClr val="FF0000"/>
                </a:solidFill>
              </a:rPr>
              <a:t>Интересные</a:t>
            </a:r>
            <a:r>
              <a:rPr lang="uk-UA" sz="4800" dirty="0">
                <a:solidFill>
                  <a:srgbClr val="FF0000"/>
                </a:solidFill>
              </a:rPr>
              <a:t> </a:t>
            </a:r>
            <a:r>
              <a:rPr lang="uk-UA" sz="4800" dirty="0" err="1">
                <a:solidFill>
                  <a:srgbClr val="FF0000"/>
                </a:solidFill>
              </a:rPr>
              <a:t>факты</a:t>
            </a:r>
            <a:r>
              <a:rPr lang="uk-UA" sz="4800" dirty="0">
                <a:solidFill>
                  <a:srgbClr val="FF0000"/>
                </a:solidFill>
              </a:rPr>
              <a:t> </a:t>
            </a:r>
            <a:br>
              <a:rPr lang="uk-UA" sz="4800" dirty="0">
                <a:solidFill>
                  <a:srgbClr val="FF0000"/>
                </a:solidFill>
              </a:rPr>
            </a:br>
            <a:r>
              <a:rPr lang="uk-UA" sz="4800" dirty="0">
                <a:solidFill>
                  <a:srgbClr val="FF0000"/>
                </a:solidFill>
              </a:rPr>
              <a:t>о бабочках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Users\Boss\Desktop\метелики-300x22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64" y="548680"/>
            <a:ext cx="4248472" cy="315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139731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222408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CC3A76-4015-4810-A0CD-8C76FC364F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356" t="12143" r="4730" b="10826"/>
          <a:stretch/>
        </p:blipFill>
        <p:spPr>
          <a:xfrm>
            <a:off x="3635895" y="3140974"/>
            <a:ext cx="2835259" cy="3402310"/>
          </a:xfrm>
          <a:prstGeom prst="rect">
            <a:avLst/>
          </a:prstGeom>
          <a:ln w="15875">
            <a:solidFill>
              <a:srgbClr val="7030A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4222D18-E875-43F2-B058-689EB54673DC}"/>
              </a:ext>
            </a:extLst>
          </p:cNvPr>
          <p:cNvSpPr txBox="1"/>
          <p:nvPr/>
        </p:nvSpPr>
        <p:spPr>
          <a:xfrm>
            <a:off x="1547665" y="55488"/>
            <a:ext cx="7416824" cy="3029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5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>8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. Существует несколько видов бабочек, которые вообще не едят. Они живут за счет энергии, накопленной за время, когда они были ещё гусеницами.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5228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810518" y="116632"/>
            <a:ext cx="7225977" cy="2016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7030A0"/>
                </a:solidFill>
              </a:rPr>
              <a:t>9. У бабочек сложное строение глаз. Каждый глаз – это 6 тысяч мелких частиц, линз.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9218" name="Picture 2" descr="C:\Users\Boss\Desktop\meteliki-tsikavi-fakti-185x1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76872"/>
            <a:ext cx="5400600" cy="418243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55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63688" y="130603"/>
            <a:ext cx="7056784" cy="20742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7030A0"/>
                </a:solidFill>
              </a:rPr>
              <a:t>10. Скелет бабочки находится на внешней стороне тела. Его название- </a:t>
            </a:r>
            <a:r>
              <a:rPr lang="ru-RU" sz="4000" b="1" dirty="0" err="1">
                <a:solidFill>
                  <a:srgbClr val="7030A0"/>
                </a:solidFill>
              </a:rPr>
              <a:t>екзоскелет</a:t>
            </a:r>
            <a:r>
              <a:rPr lang="ru-RU" sz="4000" b="1" dirty="0">
                <a:solidFill>
                  <a:srgbClr val="7030A0"/>
                </a:solidFill>
              </a:rPr>
              <a:t>.</a:t>
            </a:r>
          </a:p>
        </p:txBody>
      </p:sp>
      <p:pic>
        <p:nvPicPr>
          <p:cNvPr id="10242" name="Picture 2" descr="C:\Users\Boss\Desktop\btrfl-e15695012715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20888"/>
            <a:ext cx="6530057" cy="3672408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44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403648" y="188640"/>
            <a:ext cx="7848872" cy="2664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7030A0"/>
                </a:solidFill>
              </a:rPr>
              <a:t>11. Бабочки сумеречные существа. Лишь некоторые представители этой группы ведут дневной образ жизни.</a:t>
            </a:r>
          </a:p>
        </p:txBody>
      </p:sp>
      <p:pic>
        <p:nvPicPr>
          <p:cNvPr id="11266" name="Picture 2" descr="C:\Users\Boss\Desktop\parnassius_apollo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852936"/>
            <a:ext cx="5528356" cy="3672408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39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190171"/>
            <a:ext cx="7056784" cy="3780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50"/>
              </a:spcBef>
              <a:spcAft>
                <a:spcPts val="300"/>
              </a:spcAft>
            </a:pPr>
            <a:r>
              <a:rPr lang="ru-RU" sz="3200" b="1" dirty="0">
                <a:solidFill>
                  <a:srgbClr val="7030A0"/>
                </a:solidFill>
                <a:ea typeface="Times New Roman"/>
                <a:cs typeface="Times New Roman"/>
              </a:rPr>
              <a:t>12. Они бывают ночными и дневными, и к тем и к другим относится множество бабочек. Назовем одну дневную - </a:t>
            </a:r>
            <a:r>
              <a:rPr lang="ru-RU" sz="3200" b="1" dirty="0">
                <a:solidFill>
                  <a:srgbClr val="00B050"/>
                </a:solidFill>
                <a:ea typeface="Times New Roman"/>
                <a:cs typeface="Times New Roman"/>
              </a:rPr>
              <a:t>Капустница</a:t>
            </a:r>
            <a:r>
              <a:rPr lang="ru-RU" sz="3200" b="1" dirty="0">
                <a:solidFill>
                  <a:srgbClr val="7030A0"/>
                </a:solidFill>
                <a:ea typeface="Times New Roman"/>
                <a:cs typeface="Times New Roman"/>
              </a:rPr>
              <a:t> и одну ночную - </a:t>
            </a:r>
            <a:r>
              <a:rPr lang="ru-RU" sz="3200" b="1" dirty="0">
                <a:solidFill>
                  <a:srgbClr val="00B050"/>
                </a:solidFill>
                <a:ea typeface="Times New Roman"/>
                <a:cs typeface="Times New Roman"/>
              </a:rPr>
              <a:t>Ночной Павлиний глаз</a:t>
            </a:r>
            <a:r>
              <a:rPr lang="ru-RU" sz="3200" b="1" dirty="0">
                <a:solidFill>
                  <a:srgbClr val="7030A0"/>
                </a:solidFill>
                <a:ea typeface="Times New Roman"/>
                <a:cs typeface="Times New Roman"/>
              </a:rPr>
              <a:t>. Удивительно, но бабочки и дневные и ночные никогда не спят.</a:t>
            </a:r>
            <a:endParaRPr lang="ru-RU" sz="3200" b="1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9984810-C90C-43C8-A477-3801733D5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709" y="4077072"/>
            <a:ext cx="3328291" cy="2413011"/>
          </a:xfrm>
          <a:prstGeom prst="rect">
            <a:avLst/>
          </a:prstGeom>
          <a:noFill/>
          <a:ln w="158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450204A-A29A-4FB3-B067-9B507EAF2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77072"/>
            <a:ext cx="3286580" cy="2413011"/>
          </a:xfrm>
          <a:prstGeom prst="rect">
            <a:avLst/>
          </a:prstGeom>
          <a:noFill/>
          <a:ln w="158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03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Рисунок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9" t="26831" r="6938" b="9094"/>
          <a:stretch/>
        </p:blipFill>
        <p:spPr bwMode="auto">
          <a:xfrm>
            <a:off x="2123727" y="2766332"/>
            <a:ext cx="6027979" cy="3398972"/>
          </a:xfrm>
          <a:prstGeom prst="rect">
            <a:avLst/>
          </a:prstGeom>
          <a:noFill/>
          <a:ln w="158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139731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222408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424B8F-49BD-4B6D-9A45-486429FBC730}"/>
              </a:ext>
            </a:extLst>
          </p:cNvPr>
          <p:cNvSpPr txBox="1"/>
          <p:nvPr/>
        </p:nvSpPr>
        <p:spPr>
          <a:xfrm>
            <a:off x="1547665" y="55488"/>
            <a:ext cx="7416824" cy="2697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5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13. Самая выносливая бабочка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Монарх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. Она может преодолеть расстояние в 1000 км без остановок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5336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57" t="14202" r="2342" b="12430"/>
          <a:stretch/>
        </p:blipFill>
        <p:spPr bwMode="auto">
          <a:xfrm>
            <a:off x="2339752" y="2755108"/>
            <a:ext cx="4752528" cy="3935777"/>
          </a:xfrm>
          <a:prstGeom prst="rect">
            <a:avLst/>
          </a:prstGeom>
          <a:noFill/>
          <a:ln w="158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139731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222408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F0134F-FA9F-4918-8A73-F5D3800D3F46}"/>
              </a:ext>
            </a:extLst>
          </p:cNvPr>
          <p:cNvSpPr txBox="1"/>
          <p:nvPr/>
        </p:nvSpPr>
        <p:spPr>
          <a:xfrm>
            <a:off x="1547665" y="55488"/>
            <a:ext cx="7416824" cy="2703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5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14. Ночная бабочка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Мёртвая голова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обладает особым органом «речи», расположенным в глотке. Эта бабочка, при тревоге или чувстве опасности может запищать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057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139731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222408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9">
            <a:extLst>
              <a:ext uri="{FF2B5EF4-FFF2-40B4-BE49-F238E27FC236}">
                <a16:creationId xmlns:a16="http://schemas.microsoft.com/office/drawing/2014/main" id="{EF77F23C-C072-4F98-82DB-39FBCD1514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6" t="54791" r="5789" b="6632"/>
          <a:stretch/>
        </p:blipFill>
        <p:spPr bwMode="auto">
          <a:xfrm>
            <a:off x="6725024" y="3620739"/>
            <a:ext cx="2275468" cy="2443449"/>
          </a:xfrm>
          <a:prstGeom prst="rect">
            <a:avLst/>
          </a:prstGeom>
          <a:noFill/>
          <a:ln w="158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663A9B2-BB67-42E1-B4E6-4DB3DF214CEB}"/>
              </a:ext>
            </a:extLst>
          </p:cNvPr>
          <p:cNvSpPr txBox="1"/>
          <p:nvPr/>
        </p:nvSpPr>
        <p:spPr>
          <a:xfrm>
            <a:off x="1332148" y="406400"/>
            <a:ext cx="7668344" cy="2703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5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15. Самая «полезная» для людей бабочка – это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тутовый шелкопряд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Times New Roman"/>
                <a:cs typeface="Times New Roman"/>
              </a:rPr>
              <a:t>. Из его коконов люди научились получать шелковую нить, которую используют для производства шёлка.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14" name="Рисунок 9">
            <a:extLst>
              <a:ext uri="{FF2B5EF4-FFF2-40B4-BE49-F238E27FC236}">
                <a16:creationId xmlns:a16="http://schemas.microsoft.com/office/drawing/2014/main" id="{37015CD4-BEBA-46FB-AA93-637FFA0F76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63858" r="51836" b="4902"/>
          <a:stretch/>
        </p:blipFill>
        <p:spPr bwMode="auto">
          <a:xfrm>
            <a:off x="2571147" y="3620739"/>
            <a:ext cx="4153877" cy="2443457"/>
          </a:xfrm>
          <a:prstGeom prst="rect">
            <a:avLst/>
          </a:prstGeom>
          <a:noFill/>
          <a:ln w="158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9">
            <a:extLst>
              <a:ext uri="{FF2B5EF4-FFF2-40B4-BE49-F238E27FC236}">
                <a16:creationId xmlns:a16="http://schemas.microsoft.com/office/drawing/2014/main" id="{811EB932-2FB2-451C-92E5-4335D85049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" t="3856" r="50820" b="43141"/>
          <a:stretch/>
        </p:blipFill>
        <p:spPr bwMode="auto">
          <a:xfrm>
            <a:off x="143508" y="3620741"/>
            <a:ext cx="2664296" cy="2443458"/>
          </a:xfrm>
          <a:prstGeom prst="rect">
            <a:avLst/>
          </a:prstGeom>
          <a:noFill/>
          <a:ln w="158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31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7975" y="-98874"/>
            <a:ext cx="8683626" cy="136083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C50B7A"/>
                </a:solidFill>
              </a:rPr>
              <a:t>Превращение гусеницы в бабочку</a:t>
            </a:r>
          </a:p>
        </p:txBody>
      </p:sp>
      <p:sp>
        <p:nvSpPr>
          <p:cNvPr id="12290" name="AutoShape 2" descr="ÐÑÑÐ»ÐµÐ´Ð¾Ð²Ð°ÑÐµÐ»ÑÑÐºÐ°Ñ ÑÐ°Ð±Ð¾ÑÐ° Â«ÐÑÐ¾ÑÐµÑÑ Ð¿ÑÐµÐ²ÑÐ°ÑÐµÐ½Ð¸Ñ Ð³ÑÑÐµÐ½Ð¸ÑÑ Ð² Ð±Ð°Ð±Ð¾ÑÐºÑ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ÐÑÑÐ»ÐµÐ´Ð¾Ð²Ð°ÑÐµÐ»ÑÑÐºÐ°Ñ ÑÐ°Ð±Ð¾ÑÐ° Â«ÐÑÐ¾ÑÐµÑÑ Ð¿ÑÐµÐ²ÑÐ°ÑÐµÐ½Ð¸Ñ Ð³ÑÑÐµÐ½Ð¸ÑÑ Ð² Ð±Ð°Ð±Ð¾ÑÐºÑ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ÐÑÑÐ»ÐµÐ´Ð¾Ð²Ð°ÑÐµÐ»ÑÑÐºÐ°Ñ ÑÐ°Ð±Ð¾ÑÐ° Â«ÐÑÐ¾ÑÐµÑÑ Ð¿ÑÐµÐ²ÑÐ°ÑÐµÐ½Ð¸Ñ Ð³ÑÑÐµÐ½Ð¸ÑÑ Ð² Ð±Ð°Ð±Ð¾ÑÐºÑ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5" name="Picture 7" descr="C:\Users\а\Desktop\Без названия (1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255" y="1196752"/>
            <a:ext cx="5673454" cy="468576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848461" y="1700808"/>
            <a:ext cx="3188035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50"/>
              </a:spcBef>
              <a:spcAft>
                <a:spcPts val="300"/>
              </a:spcAft>
            </a:pPr>
            <a:r>
              <a:rPr lang="ru-RU" sz="24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Бабочка в своем развитии проходит несколько стадий: отложенное бабочкой яйцо - гусеница - куколка - бабочка, вот как это выглядит: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51720" y="116632"/>
            <a:ext cx="7092280" cy="1440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7030A0"/>
                </a:solidFill>
              </a:rPr>
              <a:t>1. Бабочки способны различать </a:t>
            </a:r>
            <a:r>
              <a:rPr lang="ru-RU" sz="4000" b="1" dirty="0">
                <a:solidFill>
                  <a:srgbClr val="FFC000"/>
                </a:solidFill>
              </a:rPr>
              <a:t>желтый</a:t>
            </a:r>
            <a:r>
              <a:rPr lang="ru-RU" sz="4000" b="1" dirty="0">
                <a:solidFill>
                  <a:srgbClr val="7030A0"/>
                </a:solidFill>
              </a:rPr>
              <a:t>, </a:t>
            </a:r>
            <a:r>
              <a:rPr lang="ru-RU" sz="4000" b="1" dirty="0">
                <a:solidFill>
                  <a:srgbClr val="FF0000"/>
                </a:solidFill>
              </a:rPr>
              <a:t>красный</a:t>
            </a:r>
            <a:r>
              <a:rPr lang="ru-RU" sz="4000" b="1" dirty="0">
                <a:solidFill>
                  <a:srgbClr val="7030A0"/>
                </a:solidFill>
              </a:rPr>
              <a:t> и </a:t>
            </a:r>
            <a:r>
              <a:rPr lang="ru-RU" sz="4000" b="1" dirty="0">
                <a:solidFill>
                  <a:srgbClr val="00B050"/>
                </a:solidFill>
              </a:rPr>
              <a:t>зелёный</a:t>
            </a:r>
            <a:r>
              <a:rPr lang="ru-RU" sz="4000" b="1" dirty="0">
                <a:solidFill>
                  <a:srgbClr val="7030A0"/>
                </a:solidFill>
              </a:rPr>
              <a:t> цвета.</a:t>
            </a:r>
          </a:p>
        </p:txBody>
      </p:sp>
      <p:pic>
        <p:nvPicPr>
          <p:cNvPr id="2050" name="Picture 2" descr="C:\Users\Boss\Desktop\content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66176"/>
            <a:ext cx="5256584" cy="436296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051720" y="0"/>
            <a:ext cx="7092280" cy="26369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>
                <a:solidFill>
                  <a:srgbClr val="7030A0"/>
                </a:solidFill>
              </a:rPr>
              <a:t>2. Бабочки не слышат. Они чувствуют вибрацию, это помогает им спасаться от хищников.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Users\Boss\Desktop\baboch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80928"/>
            <a:ext cx="4824536" cy="3616657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691680" y="231336"/>
            <a:ext cx="7318022" cy="3269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7030A0"/>
                </a:solidFill>
              </a:rPr>
              <a:t>3. Бабочки - прекрасные опылители.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7030A0"/>
                </a:solidFill>
              </a:rPr>
              <a:t>Но считаются второй группой опылителей. На первом месте – пчёлы.</a:t>
            </a:r>
          </a:p>
        </p:txBody>
      </p:sp>
      <p:pic>
        <p:nvPicPr>
          <p:cNvPr id="4098" name="Picture 2" descr="C:\Users\Boss\Desktop\unnamed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73016"/>
            <a:ext cx="4320480" cy="31011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46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841400" y="89890"/>
            <a:ext cx="7056784" cy="26190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7030A0"/>
                </a:solidFill>
              </a:rPr>
              <a:t>4. Известны 165 тысяч видов бабочек. </a:t>
            </a:r>
            <a:r>
              <a:rPr lang="ru-RU" sz="4000" dirty="0">
                <a:solidFill>
                  <a:srgbClr val="7030A0"/>
                </a:solidFill>
              </a:rPr>
              <a:t>Каждый год энтомологи узнают о новых видах. </a:t>
            </a:r>
          </a:p>
        </p:txBody>
      </p:sp>
      <p:pic>
        <p:nvPicPr>
          <p:cNvPr id="5122" name="Picture 2" descr="C:\Users\Boss\Desktop\Кения-920x4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40968"/>
            <a:ext cx="6192688" cy="30963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5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691680" y="188640"/>
            <a:ext cx="7272808" cy="27363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b="1" dirty="0">
                <a:solidFill>
                  <a:srgbClr val="7030A0"/>
                </a:solidFill>
              </a:rPr>
              <a:t>5. Бабочки - прекрасные врачи от стрессов. </a:t>
            </a:r>
          </a:p>
          <a:p>
            <a:pPr marL="0" indent="0">
              <a:buNone/>
            </a:pPr>
            <a:r>
              <a:rPr lang="uk-UA" b="1" dirty="0">
                <a:solidFill>
                  <a:srgbClr val="7030A0"/>
                </a:solidFill>
              </a:rPr>
              <a:t>В  этом убеждены врачи Стокгольма. В клиниках этого города есть оранжереи с бабочками и цветами, где пациенты успешно проходят курсы лечения от стрессов.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6146" name="Picture 2" descr="C:\Users\Boss\Desktop\images (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267" y="3861048"/>
            <a:ext cx="3630107" cy="2682738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84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979712" y="28600"/>
            <a:ext cx="7056784" cy="2320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7030A0"/>
                </a:solidFill>
              </a:rPr>
              <a:t>6. На аппетит бабочки не жалуются: могут употреблять в два раза больше пищи, чем весят сами.</a:t>
            </a:r>
          </a:p>
        </p:txBody>
      </p:sp>
      <p:pic>
        <p:nvPicPr>
          <p:cNvPr id="7170" name="Picture 2" descr="C:\Users\Boss\Desktop\parusnyk-750x6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64904"/>
            <a:ext cx="4752528" cy="385905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7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907704" y="188640"/>
            <a:ext cx="7056784" cy="2016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7030A0"/>
                </a:solidFill>
              </a:rPr>
              <a:t>7. Рецепторы вкуса находятся на ногах. Поэтому бабочки узнают еду стоя на ней.</a:t>
            </a:r>
          </a:p>
        </p:txBody>
      </p:sp>
      <p:pic>
        <p:nvPicPr>
          <p:cNvPr id="8194" name="Picture 2" descr="C:\Users\Boss\Desktop\cont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76872"/>
            <a:ext cx="6264696" cy="415558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02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e8e4d6b0c65f246657a23eab4ddc6a95d60a3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</TotalTime>
  <Words>369</Words>
  <Application>Microsoft Office PowerPoint</Application>
  <PresentationFormat>Экран (4:3)</PresentationFormat>
  <Paragraphs>23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Интересные факты  о бабочках</vt:lpstr>
      <vt:lpstr>Превращение гусеницы в бабочку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Облака сквозь листья</dc:title>
  <dc:creator>obstinate</dc:creator>
  <dc:description>Шаблон презентации с сайта https://presentation-creation.ru/</dc:description>
  <cp:lastModifiedBy>Лицей 28</cp:lastModifiedBy>
  <cp:revision>443</cp:revision>
  <dcterms:created xsi:type="dcterms:W3CDTF">2018-02-25T09:09:03Z</dcterms:created>
  <dcterms:modified xsi:type="dcterms:W3CDTF">2024-01-08T12:13:32Z</dcterms:modified>
</cp:coreProperties>
</file>