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1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4464028"/>
            <a:ext cx="9144000" cy="1641490"/>
          </a:xfrm>
        </p:spPr>
        <p:txBody>
          <a:bodyPr wrap="none" anchor="t">
            <a:normAutofit/>
          </a:bodyPr>
          <a:lstStyle>
            <a:lvl1pPr algn="r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799" y="3694375"/>
            <a:ext cx="9144000" cy="754025"/>
          </a:xfrm>
        </p:spPr>
        <p:txBody>
          <a:bodyPr anchor="b">
            <a:normAutofit/>
          </a:bodyPr>
          <a:lstStyle>
            <a:lvl1pPr marL="0" indent="0" algn="r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0EA62C-96C6-470F-883E-77CB3F0F87DE}" type="datetimeFigureOut">
              <a:rPr lang="ru-RU" smtClean="0"/>
              <a:t>11.10.2023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9A66ED-9164-4398-B94E-933C02CD8E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10050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367160"/>
            <a:ext cx="10515600" cy="81935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39788" y="987425"/>
            <a:ext cx="10515600" cy="337973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5186516"/>
            <a:ext cx="10514012" cy="682472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0EA62C-96C6-470F-883E-77CB3F0F87DE}" type="datetimeFigureOut">
              <a:rPr lang="ru-RU" smtClean="0"/>
              <a:t>11.10.2023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9A66ED-9164-4398-B94E-933C02CD8E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5849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353434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489399"/>
            <a:ext cx="10514012" cy="1501826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0EA62C-96C6-470F-883E-77CB3F0F87DE}" type="datetimeFigureOut">
              <a:rPr lang="ru-RU" smtClean="0"/>
              <a:t>11.10.2023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9A66ED-9164-4398-B94E-933C02CD8E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093450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365125"/>
            <a:ext cx="9302752" cy="2992904"/>
          </a:xfrm>
        </p:spPr>
        <p:txBody>
          <a:bodyPr anchor="ctr"/>
          <a:lstStyle>
            <a:lvl1pPr>
              <a:defRPr sz="4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501729"/>
            <a:ext cx="10512424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0EA62C-96C6-470F-883E-77CB3F0F87DE}" type="datetimeFigureOut">
              <a:rPr lang="ru-RU" smtClean="0"/>
              <a:t>11.10.2023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9A66ED-9164-4398-B94E-933C02CD8EA2}" type="slidenum">
              <a:rPr lang="ru-RU" smtClean="0"/>
              <a:t>‹#›</a:t>
            </a:fld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1111044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70700290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2326967"/>
            <a:ext cx="10515600" cy="2511835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850581"/>
            <a:ext cx="10514012" cy="1140644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0EA62C-96C6-470F-883E-77CB3F0F87DE}" type="datetimeFigureOut">
              <a:rPr lang="ru-RU" smtClean="0"/>
              <a:t>11.10.2023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9A66ED-9164-4398-B94E-933C02CD8E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23507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337282" y="188595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356798" y="257175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87994" y="1885950"/>
            <a:ext cx="2936241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77441" y="257175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29035" y="1885950"/>
            <a:ext cx="2932113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 dirty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29035" y="257175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0EA62C-96C6-470F-883E-77CB3F0F87DE}" type="datetimeFigureOut">
              <a:rPr lang="ru-RU" smtClean="0"/>
              <a:t>11.10.2023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9A66ED-9164-4398-B94E-933C02CD8E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742580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332085" y="4297503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2085" y="2256354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332085" y="4873765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997" y="4297503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68996" y="2256354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7644" y="4873764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04322" y="4297503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04321" y="2256354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04197" y="4873762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0EA62C-96C6-470F-883E-77CB3F0F87DE}" type="datetimeFigureOut">
              <a:rPr lang="ru-RU" smtClean="0"/>
              <a:t>11.10.2023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9A66ED-9164-4398-B94E-933C02CD8E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131448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0EA62C-96C6-470F-883E-77CB3F0F87DE}" type="datetimeFigureOut">
              <a:rPr lang="ru-RU" smtClean="0"/>
              <a:t>11.10.2023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9A66ED-9164-4398-B94E-933C02CD8E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026197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0EA62C-96C6-470F-883E-77CB3F0F87DE}" type="datetimeFigureOut">
              <a:rPr lang="ru-RU" smtClean="0"/>
              <a:t>11.10.2023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9A66ED-9164-4398-B94E-933C02CD8E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07520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0EA62C-96C6-470F-883E-77CB3F0F87DE}" type="datetimeFigureOut">
              <a:rPr lang="ru-RU" smtClean="0"/>
              <a:t>11.10.2023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9A66ED-9164-4398-B94E-933C02CD8E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77536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854532" y="4464028"/>
            <a:ext cx="9144000" cy="1641490"/>
          </a:xfrm>
        </p:spPr>
        <p:txBody>
          <a:bodyPr wrap="none" anchor="t">
            <a:normAutofit/>
          </a:bodyPr>
          <a:lstStyle>
            <a:lvl1pPr algn="l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7000"/>
                        <a:lumOff val="53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854532" y="3693674"/>
            <a:ext cx="9144000" cy="754025"/>
          </a:xfrm>
        </p:spPr>
        <p:txBody>
          <a:bodyPr anchor="b">
            <a:normAutofit/>
          </a:bodyPr>
          <a:lstStyle>
            <a:lvl1pPr marL="0" indent="0" algn="l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0EA62C-96C6-470F-883E-77CB3F0F87DE}" type="datetimeFigureOut">
              <a:rPr lang="ru-RU" smtClean="0"/>
              <a:t>11.10.2023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9A66ED-9164-4398-B94E-933C02CD8E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27026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20000" y="1825625"/>
            <a:ext cx="5025216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19840" y="1825625"/>
            <a:ext cx="503396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0EA62C-96C6-470F-883E-77CB3F0F87DE}" type="datetimeFigureOut">
              <a:rPr lang="ru-RU" smtClean="0"/>
              <a:t>11.10.2023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9A66ED-9164-4398-B94E-933C02CD8E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42910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681163"/>
            <a:ext cx="5025216" cy="823912"/>
          </a:xfrm>
        </p:spPr>
        <p:txBody>
          <a:bodyPr anchor="b"/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20000" y="2505075"/>
            <a:ext cx="5025216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19840" y="1681163"/>
            <a:ext cx="5035548" cy="82391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19840" y="2505075"/>
            <a:ext cx="503554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0EA62C-96C6-470F-883E-77CB3F0F87DE}" type="datetimeFigureOut">
              <a:rPr lang="ru-RU" smtClean="0"/>
              <a:t>11.10.2023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9A66ED-9164-4398-B94E-933C02CD8E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31742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0EA62C-96C6-470F-883E-77CB3F0F87DE}" type="datetimeFigureOut">
              <a:rPr lang="ru-RU" smtClean="0"/>
              <a:t>11.10.2023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9A66ED-9164-4398-B94E-933C02CD8E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14242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0EA62C-96C6-470F-883E-77CB3F0F87DE}" type="datetimeFigureOut">
              <a:rPr lang="ru-RU" smtClean="0"/>
              <a:t>11.10.2023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9A66ED-9164-4398-B94E-933C02CD8E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5719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0EA62C-96C6-470F-883E-77CB3F0F87DE}" type="datetimeFigureOut">
              <a:rPr lang="ru-RU" smtClean="0"/>
              <a:t>11.10.2023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9A66ED-9164-4398-B94E-933C02CD8E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77070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0EA62C-96C6-470F-883E-77CB3F0F87DE}" type="datetimeFigureOut">
              <a:rPr lang="ru-RU" smtClean="0"/>
              <a:t>11.10.2023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9A66ED-9164-4398-B94E-933C02CD8E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07761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825625"/>
            <a:ext cx="102338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280EA62C-96C6-470F-883E-77CB3F0F87DE}" type="datetimeFigureOut">
              <a:rPr lang="ru-RU" smtClean="0"/>
              <a:t>11.10.2023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539A66ED-9164-4398-B94E-933C02CD8E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7528791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b="0" kern="1200">
          <a:gradFill flip="none" rotWithShape="1">
            <a:gsLst>
              <a:gs pos="28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  <a:tileRect/>
          </a:gra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C973D7B-A264-4E4D-A175-0D952C05E77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440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Карликовые государства Европы</a:t>
            </a:r>
            <a:br>
              <a:rPr lang="ru-RU" sz="440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8F791B80-5AA9-4935-8DCE-DCE8BC234D4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2400" dirty="0">
                <a:solidFill>
                  <a:schemeClr val="bg2">
                    <a:lumMod val="20000"/>
                    <a:lumOff val="8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Выполнил ученик 11 класса Марков Михаил</a:t>
            </a:r>
          </a:p>
        </p:txBody>
      </p:sp>
    </p:spTree>
    <p:extLst>
      <p:ext uri="{BB962C8B-B14F-4D97-AF65-F5344CB8AC3E}">
        <p14:creationId xmlns:p14="http://schemas.microsoft.com/office/powerpoint/2010/main" val="393978659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AF302FA3-3E35-48F2-85C5-E70E9EAC2246}"/>
              </a:ext>
            </a:extLst>
          </p:cNvPr>
          <p:cNvSpPr txBox="1"/>
          <p:nvPr/>
        </p:nvSpPr>
        <p:spPr>
          <a:xfrm>
            <a:off x="3325049" y="3044279"/>
            <a:ext cx="554190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</a:p>
        </p:txBody>
      </p:sp>
    </p:spTree>
    <p:extLst>
      <p:ext uri="{BB962C8B-B14F-4D97-AF65-F5344CB8AC3E}">
        <p14:creationId xmlns:p14="http://schemas.microsoft.com/office/powerpoint/2010/main" val="31762925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C973D7B-A264-4E4D-A175-0D952C05E77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440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Андорра</a:t>
            </a:r>
            <a:endParaRPr lang="ru-RU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8F791B80-5AA9-4935-8DCE-DCE8BC234D4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endParaRPr lang="ru-RU" sz="1600" dirty="0">
              <a:solidFill>
                <a:schemeClr val="bg2">
                  <a:lumMod val="20000"/>
                  <a:lumOff val="8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dirty="0">
                <a:solidFill>
                  <a:schemeClr val="bg2">
                    <a:lumMod val="20000"/>
                    <a:lumOff val="8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Андорра (кат. Andorra), полное официальное название — Княжество Андорра (кат. Principat d’Andorra) — одно из карликовых государств Европы, не имеющее выхода к морю и расположенное в восточных Пиренеях между Францией и Испанией, ассоциированное с ними, но не входящее в ЕС.</a:t>
            </a:r>
          </a:p>
          <a:p>
            <a:r>
              <a:rPr lang="ru-RU" sz="1600" dirty="0">
                <a:solidFill>
                  <a:schemeClr val="bg2">
                    <a:lumMod val="20000"/>
                    <a:lumOff val="8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Столица государства — Андорра-ла-Велья.</a:t>
            </a:r>
          </a:p>
          <a:p>
            <a:r>
              <a:rPr lang="ru-RU" sz="1600" dirty="0">
                <a:solidFill>
                  <a:schemeClr val="bg2">
                    <a:lumMod val="20000"/>
                    <a:lumOff val="8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Андорра — многонациональное государство с широким этнокультурным, языковым, религиозным, расовым и национальным многообразием</a:t>
            </a:r>
            <a:r>
              <a:rPr lang="en-US" sz="1600" dirty="0">
                <a:solidFill>
                  <a:schemeClr val="bg2">
                    <a:lumMod val="20000"/>
                    <a:lumOff val="8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600" dirty="0">
                <a:solidFill>
                  <a:schemeClr val="bg2">
                    <a:lumMod val="20000"/>
                    <a:lumOff val="8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состоянию на 2022 год, по оценкам всемирной книги фактов ЦРУ, население Андорры составляло 85 560 человек; на 2021 год население Андорры по национальному составу было следующим: андорцы — 48,3 %, испанцы — 24,8 %, португальцы — 11,2 %, французы — 4,5 %, аргентинцы — 1,4 %, другие национальности — 9,8 %.</a:t>
            </a:r>
          </a:p>
          <a:p>
            <a:r>
              <a:rPr lang="ru-RU" sz="1600" dirty="0">
                <a:solidFill>
                  <a:schemeClr val="bg2">
                    <a:lumMod val="20000"/>
                    <a:lumOff val="8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Конституции страны, официальным языком является каталанский, распространены также французский, испанский (кастильский диалект) и португальский языки.</a:t>
            </a:r>
          </a:p>
        </p:txBody>
      </p:sp>
    </p:spTree>
    <p:extLst>
      <p:ext uri="{BB962C8B-B14F-4D97-AF65-F5344CB8AC3E}">
        <p14:creationId xmlns:p14="http://schemas.microsoft.com/office/powerpoint/2010/main" val="25763391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>
            <a:extLst>
              <a:ext uri="{FF2B5EF4-FFF2-40B4-BE49-F238E27FC236}">
                <a16:creationId xmlns:a16="http://schemas.microsoft.com/office/drawing/2014/main" id="{817400F0-2DAB-439D-9A09-D3C7C354EF3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4629" y="797831"/>
            <a:ext cx="7922742" cy="52623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Флаг">
            <a:extLst>
              <a:ext uri="{FF2B5EF4-FFF2-40B4-BE49-F238E27FC236}">
                <a16:creationId xmlns:a16="http://schemas.microsoft.com/office/drawing/2014/main" id="{8FFE89C0-8A40-4146-8371-2D6169ED5CF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4629" y="797831"/>
            <a:ext cx="2227523" cy="15592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286890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C973D7B-A264-4E4D-A175-0D952C05E77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440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Лихтенштейн</a:t>
            </a:r>
            <a:endParaRPr lang="ru-RU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8F791B80-5AA9-4935-8DCE-DCE8BC234D4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endParaRPr lang="ru-RU" sz="1200" dirty="0">
              <a:solidFill>
                <a:schemeClr val="bg2">
                  <a:lumMod val="20000"/>
                  <a:lumOff val="8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dirty="0">
                <a:solidFill>
                  <a:schemeClr val="bg2">
                    <a:lumMod val="20000"/>
                    <a:lumOff val="8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Лихтенштейн (нем. Liechtenstein [ˈlɪçtn̩ʃtaɪn]), официально — Княжество Лихтенште́йн (нем. Fürstentum Liechtenstein [ˈfʏʁstn̩ˌtuːm ˈlɪçtn̩ʃtaɪn]) — карликовое государство в Западной Европе. Площадь — 160 км² (161-е место в мире). Население — чуть более 38 тысяч человек (2023, оценка, 194-е место в мире).</a:t>
            </a:r>
          </a:p>
          <a:p>
            <a:r>
              <a:rPr lang="ru-RU" sz="1400" dirty="0">
                <a:solidFill>
                  <a:schemeClr val="bg2">
                    <a:lumMod val="20000"/>
                    <a:lumOff val="8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Название княжества происходит от правящей династии Лихтенштейнов (фон унд цу Лихтенштейн). Лихтенштейн в настоящее время — одно из трёх государств мира, имеющих название, данное в честь правящей династии, наряду с Иорданским Хашимитским Королевством (у власти находится династия Хашимитов) и Королевством Саудовская Аравия (династия Саудитов).</a:t>
            </a:r>
          </a:p>
          <a:p>
            <a:r>
              <a:rPr lang="ru-RU" sz="1400" dirty="0">
                <a:solidFill>
                  <a:schemeClr val="bg2">
                    <a:lumMod val="20000"/>
                    <a:lumOff val="8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Лихтенштейн — одно из трёх сохранившихся суверенных государств в мире со статусом княжества и одно из двух государств (наряду с Монако), которым фактически управляет князь (номинальными сокнязьями третьего княжества — Андорры являются (по должности) президент Франции и архиепископ Урхельский).</a:t>
            </a:r>
          </a:p>
          <a:p>
            <a:r>
              <a:rPr lang="ru-RU" sz="1400" dirty="0">
                <a:solidFill>
                  <a:schemeClr val="bg2">
                    <a:lumMod val="20000"/>
                    <a:lumOff val="8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Лихтенштейн — многонациональное государство с германоязычным (ок. 80%) католическим (ок. 73%) большинством.</a:t>
            </a:r>
          </a:p>
          <a:p>
            <a:r>
              <a:rPr lang="ru-RU" sz="1400" dirty="0">
                <a:solidFill>
                  <a:schemeClr val="bg2">
                    <a:lumMod val="20000"/>
                    <a:lumOff val="8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Столица государства — Вадуц. Граничит с Австрией на востоке и Швейцарией на западе. Его территория полностью окружена территориями этих государств. Форма правления — дуалистическая монархия. Орган конституционного надзора — Государственный суд правосудия (Staatsgerichtshof), высшая судебная инстанция — Верховный суд правосудия (Oberster Gerichtshof), суды апелляционной инстанции — 1 высший суд (Obergericht), суды первой инстанции — 1 земельный суд (Landgericht), суды административной юстиции — административные суды правосудия (Verwaltungsgerichtshof). Не являясь членом ни Европейского союза, ни НАТО, Лихтенштейн входит в Европейское экономическое пространство; участник Шенгенского соглашения.</a:t>
            </a:r>
          </a:p>
        </p:txBody>
      </p:sp>
    </p:spTree>
    <p:extLst>
      <p:ext uri="{BB962C8B-B14F-4D97-AF65-F5344CB8AC3E}">
        <p14:creationId xmlns:p14="http://schemas.microsoft.com/office/powerpoint/2010/main" val="20409898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CA205456-DF66-4138-ABC4-A2FFCA8E1A8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91314" y="803138"/>
            <a:ext cx="7009372" cy="5257030"/>
          </a:xfrm>
          <a:prstGeom prst="rect">
            <a:avLst/>
          </a:prstGeom>
        </p:spPr>
      </p:pic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0D8C63EC-EBEF-4CE2-9440-F10CF51D6D1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91314" y="797832"/>
            <a:ext cx="2361438" cy="14168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28515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C973D7B-A264-4E4D-A175-0D952C05E77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440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Гибралтар</a:t>
            </a:r>
            <a:endParaRPr lang="ru-RU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8F791B80-5AA9-4935-8DCE-DCE8BC234D4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209800" y="3710003"/>
            <a:ext cx="9144000" cy="754025"/>
          </a:xfrm>
        </p:spPr>
        <p:txBody>
          <a:bodyPr>
            <a:noAutofit/>
          </a:bodyPr>
          <a:lstStyle/>
          <a:p>
            <a:endParaRPr lang="ru-RU" sz="1600" dirty="0">
              <a:solidFill>
                <a:schemeClr val="bg2">
                  <a:lumMod val="20000"/>
                  <a:lumOff val="8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dirty="0">
                <a:solidFill>
                  <a:schemeClr val="bg2">
                    <a:lumMod val="20000"/>
                    <a:lumOff val="8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Гибралтар (англ. Gibraltar [dʒɪˈbrɔːltər], исп. произношение: [xiβɾalˈtaɾ]) — заморская территория Великобритании, оспариваемая Испанией, на юге Пиренейского полуострова, включающая Гибралтарскую скалу и песчаный перешеек, соединяющий скалу с Пиренейским полуостровом.</a:t>
            </a:r>
          </a:p>
          <a:p>
            <a:r>
              <a:rPr lang="ru-RU" sz="1600" dirty="0">
                <a:solidFill>
                  <a:schemeClr val="bg2">
                    <a:lumMod val="20000"/>
                    <a:lumOff val="8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Занимает стратегическую позицию над Гибралтарским проливом, соединяющим Средиземное море с Атлантическим океаном. Военно-морская база НАТО.</a:t>
            </a:r>
          </a:p>
          <a:p>
            <a:r>
              <a:rPr lang="ru-RU" sz="1600" dirty="0">
                <a:solidFill>
                  <a:schemeClr val="bg2">
                    <a:lumMod val="20000"/>
                    <a:lumOff val="8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 2020 года Гибралтар являлся членом Европейского союза через членство Великобритании. В 1973 году Великобритания присоединилась к ЕС вместе с Гибралтаром (но без Нормандских островов и острова Мэн) в соответствии со статьёй 299 (4) Договора о Европейском сообществе. После ратификации и вступления в силу Лиссабонского договора 2007 года данный Договор стал именоваться Договором о функционировании Европейского союза. На него не распространяется общая сельскохозяйственная политика ЕС, шенгенские соглашения, также он не является общей таможенной территорией ЕС, поэтому здесь нет НДС.</a:t>
            </a:r>
          </a:p>
          <a:p>
            <a:r>
              <a:rPr lang="ru-RU" sz="1600" dirty="0">
                <a:solidFill>
                  <a:schemeClr val="bg2">
                    <a:lumMod val="20000"/>
                    <a:lumOff val="8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 2004 года жители Гибралтара могли участвовать в выборах в Европейский парламент. Граждане Гибралтара являются подданными Великобритании.</a:t>
            </a:r>
          </a:p>
        </p:txBody>
      </p:sp>
    </p:spTree>
    <p:extLst>
      <p:ext uri="{BB962C8B-B14F-4D97-AF65-F5344CB8AC3E}">
        <p14:creationId xmlns:p14="http://schemas.microsoft.com/office/powerpoint/2010/main" val="389668546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17BAD81F-31C8-49C5-A35F-60CAE20A47F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34629" y="797831"/>
            <a:ext cx="7412044" cy="5350569"/>
          </a:xfrm>
          <a:prstGeom prst="rect">
            <a:avLst/>
          </a:prstGeom>
        </p:spPr>
      </p:pic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678F45AE-2CB8-43DF-AB77-FBDFC4575F9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34629" y="797831"/>
            <a:ext cx="2716277" cy="13581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442612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C973D7B-A264-4E4D-A175-0D952C05E77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440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Мальта</a:t>
            </a:r>
            <a:endParaRPr lang="ru-RU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8F791B80-5AA9-4935-8DCE-DCE8BC234D4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209800" y="3710003"/>
            <a:ext cx="9144000" cy="754025"/>
          </a:xfrm>
        </p:spPr>
        <p:txBody>
          <a:bodyPr>
            <a:noAutofit/>
          </a:bodyPr>
          <a:lstStyle/>
          <a:p>
            <a:endParaRPr lang="ru-RU" sz="1200" dirty="0">
              <a:solidFill>
                <a:schemeClr val="bg2">
                  <a:lumMod val="20000"/>
                  <a:lumOff val="8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200" dirty="0">
                <a:solidFill>
                  <a:schemeClr val="bg2">
                    <a:lumMod val="20000"/>
                    <a:lumOff val="8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Мальта (мальт. Malta [ˈmɐltɐ], англ. Malta МФА: [ˈmɒltə]), официальное название — Республика Мальта (мальт. Repubblika ta' Malta, англ. Republic of Malta) — островное государство в Средиземном море, на Мальтийском архипелаге.</a:t>
            </a:r>
          </a:p>
          <a:p>
            <a:r>
              <a:rPr lang="ru-RU" sz="1200" dirty="0">
                <a:solidFill>
                  <a:schemeClr val="bg2">
                    <a:lumMod val="20000"/>
                    <a:lumOff val="8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Государство состоит из архипелага между Италией и Ливией и часто считается частью Южной Европы. Оно находится в 80 км к югу от Сицилии (Италия), в 284 км к востоку от Туниса и в 333 км к северу от Ливии. Официальными языками являются мальтийский и английский.</a:t>
            </a:r>
          </a:p>
          <a:p>
            <a:r>
              <a:rPr lang="ru-RU" sz="1200" dirty="0">
                <a:solidFill>
                  <a:schemeClr val="bg2">
                    <a:lumMod val="20000"/>
                    <a:lumOff val="8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Мальта была заселена примерно с 5900 г. до н. э. Её расположение в центре Средиземного моря исторически придавало архипелагу большое стратегическое значение в качестве военно-морской базы. На островах правили разные державы и народы, в том числе финикийцы и карфагеняне, римляне, греки, арабы, норманны, арагонцы, Рыцари Святого Иоанна, французы и британцы. Большинство этих иностранных влияний оставило следы в древней культуре страны.</a:t>
            </a:r>
          </a:p>
          <a:p>
            <a:r>
              <a:rPr lang="ru-RU" sz="1200" dirty="0">
                <a:solidFill>
                  <a:schemeClr val="bg2">
                    <a:lumMod val="20000"/>
                    <a:lumOff val="8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Мальта стала британской колонией в 1813 году, служила промежуточной станцией для кораблей и штаб-квартирой британского Средиземноморского флота. Она была осаждена державами Оси во время Второй мировой войны и была важной базой союзников для операций в Северной Африке и Средиземноморье. Британский парламент принял Закон о независимости Мальты в 1964 году, предоставив Мальте независимость от Соединённого Королевства в качестве государства Мальта с королевой Елизаветой II. Страна стала республикой в 1974 году. Она является государством - членом Содружества Наций и ООН с момента обретения независимости и вступила в Европейский союз в 2004 году. В 2008 году Мальта стала частью еврозоны.</a:t>
            </a:r>
          </a:p>
          <a:p>
            <a:r>
              <a:rPr lang="ru-RU" sz="1200" dirty="0">
                <a:solidFill>
                  <a:schemeClr val="bg2">
                    <a:lumMod val="20000"/>
                    <a:lumOff val="8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Мальта — многонациональное государство с широким этнокультурным, религиозным, расовым и национальным многообразием.</a:t>
            </a:r>
          </a:p>
          <a:p>
            <a:r>
              <a:rPr lang="ru-RU" sz="1200" dirty="0">
                <a:solidFill>
                  <a:schemeClr val="bg2">
                    <a:lumMod val="20000"/>
                    <a:lumOff val="8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Мальта является популярным туристическим направлением с тёплым климатом, многочисленными зонами отдыха, архитектурными и историческими памятниками, в том числе тремя объектами Всемирного наследия ЮНЕСКО: Хал-Сафлиени, Валлеттой, и семью мегалитическими храмами.</a:t>
            </a:r>
          </a:p>
        </p:txBody>
      </p:sp>
    </p:spTree>
    <p:extLst>
      <p:ext uri="{BB962C8B-B14F-4D97-AF65-F5344CB8AC3E}">
        <p14:creationId xmlns:p14="http://schemas.microsoft.com/office/powerpoint/2010/main" val="254505734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>
            <a:extLst>
              <a:ext uri="{FF2B5EF4-FFF2-40B4-BE49-F238E27FC236}">
                <a16:creationId xmlns:a16="http://schemas.microsoft.com/office/drawing/2014/main" id="{1ABEC518-72D1-4F91-9EFA-2D716FCFD27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4630" y="786576"/>
            <a:ext cx="7922740" cy="52859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Флаг">
            <a:extLst>
              <a:ext uri="{FF2B5EF4-FFF2-40B4-BE49-F238E27FC236}">
                <a16:creationId xmlns:a16="http://schemas.microsoft.com/office/drawing/2014/main" id="{BB011BAE-14F4-4DB1-A9CE-D123C84174C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4630" y="797832"/>
            <a:ext cx="2370258" cy="15794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52187980"/>
      </p:ext>
    </p:extLst>
  </p:cSld>
  <p:clrMapOvr>
    <a:masterClrMapping/>
  </p:clrMapOvr>
</p:sld>
</file>

<file path=ppt/theme/theme1.xml><?xml version="1.0" encoding="utf-8"?>
<a:theme xmlns:a="http://schemas.openxmlformats.org/drawingml/2006/main" name="Глубина">
  <a:themeElements>
    <a:clrScheme name="Глубина">
      <a:dk1>
        <a:sysClr val="windowText" lastClr="000000"/>
      </a:dk1>
      <a:lt1>
        <a:sysClr val="window" lastClr="FFFFFF"/>
      </a:lt1>
      <a:dk2>
        <a:srgbClr val="455F51"/>
      </a:dk2>
      <a:lt2>
        <a:srgbClr val="94D7E4"/>
      </a:lt2>
      <a:accent1>
        <a:srgbClr val="41AEBD"/>
      </a:accent1>
      <a:accent2>
        <a:srgbClr val="97E9D5"/>
      </a:accent2>
      <a:accent3>
        <a:srgbClr val="A2CF49"/>
      </a:accent3>
      <a:accent4>
        <a:srgbClr val="608F3D"/>
      </a:accent4>
      <a:accent5>
        <a:srgbClr val="F4DE3A"/>
      </a:accent5>
      <a:accent6>
        <a:srgbClr val="FCB11C"/>
      </a:accent6>
      <a:hlink>
        <a:srgbClr val="FBCA98"/>
      </a:hlink>
      <a:folHlink>
        <a:srgbClr val="D3B86D"/>
      </a:folHlink>
    </a:clrScheme>
    <a:fontScheme name="Глубина">
      <a:maj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лубина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pth" id="{7BEAFC2A-325C-49C4-AC08-2B765DA903F9}" vid="{1735E755-43E6-43AA-ABA2-C989ECC79AF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TM04033923[[fn=Глубина]]</Template>
  <TotalTime>39</TotalTime>
  <Words>950</Words>
  <Application>Microsoft Office PowerPoint</Application>
  <PresentationFormat>Широкоэкранный</PresentationFormat>
  <Paragraphs>30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4" baseType="lpstr">
      <vt:lpstr>Arial</vt:lpstr>
      <vt:lpstr>Corbel</vt:lpstr>
      <vt:lpstr>Times New Roman</vt:lpstr>
      <vt:lpstr>Глубина</vt:lpstr>
      <vt:lpstr>Карликовые государства Европы </vt:lpstr>
      <vt:lpstr>Андорра</vt:lpstr>
      <vt:lpstr>Презентация PowerPoint</vt:lpstr>
      <vt:lpstr>Лихтенштейн</vt:lpstr>
      <vt:lpstr>Презентация PowerPoint</vt:lpstr>
      <vt:lpstr>Гибралтар</vt:lpstr>
      <vt:lpstr>Презентация PowerPoint</vt:lpstr>
      <vt:lpstr>Мальта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Карликовые государства Европы</dc:title>
  <dc:creator>Михаил Марков</dc:creator>
  <cp:lastModifiedBy>Михаил Марков</cp:lastModifiedBy>
  <cp:revision>5</cp:revision>
  <dcterms:created xsi:type="dcterms:W3CDTF">2023-10-11T12:59:37Z</dcterms:created>
  <dcterms:modified xsi:type="dcterms:W3CDTF">2023-10-11T13:39:11Z</dcterms:modified>
</cp:coreProperties>
</file>