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58" r:id="rId4"/>
    <p:sldId id="259" r:id="rId5"/>
    <p:sldId id="263" r:id="rId6"/>
    <p:sldId id="267" r:id="rId7"/>
    <p:sldId id="260" r:id="rId8"/>
    <p:sldId id="269" r:id="rId9"/>
    <p:sldId id="262" r:id="rId10"/>
    <p:sldId id="275" r:id="rId11"/>
    <p:sldId id="276" r:id="rId12"/>
    <p:sldId id="277" r:id="rId13"/>
    <p:sldId id="278" r:id="rId14"/>
    <p:sldId id="279" r:id="rId15"/>
    <p:sldId id="272" r:id="rId16"/>
    <p:sldId id="280" r:id="rId17"/>
    <p:sldId id="274" r:id="rId18"/>
    <p:sldId id="281" r:id="rId19"/>
    <p:sldId id="283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296" autoAdjust="0"/>
    <p:restoredTop sz="94660"/>
  </p:normalViewPr>
  <p:slideViewPr>
    <p:cSldViewPr snapToGrid="0">
      <p:cViewPr varScale="1">
        <p:scale>
          <a:sx n="70" d="100"/>
          <a:sy n="70" d="100"/>
        </p:scale>
        <p:origin x="480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A5EF02-4BCF-2672-3108-204FC0F7F2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EBB8A70-9992-1F41-D926-375014CA66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AEFCB8C-DA07-2900-CEDF-9B40F2844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52D40-E20C-4243-ABED-FCA42209A020}" type="datetimeFigureOut">
              <a:rPr lang="ru-RU" smtClean="0"/>
              <a:t>19.12.2023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0CD3666-590E-C8C0-669C-1CCA526EB0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96C1497-420F-9642-E4D7-3C09BCC33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684FA-9A46-4F84-8DDD-8AEE9241B3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62758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934395-BD0A-F19C-2718-A4850FF619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D357B89-E37A-1065-4A3A-A9E62F8583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833D62D-5764-E094-F7A4-F1080CAA6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52D40-E20C-4243-ABED-FCA42209A020}" type="datetimeFigureOut">
              <a:rPr lang="ru-RU" smtClean="0"/>
              <a:t>19.12.2023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FB50F2-432A-24EF-B0D0-7C654A7E51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9CCB814-E8F0-D2A5-524D-C20723B96B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684FA-9A46-4F84-8DDD-8AEE9241B3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8545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311CE58-1A5B-FFA9-CBD3-200C4DA9F8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579EEAE-E6F1-31BD-5C00-602345C33A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23BEC0D-CB15-15F3-5579-37D268C15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52D40-E20C-4243-ABED-FCA42209A020}" type="datetimeFigureOut">
              <a:rPr lang="ru-RU" smtClean="0"/>
              <a:t>19.12.2023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699976D-A517-0A03-C36A-D29383EFC9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B73FDAA-B0DD-AE46-AB9B-D2DD28400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684FA-9A46-4F84-8DDD-8AEE9241B3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8982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E08AC6-A091-6B0B-EF80-3F296FF490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016BE60-7013-F1EB-1CED-A8EE5E5877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CDFBBAF-6702-A619-9D4A-31BF31E9B7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52D40-E20C-4243-ABED-FCA42209A020}" type="datetimeFigureOut">
              <a:rPr lang="ru-RU" smtClean="0"/>
              <a:t>19.12.2023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7015AD9-6328-FCE0-E5CE-C0B93FF0BC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2E69710-D3C6-788E-AD80-7EE6FFB8C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684FA-9A46-4F84-8DDD-8AEE9241B3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8312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3954F5-2944-CB79-21C6-A27FA71878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FAD4767-816E-F25C-AF49-E5E94E7B6C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45C76B2-F53E-039A-0F92-E2E4C3801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52D40-E20C-4243-ABED-FCA42209A020}" type="datetimeFigureOut">
              <a:rPr lang="ru-RU" smtClean="0"/>
              <a:t>19.12.2023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1B45871-F381-7BAE-4D74-056270A8E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BB181A1-501D-6CD9-1ADD-90A850D758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684FA-9A46-4F84-8DDD-8AEE9241B3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63527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2B256D-2D16-892A-FC59-4CB7BA9F82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AF7AF6-8A08-1E3A-5BBB-D5EE6E2CB7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5FDB6A3-8709-D7A7-AA99-005684AD9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8592146-D2E8-2F38-D04C-C501C31CA0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52D40-E20C-4243-ABED-FCA42209A020}" type="datetimeFigureOut">
              <a:rPr lang="ru-RU" smtClean="0"/>
              <a:t>19.12.2023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28AC863-9E43-635E-CE9B-C170BDA4E9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005732B-E40B-B68F-710F-7396E7387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684FA-9A46-4F84-8DDD-8AEE9241B3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3581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1F42F0-0DA9-1A40-5302-32655E31D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2A84D0A-D091-FB68-B40A-D2BF165BB6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AA36342-1586-282C-2D24-F4A21FD4D2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9A8E324-88B3-96B3-48FD-64C7730848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6FB2649-79BF-88AD-B8DB-745E7872A4A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F7BC018-D6AD-8692-DA56-EAE1F0750C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52D40-E20C-4243-ABED-FCA42209A020}" type="datetimeFigureOut">
              <a:rPr lang="ru-RU" smtClean="0"/>
              <a:t>19.12.2023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4B9D16F-3C39-9CFC-FE6A-DC72621111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C66890A-59E1-F485-1262-092C8F755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684FA-9A46-4F84-8DDD-8AEE9241B3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60831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9AE9EF-79E2-F839-45E7-88B479CB6A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E741F2E-B22C-6804-DC04-4574B89D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52D40-E20C-4243-ABED-FCA42209A020}" type="datetimeFigureOut">
              <a:rPr lang="ru-RU" smtClean="0"/>
              <a:t>19.12.2023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072B132-121F-418D-AD02-41AADE3C55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6781DF4-401D-A753-0D93-844CB491D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684FA-9A46-4F84-8DDD-8AEE9241B3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840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F2CEF75-5157-1F6B-B981-47C3DB9C65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52D40-E20C-4243-ABED-FCA42209A020}" type="datetimeFigureOut">
              <a:rPr lang="ru-RU" smtClean="0"/>
              <a:t>19.12.2023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AFA3B99-9FEA-C8D8-2B0E-A790A4113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98A2DB2-5C7F-5706-508D-8E973D136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684FA-9A46-4F84-8DDD-8AEE9241B3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1295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2918CF-C4E1-D9C5-3F5E-F7A9062419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4C3E94E-FD11-A781-8052-D699BA22A3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7606D6D-0C47-05E1-1B9B-ACCC1BC1B9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E48C998-B382-51FB-26B3-40F0165468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52D40-E20C-4243-ABED-FCA42209A020}" type="datetimeFigureOut">
              <a:rPr lang="ru-RU" smtClean="0"/>
              <a:t>19.12.2023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D2E0C4C-E908-106A-FD94-92B4F7B52F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05833AE-DAB8-2563-2515-1AFD2B707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684FA-9A46-4F84-8DDD-8AEE9241B3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39971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262B67-C976-CC13-AE8C-EE083B7C2E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3D48224-160E-2A3D-EB0F-E0B98D17A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BC53D09-0AC9-FD1E-220B-174685878A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0958AFD-BFB0-E832-CC1D-4E1C8FBD25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52D40-E20C-4243-ABED-FCA42209A020}" type="datetimeFigureOut">
              <a:rPr lang="ru-RU" smtClean="0"/>
              <a:t>19.12.2023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6E4A549-FD9D-5BBC-788B-79538AED0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6663749-99E1-BD27-FF9D-A521960AE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684FA-9A46-4F84-8DDD-8AEE9241B3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14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EF15BB-45B6-F29C-8E14-7EBBE2BFA3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CDA12EA-11A9-14A2-FFFE-9CB56209AF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7D95578-3785-69C1-1CBF-A2D6305A20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B52D40-E20C-4243-ABED-FCA42209A020}" type="datetimeFigureOut">
              <a:rPr lang="ru-RU" smtClean="0"/>
              <a:t>19.12.2023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A91F6EE-5CE4-770F-F3EB-F0C9924BCB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2719981-B1F9-046A-F4A4-4D092D1620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7684FA-9A46-4F84-8DDD-8AEE9241B3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755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12" Type="http://schemas.openxmlformats.org/officeDocument/2006/relationships/image" Target="../media/image2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FC9B643-01CF-9583-E708-E2B0BF4879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607DF4-55A7-8BC9-7BD5-7CA790B9AF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78966" y="1288540"/>
            <a:ext cx="9144000" cy="2561057"/>
          </a:xfrm>
        </p:spPr>
        <p:txBody>
          <a:bodyPr>
            <a:normAutofit fontScale="90000"/>
          </a:bodyPr>
          <a:lstStyle/>
          <a:p>
            <a:b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Мастер-класс для педагогов </a:t>
            </a:r>
            <a:b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трудовому воспитанию с использованием приемов мнемотехники для детей старшего дошкольного возраста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CCF2373-E7E2-8D0D-A020-51CB6468CB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55147" y="4097546"/>
            <a:ext cx="3467819" cy="1552756"/>
          </a:xfrm>
        </p:spPr>
        <p:txBody>
          <a:bodyPr>
            <a:normAutofit fontScale="925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Подготовила: Дагаева С.В.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3494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FC9B643-01CF-9583-E708-E2B0BF4879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9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607DF4-55A7-8BC9-7BD5-7CA790B9AF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8532"/>
            <a:ext cx="10154194" cy="2883429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Самообслуживание – это труд ребенка, направленный на обслуживание им самого себя - одевание – раздевание, прием пищи, санитарно-гигиенические процедуры.</a:t>
            </a:r>
            <a:b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CCF2373-E7E2-8D0D-A020-51CB6468CB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67001"/>
            <a:ext cx="9118600" cy="385233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D8C6551-5395-A878-7EF7-F52C82BE96E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0162" y="2964702"/>
            <a:ext cx="4119803" cy="29379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ABDA4A6-B0F9-D322-15CE-D0442F549C1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02" r="17647"/>
          <a:stretch/>
        </p:blipFill>
        <p:spPr>
          <a:xfrm>
            <a:off x="4599367" y="2646604"/>
            <a:ext cx="2904066" cy="404706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0A95D67-C630-9A86-1C1D-AC7195E924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9" y="3340629"/>
            <a:ext cx="4161390" cy="290777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513000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FC9B643-01CF-9583-E708-E2B0BF4879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03" y="-445346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607DF4-55A7-8BC9-7BD5-7CA790B9AF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0"/>
            <a:ext cx="9144000" cy="2345267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40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озяйственно – бытовой труд – это, сервировка стола, труд по уборке помещения, мытьё посуды, стирка и т. д.</a:t>
            </a:r>
            <a:b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CCF2373-E7E2-8D0D-A020-51CB6468CB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53DEFAC-E18A-9437-B341-299075B307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0501" y="2045542"/>
            <a:ext cx="5084234" cy="406738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A9355B3-4531-C6F8-BD33-8D5964365BC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83"/>
          <a:stretch/>
        </p:blipFill>
        <p:spPr>
          <a:xfrm>
            <a:off x="291811" y="2191014"/>
            <a:ext cx="5901892" cy="406738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037517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FC9B643-01CF-9583-E708-E2B0BF4879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607DF4-55A7-8BC9-7BD5-7CA790B9AF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11666"/>
            <a:ext cx="9144000" cy="3317013"/>
          </a:xfrm>
        </p:spPr>
        <p:txBody>
          <a:bodyPr>
            <a:noAutofit/>
          </a:bodyPr>
          <a:lstStyle/>
          <a:p>
            <a:br>
              <a:rPr lang="ru-RU" sz="36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36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36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36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36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0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</a:t>
            </a:r>
            <a:r>
              <a:rPr lang="ru-RU" sz="40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руд в природе. - уход за растениями и животными, выращивание овощей на огороде (огород на подоконнике, уход за комнатными растениями, озеленение участка, участие в чистке аквариума и др.</a:t>
            </a:r>
            <a:endParaRPr lang="ru-RU" sz="40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CCF2373-E7E2-8D0D-A020-51CB6468CB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3579578-900A-6AEB-4EEC-87848E7E36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9" t="12347" r="2685" b="30987"/>
          <a:stretch/>
        </p:blipFill>
        <p:spPr>
          <a:xfrm>
            <a:off x="6540986" y="3429000"/>
            <a:ext cx="5567151" cy="33170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1B98BD5-19E9-774F-EDB5-DAA352F4836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01" b="5422"/>
          <a:stretch/>
        </p:blipFill>
        <p:spPr>
          <a:xfrm>
            <a:off x="119801" y="3046074"/>
            <a:ext cx="5976199" cy="328929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212547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FC9B643-01CF-9583-E708-E2B0BF4879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2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607DF4-55A7-8BC9-7BD5-7CA790B9AF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0"/>
            <a:ext cx="9144000" cy="3428999"/>
          </a:xfrm>
        </p:spPr>
        <p:txBody>
          <a:bodyPr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40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учной труд - изготовление поделок из природного материала, бумаги, картона, ткани, дерева.</a:t>
            </a:r>
            <a:b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b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CCF2373-E7E2-8D0D-A020-51CB6468CB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F187FC6-A1C9-09D7-1D91-5EB8DF8A84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5844" y="1685949"/>
            <a:ext cx="2891691" cy="41768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0E2B39C-8F8B-1F2D-3BA8-9B11B75212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053" y="2225194"/>
            <a:ext cx="3939761" cy="348641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58370E4D-62DF-1E42-4528-6F82C38A3AC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60" t="18765" r="21296" b="4075"/>
          <a:stretch/>
        </p:blipFill>
        <p:spPr>
          <a:xfrm>
            <a:off x="4783312" y="2704258"/>
            <a:ext cx="3735792" cy="39708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84108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FC9B643-01CF-9583-E708-E2B0BF4879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80963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607DF4-55A7-8BC9-7BD5-7CA790B9AF6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Практическая часть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CCF2373-E7E2-8D0D-A020-51CB6468CB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68057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FC9B643-01CF-9583-E708-E2B0BF4879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607DF4-55A7-8BC9-7BD5-7CA790B9AF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4800" y="719667"/>
            <a:ext cx="10363200" cy="770466"/>
          </a:xfrm>
        </p:spPr>
        <p:txBody>
          <a:bodyPr>
            <a:normAutofit/>
          </a:bodyPr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CCF2373-E7E2-8D0D-A020-51CB6468CB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 flipH="1">
            <a:off x="1610591" y="270165"/>
            <a:ext cx="9362208" cy="193859"/>
          </a:xfrm>
        </p:spPr>
        <p:txBody>
          <a:bodyPr>
            <a:noAutofit/>
          </a:bodyPr>
          <a:lstStyle/>
          <a:p>
            <a:endParaRPr lang="ru-RU" sz="60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B2AB20C-FEEE-2B06-6B03-D0C02DD2F06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3" t="18613" r="4762" b="7702"/>
          <a:stretch/>
        </p:blipFill>
        <p:spPr bwMode="auto">
          <a:xfrm>
            <a:off x="31252" y="0"/>
            <a:ext cx="5917230" cy="38077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A8A66F3-00EB-503F-E514-677A0184A45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89"/>
          <a:stretch/>
        </p:blipFill>
        <p:spPr bwMode="auto">
          <a:xfrm>
            <a:off x="6274770" y="2504487"/>
            <a:ext cx="5917230" cy="412599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162897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FC9B643-01CF-9583-E708-E2B0BF4879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607DF4-55A7-8BC9-7BD5-7CA790B9AF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0975"/>
            <a:ext cx="9144000" cy="1197449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План выступления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CCF2373-E7E2-8D0D-A020-51CB6468CB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43100"/>
            <a:ext cx="9144000" cy="4610100"/>
          </a:xfrm>
        </p:spPr>
        <p:txBody>
          <a:bodyPr>
            <a:normAutofit/>
          </a:bodyPr>
          <a:lstStyle/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1.Определение основных понятий</a:t>
            </a:r>
            <a:endParaRPr lang="ru-RU" sz="4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2.Описание действий</a:t>
            </a:r>
            <a:endParaRPr lang="ru-RU" sz="4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3.Обсуждение доклада. </a:t>
            </a:r>
            <a:endParaRPr lang="ru-RU" sz="4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47794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FC9B643-01CF-9583-E708-E2B0BF4879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607DF4-55A7-8BC9-7BD5-7CA790B9AF6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CCF2373-E7E2-8D0D-A020-51CB6468CB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60" name="Рисунок 6">
            <a:extLst>
              <a:ext uri="{FF2B5EF4-FFF2-40B4-BE49-F238E27FC236}">
                <a16:creationId xmlns:a16="http://schemas.microsoft.com/office/drawing/2014/main" id="{154E89B8-EBF1-4AE3-9698-3032A39C20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90" t="51740" r="38303" b="33212"/>
          <a:stretch>
            <a:fillRect/>
          </a:stretch>
        </p:blipFill>
        <p:spPr bwMode="auto">
          <a:xfrm>
            <a:off x="131215" y="152469"/>
            <a:ext cx="2262304" cy="126352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9" name="Рисунок 7">
            <a:extLst>
              <a:ext uri="{FF2B5EF4-FFF2-40B4-BE49-F238E27FC236}">
                <a16:creationId xmlns:a16="http://schemas.microsoft.com/office/drawing/2014/main" id="{E0CD295E-9165-D9B6-7298-FC8558ABC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10" t="48444" r="76009" b="41203"/>
          <a:stretch>
            <a:fillRect/>
          </a:stretch>
        </p:blipFill>
        <p:spPr bwMode="auto">
          <a:xfrm>
            <a:off x="131215" y="1602204"/>
            <a:ext cx="2262304" cy="172162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8" name="Рисунок 8">
            <a:extLst>
              <a:ext uri="{FF2B5EF4-FFF2-40B4-BE49-F238E27FC236}">
                <a16:creationId xmlns:a16="http://schemas.microsoft.com/office/drawing/2014/main" id="{EDF38098-7BAD-E8E7-F40F-DE41D8339F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70" t="72466" r="65422" b="17580"/>
          <a:stretch>
            <a:fillRect/>
          </a:stretch>
        </p:blipFill>
        <p:spPr bwMode="auto">
          <a:xfrm>
            <a:off x="2608220" y="5128934"/>
            <a:ext cx="2517029" cy="168327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7" name="Рисунок 10">
            <a:extLst>
              <a:ext uri="{FF2B5EF4-FFF2-40B4-BE49-F238E27FC236}">
                <a16:creationId xmlns:a16="http://schemas.microsoft.com/office/drawing/2014/main" id="{BFFA1D3F-5B9D-8B3B-B2FE-1267A7643B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4" t="54605" r="81082" b="31493"/>
          <a:stretch>
            <a:fillRect/>
          </a:stretch>
        </p:blipFill>
        <p:spPr bwMode="auto">
          <a:xfrm>
            <a:off x="22861" y="5128934"/>
            <a:ext cx="2479011" cy="172906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6" name="Рисунок 12">
            <a:extLst>
              <a:ext uri="{FF2B5EF4-FFF2-40B4-BE49-F238E27FC236}">
                <a16:creationId xmlns:a16="http://schemas.microsoft.com/office/drawing/2014/main" id="{AC30E272-538E-055A-2EFE-BF692DF863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66" t="42281" r="20457" b="33069"/>
          <a:stretch>
            <a:fillRect/>
          </a:stretch>
        </p:blipFill>
        <p:spPr bwMode="auto">
          <a:xfrm>
            <a:off x="7800517" y="4064964"/>
            <a:ext cx="1793345" cy="263637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5" name="Рисунок 14">
            <a:extLst>
              <a:ext uri="{FF2B5EF4-FFF2-40B4-BE49-F238E27FC236}">
                <a16:creationId xmlns:a16="http://schemas.microsoft.com/office/drawing/2014/main" id="{91243CA2-0BEA-3E0F-43BC-B553A813BB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7" t="45168" r="67374" b="24167"/>
          <a:stretch>
            <a:fillRect/>
          </a:stretch>
        </p:blipFill>
        <p:spPr bwMode="auto">
          <a:xfrm>
            <a:off x="5261668" y="4697134"/>
            <a:ext cx="2415788" cy="211669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4" name="Рисунок 16">
            <a:extLst>
              <a:ext uri="{FF2B5EF4-FFF2-40B4-BE49-F238E27FC236}">
                <a16:creationId xmlns:a16="http://schemas.microsoft.com/office/drawing/2014/main" id="{A15962C4-B7C8-329C-B9C6-52F223A878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167" y="3438670"/>
            <a:ext cx="2160851" cy="158111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3" name="Рисунок 15">
            <a:extLst>
              <a:ext uri="{FF2B5EF4-FFF2-40B4-BE49-F238E27FC236}">
                <a16:creationId xmlns:a16="http://schemas.microsoft.com/office/drawing/2014/main" id="{35593E40-CB37-48CA-BCAB-41E0AE2C6A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18" t="58905" r="51186" b="24184"/>
          <a:stretch>
            <a:fillRect/>
          </a:stretch>
        </p:blipFill>
        <p:spPr bwMode="auto">
          <a:xfrm>
            <a:off x="9716924" y="4101513"/>
            <a:ext cx="2302601" cy="256327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2" name="Рисунок 13">
            <a:extLst>
              <a:ext uri="{FF2B5EF4-FFF2-40B4-BE49-F238E27FC236}">
                <a16:creationId xmlns:a16="http://schemas.microsoft.com/office/drawing/2014/main" id="{43D3B644-2AC4-3C8B-E5E4-7528E4680E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69" t="45290" r="4657" b="29486"/>
          <a:stretch>
            <a:fillRect/>
          </a:stretch>
        </p:blipFill>
        <p:spPr bwMode="auto">
          <a:xfrm>
            <a:off x="2925835" y="2401888"/>
            <a:ext cx="1560911" cy="211323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Рисунок 17">
            <a:extLst>
              <a:ext uri="{FF2B5EF4-FFF2-40B4-BE49-F238E27FC236}">
                <a16:creationId xmlns:a16="http://schemas.microsoft.com/office/drawing/2014/main" id="{9A34563D-14FE-378F-25EB-211675442D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9263" y="85226"/>
            <a:ext cx="2087078" cy="208707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0" name="Рисунок 18">
            <a:extLst>
              <a:ext uri="{FF2B5EF4-FFF2-40B4-BE49-F238E27FC236}">
                <a16:creationId xmlns:a16="http://schemas.microsoft.com/office/drawing/2014/main" id="{4CEC1949-9234-688B-344F-3985D863F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2085" y="194679"/>
            <a:ext cx="2046808" cy="191126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49" name="Рисунок 19">
            <a:extLst>
              <a:ext uri="{FF2B5EF4-FFF2-40B4-BE49-F238E27FC236}">
                <a16:creationId xmlns:a16="http://schemas.microsoft.com/office/drawing/2014/main" id="{DF6AFF7E-1F13-FDAF-737E-BE39FD5E91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4909" y="2348952"/>
            <a:ext cx="1560911" cy="225610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Rectangle 13">
            <a:extLst>
              <a:ext uri="{FF2B5EF4-FFF2-40B4-BE49-F238E27FC236}">
                <a16:creationId xmlns:a16="http://schemas.microsoft.com/office/drawing/2014/main" id="{F054D35C-F1FE-5C37-6945-7B4A5F89E8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1AE0A2CD-1038-357E-EF4C-4CCC3A6EEA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3055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</a:t>
            </a: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15">
            <a:extLst>
              <a:ext uri="{FF2B5EF4-FFF2-40B4-BE49-F238E27FC236}">
                <a16:creationId xmlns:a16="http://schemas.microsoft.com/office/drawing/2014/main" id="{65F4762B-4749-CC11-C674-5071D0DAC3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05815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16">
            <a:extLst>
              <a:ext uri="{FF2B5EF4-FFF2-40B4-BE49-F238E27FC236}">
                <a16:creationId xmlns:a16="http://schemas.microsoft.com/office/drawing/2014/main" id="{2FB82584-628D-CC80-11F9-FCE18AB53D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3726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17">
            <a:extLst>
              <a:ext uri="{FF2B5EF4-FFF2-40B4-BE49-F238E27FC236}">
                <a16:creationId xmlns:a16="http://schemas.microsoft.com/office/drawing/2014/main" id="{7DAD3740-2BFE-97D4-4FE5-D567AC80A1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049655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05EDB2DC-A64E-71D9-7E20-BD18B11D2741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40" r="16032"/>
          <a:stretch/>
        </p:blipFill>
        <p:spPr bwMode="auto">
          <a:xfrm>
            <a:off x="7050340" y="193214"/>
            <a:ext cx="4908494" cy="373617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1611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FC9B643-01CF-9583-E708-E2B0BF4879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2863"/>
            <a:ext cx="12268200" cy="6900863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607DF4-55A7-8BC9-7BD5-7CA790B9AF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62100" y="0"/>
            <a:ext cx="9144000" cy="2276777"/>
          </a:xfrm>
        </p:spPr>
        <p:txBody>
          <a:bodyPr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Рефлексия. </a:t>
            </a:r>
            <a:b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CCF2373-E7E2-8D0D-A020-51CB6468CB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EE0C566-4B9C-9886-BA75-41FE22AB7AD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7" t="8683" r="3086" b="20699"/>
          <a:stretch/>
        </p:blipFill>
        <p:spPr>
          <a:xfrm>
            <a:off x="2062908" y="1993681"/>
            <a:ext cx="8066184" cy="45893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05271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FC9B643-01CF-9583-E708-E2B0BF4879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09" y="80963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607DF4-55A7-8BC9-7BD5-7CA790B9AF6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CCF2373-E7E2-8D0D-A020-51CB6468CB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38753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FC9B643-01CF-9583-E708-E2B0BF4879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607DF4-55A7-8BC9-7BD5-7CA790B9AF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728133"/>
            <a:ext cx="9144000" cy="3598334"/>
          </a:xfrm>
        </p:spPr>
        <p:txBody>
          <a:bodyPr>
            <a:noAutofit/>
          </a:bodyPr>
          <a:lstStyle/>
          <a:p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«Учите ребёнка каким-нибудь неизвестным ему пяти словам – он будет долго и напрасно мучиться, но свяжите двадцать таких слов с картинками, и он их усвоит на лету».</a:t>
            </a:r>
            <a:b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CCF2373-E7E2-8D0D-A020-51CB6468CB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59600" y="4148668"/>
            <a:ext cx="3708399" cy="2125132"/>
          </a:xfrm>
        </p:spPr>
        <p:txBody>
          <a:bodyPr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sz="360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К. Д. Ушинский</a:t>
            </a:r>
            <a:endParaRPr lang="ru-RU" sz="3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/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E7A5077-0CB2-A22C-40FF-D863304DFE0C}"/>
              </a:ext>
            </a:extLst>
          </p:cNvPr>
          <p:cNvSpPr txBox="1"/>
          <p:nvPr/>
        </p:nvSpPr>
        <p:spPr>
          <a:xfrm>
            <a:off x="4885267" y="337133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21837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FC9B643-01CF-9583-E708-E2B0BF4879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607DF4-55A7-8BC9-7BD5-7CA790B9AF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81637" y="522999"/>
            <a:ext cx="10000737" cy="1185333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Цель</a:t>
            </a:r>
            <a:r>
              <a:rPr lang="ru-RU" sz="4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мастер-класса: </a:t>
            </a:r>
            <a:endParaRPr lang="ru-RU" sz="48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CCF2373-E7E2-8D0D-A020-51CB6468CB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1638" y="1968138"/>
            <a:ext cx="9428723" cy="3594220"/>
          </a:xfrm>
        </p:spPr>
        <p:txBody>
          <a:bodyPr>
            <a:noAutofit/>
          </a:bodyPr>
          <a:lstStyle/>
          <a:p>
            <a:pPr algn="just"/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овышение профессионального мастерства педагогов-участников мастер-класса в использовании технологии мнемотехники в трудовом воспитании детей старшего дошкольного возраста.</a:t>
            </a:r>
            <a:endParaRPr lang="ru-RU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/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6344236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FC9B643-01CF-9583-E708-E2B0BF4879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607DF4-55A7-8BC9-7BD5-7CA790B9AF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562748"/>
            <a:ext cx="9144000" cy="1486428"/>
          </a:xfrm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Задачи мастер-класса</a:t>
            </a:r>
            <a:br>
              <a:rPr lang="ru-RU" sz="4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48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CCF2373-E7E2-8D0D-A020-51CB6468CB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1" y="1515291"/>
            <a:ext cx="9788434" cy="3685097"/>
          </a:xfrm>
        </p:spPr>
        <p:txBody>
          <a:bodyPr>
            <a:normAutofit fontScale="92500" lnSpcReduction="10000"/>
          </a:bodyPr>
          <a:lstStyle/>
          <a:p>
            <a:pPr algn="l">
              <a:lnSpc>
                <a:spcPts val="1920"/>
              </a:lnSpc>
            </a:pPr>
            <a:endParaRPr lang="ru-RU" sz="3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</a:pP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расширять знания участников мастер-класса о понятии «мнемотехника»;</a:t>
            </a:r>
            <a:endParaRPr lang="ru-RU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</a:pP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познакомить с особенностями работы по опорным схемам;</a:t>
            </a:r>
            <a:endParaRPr lang="ru-RU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</a:pP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дать рекомендации педагогам по использованию опорных схем в трудовом воспитании.</a:t>
            </a:r>
            <a:endParaRPr lang="ru-RU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7327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FC9B643-01CF-9583-E708-E2B0BF4879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607DF4-55A7-8BC9-7BD5-7CA790B9AF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525993"/>
            <a:ext cx="9144000" cy="879475"/>
          </a:xfrm>
        </p:spPr>
        <p:txBody>
          <a:bodyPr>
            <a:normAutofit fontScale="90000"/>
          </a:bodyPr>
          <a:lstStyle/>
          <a:p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Актуальность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CCF2373-E7E2-8D0D-A020-51CB6468CB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93371" y="1628503"/>
            <a:ext cx="9884229" cy="3910148"/>
          </a:xfrm>
        </p:spPr>
        <p:txBody>
          <a:bodyPr>
            <a:noAutofit/>
          </a:bodyPr>
          <a:lstStyle/>
          <a:p>
            <a:pPr algn="just"/>
            <a:r>
              <a:rPr lang="ru-RU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Актуальность </a:t>
            </a:r>
            <a:r>
              <a:rPr lang="ru-RU" sz="2800" b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мнемотехники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детей старшего дошкольного возраста обусловлена тем, что как раз в этом возрасте у детей преобладает наглядно-образная память, и запоминание носит в</a:t>
            </a:r>
            <a:r>
              <a:rPr lang="ru-RU" sz="2800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основном непроизвольный характер: дети лучше запоминают события, предметы, факты, явления, близкие их жизненному опыту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algn="just"/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Приемы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800" b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мнемотехники облегчают процесс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запоминания у детей и увеличивают объем памяти путем образования дополнительных ассоциаций.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80392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FC9B643-01CF-9583-E708-E2B0BF4879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60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607DF4-55A7-8BC9-7BD5-7CA790B9AF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516468"/>
            <a:ext cx="9144000" cy="101600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Мнемотехника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CCF2373-E7E2-8D0D-A020-51CB6468CB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05467" y="1888067"/>
            <a:ext cx="9042400" cy="4453466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Мнемотехника – это система методов и приемов, обеспечивающих эффективное запоминание, сохранение и воспроизведение информации.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0294155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FC9B643-01CF-9583-E708-E2B0BF4879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607DF4-55A7-8BC9-7BD5-7CA790B9AF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10884"/>
            <a:ext cx="9144000" cy="905774"/>
          </a:xfrm>
        </p:spPr>
        <p:txBody>
          <a:bodyPr>
            <a:noAutofit/>
          </a:bodyPr>
          <a:lstStyle/>
          <a:p>
            <a:r>
              <a:rPr lang="ru-RU" dirty="0" err="1">
                <a:solidFill>
                  <a:srgbClr val="1A1A1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Мнемоквадрат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CCF2373-E7E2-8D0D-A020-51CB6468CB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42340" y="2147977"/>
            <a:ext cx="4025660" cy="3053751"/>
          </a:xfrm>
        </p:spPr>
        <p:txBody>
          <a:bodyPr>
            <a:normAutofit lnSpcReduction="10000"/>
          </a:bodyPr>
          <a:lstStyle/>
          <a:p>
            <a:pPr algn="l">
              <a:lnSpc>
                <a:spcPct val="100000"/>
              </a:lnSpc>
              <a:spcAft>
                <a:spcPts val="800"/>
              </a:spcAft>
            </a:pPr>
            <a:r>
              <a:rPr lang="ru-RU" sz="360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отдельный схематичный рисунок с определенной</a:t>
            </a:r>
          </a:p>
          <a:p>
            <a:pPr algn="l">
              <a:lnSpc>
                <a:spcPct val="100000"/>
              </a:lnSpc>
              <a:spcAft>
                <a:spcPts val="800"/>
              </a:spcAft>
            </a:pPr>
            <a:r>
              <a:rPr lang="ru-RU" sz="360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информацией.</a:t>
            </a:r>
            <a:endParaRPr lang="ru-RU" sz="3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557100B-1908-C7A3-0F57-930522AF29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2074333"/>
            <a:ext cx="3843866" cy="3843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9635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FC9B643-01CF-9583-E708-E2B0BF4879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4666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607DF4-55A7-8BC9-7BD5-7CA790B9AF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95798"/>
            <a:ext cx="9144000" cy="1016988"/>
          </a:xfrm>
        </p:spPr>
        <p:txBody>
          <a:bodyPr/>
          <a:lstStyle/>
          <a:p>
            <a:r>
              <a:rPr lang="ru-RU" sz="600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Мнемодорожка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CCF2373-E7E2-8D0D-A020-51CB6468CB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63699"/>
            <a:ext cx="9144000" cy="2687128"/>
          </a:xfrm>
        </p:spPr>
        <p:txBody>
          <a:bodyPr/>
          <a:lstStyle/>
          <a:p>
            <a:r>
              <a:rPr lang="ru-RU" sz="2400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</a:t>
            </a:r>
            <a:r>
              <a:rPr lang="ru-RU" sz="240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то таблица из 3-4 клеток, расположенных линейно</a:t>
            </a:r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DCB4B44-F42D-8EC0-1077-67B0C14420C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9" t="55803" r="3482" b="9876"/>
          <a:stretch/>
        </p:blipFill>
        <p:spPr>
          <a:xfrm>
            <a:off x="2264833" y="2887246"/>
            <a:ext cx="7662334" cy="2353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4545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FC9B643-01CF-9583-E708-E2B0BF4879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607DF4-55A7-8BC9-7BD5-7CA790B9AF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6033"/>
            <a:ext cx="9144000" cy="1041400"/>
          </a:xfrm>
        </p:spPr>
        <p:txBody>
          <a:bodyPr>
            <a:normAutofit/>
          </a:bodyPr>
          <a:lstStyle/>
          <a:p>
            <a:r>
              <a:rPr lang="ru-RU" dirty="0" err="1">
                <a:solidFill>
                  <a:srgbClr val="1A1A1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Мнемотаблица</a:t>
            </a:r>
            <a:r>
              <a:rPr lang="ru-RU" sz="480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48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CCF2373-E7E2-8D0D-A020-51CB6468CB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05469" y="1337732"/>
            <a:ext cx="4241800" cy="458893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Это, схема, в которой заложена определенная информация.</a:t>
            </a:r>
            <a:endParaRPr lang="ru-RU" sz="3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dirty="0" err="1">
                <a:solidFill>
                  <a:srgbClr val="1A1A1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Мнемотаблица</a:t>
            </a:r>
            <a:r>
              <a:rPr lang="ru-RU" sz="360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может быть нарисована от руки или составлена из картинок,</a:t>
            </a:r>
            <a:endParaRPr lang="ru-RU" sz="3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коллаж. </a:t>
            </a:r>
            <a:endParaRPr lang="ru-RU" sz="3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4402A01-0AF9-3D78-97AD-48C9A072A1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77" y="1718250"/>
            <a:ext cx="6118577" cy="4588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57729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673</TotalTime>
  <Words>385</Words>
  <Application>Microsoft Office PowerPoint</Application>
  <PresentationFormat>Широкоэкранный</PresentationFormat>
  <Paragraphs>41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Times New Roman</vt:lpstr>
      <vt:lpstr>Тема Office</vt:lpstr>
      <vt:lpstr>    Мастер-класс для педагогов  по трудовому воспитанию с использованием приемов мнемотехники для детей старшего дошкольного возраста </vt:lpstr>
      <vt:lpstr>«Учите ребёнка каким-нибудь неизвестным ему пяти словам – он будет долго и напрасно мучиться, но свяжите двадцать таких слов с картинками, и он их усвоит на лету». </vt:lpstr>
      <vt:lpstr>Цель мастер-класса: </vt:lpstr>
      <vt:lpstr>Задачи мастер-класса </vt:lpstr>
      <vt:lpstr> Актуальность</vt:lpstr>
      <vt:lpstr>Мнемотехника</vt:lpstr>
      <vt:lpstr>Мнемоквадрат</vt:lpstr>
      <vt:lpstr>Мнемодорожка</vt:lpstr>
      <vt:lpstr>Мнемотаблица </vt:lpstr>
      <vt:lpstr> Самообслуживание – это труд ребенка, направленный на обслуживание им самого себя - одевание – раздевание, прием пищи, санитарно-гигиенические процедуры. </vt:lpstr>
      <vt:lpstr> Хозяйственно – бытовой труд – это, сервировка стола, труд по уборке помещения, мытьё посуды, стирка и т. д. </vt:lpstr>
      <vt:lpstr>     Труд в природе. - уход за растениями и животными, выращивание овощей на огороде (огород на подоконнике, уход за комнатными растениями, озеленение участка, участие в чистке аквариума и др.</vt:lpstr>
      <vt:lpstr>Ручной труд - изготовление поделок из природного материала, бумаги, картона, ткани, дерева.      </vt:lpstr>
      <vt:lpstr>Практическая часть</vt:lpstr>
      <vt:lpstr>   </vt:lpstr>
      <vt:lpstr>План выступления </vt:lpstr>
      <vt:lpstr>Презентация PowerPoint</vt:lpstr>
      <vt:lpstr>Рефлексия.  </vt:lpstr>
      <vt:lpstr>Спасибо за внимание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 Баженов</dc:creator>
  <cp:lastModifiedBy>Евгений</cp:lastModifiedBy>
  <cp:revision>22</cp:revision>
  <dcterms:created xsi:type="dcterms:W3CDTF">2023-11-14T14:22:40Z</dcterms:created>
  <dcterms:modified xsi:type="dcterms:W3CDTF">2023-12-19T05:57:50Z</dcterms:modified>
</cp:coreProperties>
</file>