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71" r:id="rId2"/>
    <p:sldId id="290" r:id="rId3"/>
    <p:sldId id="269" r:id="rId4"/>
    <p:sldId id="270" r:id="rId5"/>
    <p:sldId id="257" r:id="rId6"/>
    <p:sldId id="267" r:id="rId7"/>
    <p:sldId id="292" r:id="rId8"/>
    <p:sldId id="273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94" r:id="rId20"/>
    <p:sldId id="285" r:id="rId21"/>
    <p:sldId id="286" r:id="rId22"/>
    <p:sldId id="287" r:id="rId23"/>
    <p:sldId id="288" r:id="rId24"/>
    <p:sldId id="289" r:id="rId25"/>
    <p:sldId id="296" r:id="rId26"/>
  </p:sldIdLst>
  <p:sldSz cx="9906000" cy="6858000" type="A4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00" autoAdjust="0"/>
    <p:restoredTop sz="94660"/>
  </p:normalViewPr>
  <p:slideViewPr>
    <p:cSldViewPr>
      <p:cViewPr varScale="1">
        <p:scale>
          <a:sx n="110" d="100"/>
          <a:sy n="110" d="100"/>
        </p:scale>
        <p:origin x="-1512" y="-9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DC5D9E1D-FAB6-4C7F-9324-FD9CD64CDB09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750888"/>
            <a:ext cx="54276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8A7E45D8-4BE1-4181-979F-C1A26EDA91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92320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7E45D8-4BE1-4181-979F-C1A26EDA919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1908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7E45D8-4BE1-4181-979F-C1A26EDA919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7238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7E45D8-4BE1-4181-979F-C1A26EDA919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7238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7E45D8-4BE1-4181-979F-C1A26EDA919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7238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ПРИМЕЧАНИЕ. Чтобы изменить изображения на этом слайде, выберите рисунок и удалите его. Затем нажмите значок вставки рисунка</a:t>
            </a:r>
          </a:p>
          <a:p>
            <a:pPr rtl="0"/>
            <a:r>
              <a:rPr lang="ru-RU" dirty="0"/>
              <a:t>в заполнителе, чтобы вставить собственное изображение.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B94165F4-379C-44F2-8E89-DB43904FE854}" type="slidenum">
              <a:rPr lang="ru-RU" smtClean="0"/>
              <a:pPr rtl="0"/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5824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ПРИМЕЧАНИЕ. Чтобы изменить изображения на этом слайде, выберите рисунок и удалите его. Затем нажмите значок вставки рисунка</a:t>
            </a:r>
          </a:p>
          <a:p>
            <a:pPr rtl="0"/>
            <a:r>
              <a:rPr lang="ru-RU"/>
              <a:t>в заполнителе, чтобы вставить собственное изображение.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B94165F4-379C-44F2-8E89-DB43904FE854}" type="slidenum">
              <a:rPr lang="ru-RU" smtClean="0"/>
              <a:pPr rtl="0"/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2776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ПРИМЕЧАНИЕ. Чтобы изменить изображения на этом слайде, выберите рисунок и удалите его. Затем нажмите значок вставки рисунка</a:t>
            </a:r>
          </a:p>
          <a:p>
            <a:pPr rtl="0"/>
            <a:r>
              <a:rPr lang="ru-RU"/>
              <a:t>в заполнителе, чтобы вставить собственное изображение.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B94165F4-379C-44F2-8E89-DB43904FE854}" type="slidenum">
              <a:rPr lang="ru-RU" smtClean="0"/>
              <a:pPr rtl="0"/>
              <a:t>23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209508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ПРИМЕЧАНИЕ. Чтобы изменить изображения на этом слайде, выберите рисунок и удалите его. Затем нажмите значок вставки рисунка</a:t>
            </a:r>
          </a:p>
          <a:p>
            <a:pPr rtl="0"/>
            <a:r>
              <a:rPr lang="ru-RU"/>
              <a:t>в заполнителе, чтобы вставить собственное изображение.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B94165F4-379C-44F2-8E89-DB43904FE854}" type="slidenum">
              <a:rPr lang="ru-RU" smtClean="0"/>
              <a:pPr rtl="0"/>
              <a:t>24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0442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атюша-катюша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атюша-катюша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атюша-катюша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Широкий рисунок с подписью"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4" name="Полилиния 63"/>
          <p:cNvSpPr>
            <a:spLocks/>
          </p:cNvSpPr>
          <p:nvPr/>
        </p:nvSpPr>
        <p:spPr bwMode="auto">
          <a:xfrm>
            <a:off x="963407" y="1752228"/>
            <a:ext cx="7976447" cy="3518272"/>
          </a:xfrm>
          <a:custGeom>
            <a:avLst/>
            <a:gdLst/>
            <a:ahLst/>
            <a:cxnLst/>
            <a:rect l="l" t="t" r="r" b="b"/>
            <a:pathLst>
              <a:path w="9817165" h="4933971">
                <a:moveTo>
                  <a:pt x="9123310" y="0"/>
                </a:moveTo>
                <a:cubicBezTo>
                  <a:pt x="9124250" y="244577"/>
                  <a:pt x="9475979" y="478897"/>
                  <a:pt x="9777863" y="481056"/>
                </a:cubicBezTo>
                <a:cubicBezTo>
                  <a:pt x="9773380" y="1921904"/>
                  <a:pt x="9817627" y="3482019"/>
                  <a:pt x="9817162" y="4933971"/>
                </a:cubicBezTo>
                <a:lnTo>
                  <a:pt x="30240" y="4933971"/>
                </a:lnTo>
                <a:lnTo>
                  <a:pt x="0" y="555563"/>
                </a:lnTo>
                <a:cubicBezTo>
                  <a:pt x="497498" y="571221"/>
                  <a:pt x="660196" y="270493"/>
                  <a:pt x="653613" y="10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65" name="Полилиния 64"/>
          <p:cNvSpPr>
            <a:spLocks/>
          </p:cNvSpPr>
          <p:nvPr/>
        </p:nvSpPr>
        <p:spPr bwMode="auto">
          <a:xfrm>
            <a:off x="984967" y="4253488"/>
            <a:ext cx="920503" cy="1256308"/>
          </a:xfrm>
          <a:custGeom>
            <a:avLst/>
            <a:gdLst>
              <a:gd name="connsiteX0" fmla="*/ 0 w 1132927"/>
              <a:gd name="connsiteY0" fmla="*/ 0 h 1262658"/>
              <a:gd name="connsiteX1" fmla="*/ 89483 w 1132927"/>
              <a:gd name="connsiteY1" fmla="*/ 72705 h 1262658"/>
              <a:gd name="connsiteX2" fmla="*/ 1132927 w 1132927"/>
              <a:gd name="connsiteY2" fmla="*/ 1259752 h 1262658"/>
              <a:gd name="connsiteX3" fmla="*/ 612030 w 1132927"/>
              <a:gd name="connsiteY3" fmla="*/ 1262658 h 1262658"/>
              <a:gd name="connsiteX4" fmla="*/ 5439 w 1132927"/>
              <a:gd name="connsiteY4" fmla="*/ 787541 h 1262658"/>
              <a:gd name="connsiteX5" fmla="*/ 0 w 1132927"/>
              <a:gd name="connsiteY5" fmla="*/ 0 h 1262658"/>
              <a:gd name="connsiteX0" fmla="*/ 0 w 1132927"/>
              <a:gd name="connsiteY0" fmla="*/ 0 h 1262658"/>
              <a:gd name="connsiteX1" fmla="*/ 118058 w 1132927"/>
              <a:gd name="connsiteY1" fmla="*/ 85405 h 1262658"/>
              <a:gd name="connsiteX2" fmla="*/ 1132927 w 1132927"/>
              <a:gd name="connsiteY2" fmla="*/ 1259752 h 1262658"/>
              <a:gd name="connsiteX3" fmla="*/ 612030 w 1132927"/>
              <a:gd name="connsiteY3" fmla="*/ 1262658 h 1262658"/>
              <a:gd name="connsiteX4" fmla="*/ 5439 w 1132927"/>
              <a:gd name="connsiteY4" fmla="*/ 787541 h 1262658"/>
              <a:gd name="connsiteX5" fmla="*/ 0 w 1132927"/>
              <a:gd name="connsiteY5" fmla="*/ 0 h 1262658"/>
              <a:gd name="connsiteX0" fmla="*/ 0 w 1136102"/>
              <a:gd name="connsiteY0" fmla="*/ 0 h 1249958"/>
              <a:gd name="connsiteX1" fmla="*/ 121233 w 1136102"/>
              <a:gd name="connsiteY1" fmla="*/ 72705 h 1249958"/>
              <a:gd name="connsiteX2" fmla="*/ 1136102 w 1136102"/>
              <a:gd name="connsiteY2" fmla="*/ 1247052 h 1249958"/>
              <a:gd name="connsiteX3" fmla="*/ 615205 w 1136102"/>
              <a:gd name="connsiteY3" fmla="*/ 1249958 h 1249958"/>
              <a:gd name="connsiteX4" fmla="*/ 8614 w 1136102"/>
              <a:gd name="connsiteY4" fmla="*/ 774841 h 1249958"/>
              <a:gd name="connsiteX5" fmla="*/ 0 w 1136102"/>
              <a:gd name="connsiteY5" fmla="*/ 0 h 1249958"/>
              <a:gd name="connsiteX0" fmla="*/ 0 w 1132927"/>
              <a:gd name="connsiteY0" fmla="*/ 0 h 1256308"/>
              <a:gd name="connsiteX1" fmla="*/ 118058 w 1132927"/>
              <a:gd name="connsiteY1" fmla="*/ 79055 h 1256308"/>
              <a:gd name="connsiteX2" fmla="*/ 1132927 w 1132927"/>
              <a:gd name="connsiteY2" fmla="*/ 1253402 h 1256308"/>
              <a:gd name="connsiteX3" fmla="*/ 612030 w 1132927"/>
              <a:gd name="connsiteY3" fmla="*/ 1256308 h 1256308"/>
              <a:gd name="connsiteX4" fmla="*/ 5439 w 1132927"/>
              <a:gd name="connsiteY4" fmla="*/ 781191 h 1256308"/>
              <a:gd name="connsiteX5" fmla="*/ 0 w 1132927"/>
              <a:gd name="connsiteY5" fmla="*/ 0 h 1256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2927" h="1256308">
                <a:moveTo>
                  <a:pt x="0" y="0"/>
                </a:moveTo>
                <a:lnTo>
                  <a:pt x="118058" y="79055"/>
                </a:lnTo>
                <a:cubicBezTo>
                  <a:pt x="289729" y="270141"/>
                  <a:pt x="927035" y="1022529"/>
                  <a:pt x="1132927" y="1253402"/>
                </a:cubicBezTo>
                <a:lnTo>
                  <a:pt x="612030" y="1256308"/>
                </a:lnTo>
                <a:cubicBezTo>
                  <a:pt x="679742" y="938843"/>
                  <a:pt x="292277" y="705064"/>
                  <a:pt x="5439" y="781191"/>
                </a:cubicBezTo>
                <a:cubicBezTo>
                  <a:pt x="3680" y="518691"/>
                  <a:pt x="1892" y="262526"/>
                  <a:pt x="0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66" name="Полилиния 65"/>
          <p:cNvSpPr>
            <a:spLocks/>
          </p:cNvSpPr>
          <p:nvPr/>
        </p:nvSpPr>
        <p:spPr bwMode="auto">
          <a:xfrm>
            <a:off x="1020266" y="1827385"/>
            <a:ext cx="7861484" cy="3366914"/>
          </a:xfrm>
          <a:custGeom>
            <a:avLst/>
            <a:gdLst/>
            <a:ahLst/>
            <a:cxnLst/>
            <a:rect l="l" t="t" r="r" b="b"/>
            <a:pathLst>
              <a:path w="9675672" h="4802414">
                <a:moveTo>
                  <a:pt x="652941" y="0"/>
                </a:moveTo>
                <a:lnTo>
                  <a:pt x="8956918" y="0"/>
                </a:lnTo>
                <a:cubicBezTo>
                  <a:pt x="8996866" y="239961"/>
                  <a:pt x="9430767" y="478803"/>
                  <a:pt x="9633360" y="495563"/>
                </a:cubicBezTo>
                <a:cubicBezTo>
                  <a:pt x="9640202" y="1933973"/>
                  <a:pt x="9667388" y="3364742"/>
                  <a:pt x="9675672" y="4802414"/>
                </a:cubicBezTo>
                <a:lnTo>
                  <a:pt x="17820" y="4802414"/>
                </a:lnTo>
                <a:cubicBezTo>
                  <a:pt x="24758" y="3790656"/>
                  <a:pt x="-16354" y="1298643"/>
                  <a:pt x="7551" y="566242"/>
                </a:cubicBezTo>
                <a:cubicBezTo>
                  <a:pt x="431628" y="512687"/>
                  <a:pt x="612570" y="327420"/>
                  <a:pt x="652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67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068938" y="1914879"/>
            <a:ext cx="7757510" cy="3171471"/>
          </a:xfrm>
          <a:custGeom>
            <a:avLst/>
            <a:gdLst>
              <a:gd name="connsiteX0" fmla="*/ 650308 w 9555325"/>
              <a:gd name="connsiteY0" fmla="*/ 0 h 4638481"/>
              <a:gd name="connsiteX1" fmla="*/ 8849738 w 9555325"/>
              <a:gd name="connsiteY1" fmla="*/ 0 h 4638481"/>
              <a:gd name="connsiteX2" fmla="*/ 9517225 w 9555325"/>
              <a:gd name="connsiteY2" fmla="*/ 492179 h 4638481"/>
              <a:gd name="connsiteX3" fmla="*/ 9555325 w 9555325"/>
              <a:gd name="connsiteY3" fmla="*/ 3489265 h 4638481"/>
              <a:gd name="connsiteX4" fmla="*/ 9323528 w 9555325"/>
              <a:gd name="connsiteY4" fmla="*/ 3999732 h 4638481"/>
              <a:gd name="connsiteX5" fmla="*/ 9257247 w 9555325"/>
              <a:gd name="connsiteY5" fmla="*/ 3818831 h 4638481"/>
              <a:gd name="connsiteX6" fmla="*/ 8857627 w 9555325"/>
              <a:gd name="connsiteY6" fmla="*/ 4294672 h 4638481"/>
              <a:gd name="connsiteX7" fmla="*/ 8212559 w 9555325"/>
              <a:gd name="connsiteY7" fmla="*/ 4152775 h 4638481"/>
              <a:gd name="connsiteX8" fmla="*/ 8411811 w 9555325"/>
              <a:gd name="connsiteY8" fmla="*/ 4638481 h 4638481"/>
              <a:gd name="connsiteX9" fmla="*/ 1128444 w 9555325"/>
              <a:gd name="connsiteY9" fmla="*/ 4638481 h 4638481"/>
              <a:gd name="connsiteX10" fmla="*/ 1332334 w 9555325"/>
              <a:gd name="connsiteY10" fmla="*/ 4136900 h 4638481"/>
              <a:gd name="connsiteX11" fmla="*/ 703644 w 9555325"/>
              <a:gd name="connsiteY11" fmla="*/ 4278797 h 4638481"/>
              <a:gd name="connsiteX12" fmla="*/ 314171 w 9555325"/>
              <a:gd name="connsiteY12" fmla="*/ 3802956 h 4638481"/>
              <a:gd name="connsiteX13" fmla="*/ 249572 w 9555325"/>
              <a:gd name="connsiteY13" fmla="*/ 3983857 h 4638481"/>
              <a:gd name="connsiteX14" fmla="*/ 0 w 9555325"/>
              <a:gd name="connsiteY14" fmla="*/ 3792938 h 4638481"/>
              <a:gd name="connsiteX15" fmla="*/ 0 w 9555325"/>
              <a:gd name="connsiteY15" fmla="*/ 570289 h 4638481"/>
              <a:gd name="connsiteX16" fmla="*/ 650308 w 955532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89265 h 4638481"/>
              <a:gd name="connsiteX4" fmla="*/ 9323528 w 9547705"/>
              <a:gd name="connsiteY4" fmla="*/ 3999732 h 4638481"/>
              <a:gd name="connsiteX5" fmla="*/ 9257247 w 9547705"/>
              <a:gd name="connsiteY5" fmla="*/ 3818831 h 4638481"/>
              <a:gd name="connsiteX6" fmla="*/ 8857627 w 9547705"/>
              <a:gd name="connsiteY6" fmla="*/ 4294672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32465"/>
              <a:gd name="connsiteY0" fmla="*/ 0 h 4638481"/>
              <a:gd name="connsiteX1" fmla="*/ 8849738 w 9532465"/>
              <a:gd name="connsiteY1" fmla="*/ 0 h 4638481"/>
              <a:gd name="connsiteX2" fmla="*/ 9517225 w 9532465"/>
              <a:gd name="connsiteY2" fmla="*/ 492179 h 4638481"/>
              <a:gd name="connsiteX3" fmla="*/ 9532465 w 9532465"/>
              <a:gd name="connsiteY3" fmla="*/ 3489265 h 4638481"/>
              <a:gd name="connsiteX4" fmla="*/ 9323528 w 9532465"/>
              <a:gd name="connsiteY4" fmla="*/ 3999732 h 4638481"/>
              <a:gd name="connsiteX5" fmla="*/ 9257247 w 9532465"/>
              <a:gd name="connsiteY5" fmla="*/ 3818831 h 4638481"/>
              <a:gd name="connsiteX6" fmla="*/ 8857627 w 9532465"/>
              <a:gd name="connsiteY6" fmla="*/ 4294672 h 4638481"/>
              <a:gd name="connsiteX7" fmla="*/ 8212559 w 9532465"/>
              <a:gd name="connsiteY7" fmla="*/ 4152775 h 4638481"/>
              <a:gd name="connsiteX8" fmla="*/ 8411811 w 9532465"/>
              <a:gd name="connsiteY8" fmla="*/ 4638481 h 4638481"/>
              <a:gd name="connsiteX9" fmla="*/ 1128444 w 9532465"/>
              <a:gd name="connsiteY9" fmla="*/ 4638481 h 4638481"/>
              <a:gd name="connsiteX10" fmla="*/ 1332334 w 9532465"/>
              <a:gd name="connsiteY10" fmla="*/ 4136900 h 4638481"/>
              <a:gd name="connsiteX11" fmla="*/ 703644 w 9532465"/>
              <a:gd name="connsiteY11" fmla="*/ 4278797 h 4638481"/>
              <a:gd name="connsiteX12" fmla="*/ 314171 w 9532465"/>
              <a:gd name="connsiteY12" fmla="*/ 3802956 h 4638481"/>
              <a:gd name="connsiteX13" fmla="*/ 249572 w 9532465"/>
              <a:gd name="connsiteY13" fmla="*/ 3983857 h 4638481"/>
              <a:gd name="connsiteX14" fmla="*/ 0 w 9532465"/>
              <a:gd name="connsiteY14" fmla="*/ 3792938 h 4638481"/>
              <a:gd name="connsiteX15" fmla="*/ 0 w 9532465"/>
              <a:gd name="connsiteY15" fmla="*/ 570289 h 4638481"/>
              <a:gd name="connsiteX16" fmla="*/ 650308 w 9532465"/>
              <a:gd name="connsiteY16" fmla="*/ 0 h 4638481"/>
              <a:gd name="connsiteX0" fmla="*/ 650308 w 9532465"/>
              <a:gd name="connsiteY0" fmla="*/ 0 h 4638481"/>
              <a:gd name="connsiteX1" fmla="*/ 8849738 w 9532465"/>
              <a:gd name="connsiteY1" fmla="*/ 0 h 4638481"/>
              <a:gd name="connsiteX2" fmla="*/ 9517225 w 9532465"/>
              <a:gd name="connsiteY2" fmla="*/ 492179 h 4638481"/>
              <a:gd name="connsiteX3" fmla="*/ 9532465 w 9532465"/>
              <a:gd name="connsiteY3" fmla="*/ 3489265 h 4638481"/>
              <a:gd name="connsiteX4" fmla="*/ 9323528 w 9532465"/>
              <a:gd name="connsiteY4" fmla="*/ 3999732 h 4638481"/>
              <a:gd name="connsiteX5" fmla="*/ 9257247 w 9532465"/>
              <a:gd name="connsiteY5" fmla="*/ 3818831 h 4638481"/>
              <a:gd name="connsiteX6" fmla="*/ 8857627 w 9532465"/>
              <a:gd name="connsiteY6" fmla="*/ 4294672 h 4638481"/>
              <a:gd name="connsiteX7" fmla="*/ 8212559 w 9532465"/>
              <a:gd name="connsiteY7" fmla="*/ 4152775 h 4638481"/>
              <a:gd name="connsiteX8" fmla="*/ 8411811 w 9532465"/>
              <a:gd name="connsiteY8" fmla="*/ 4638481 h 4638481"/>
              <a:gd name="connsiteX9" fmla="*/ 1128444 w 9532465"/>
              <a:gd name="connsiteY9" fmla="*/ 4638481 h 4638481"/>
              <a:gd name="connsiteX10" fmla="*/ 1332334 w 9532465"/>
              <a:gd name="connsiteY10" fmla="*/ 4136900 h 4638481"/>
              <a:gd name="connsiteX11" fmla="*/ 703644 w 9532465"/>
              <a:gd name="connsiteY11" fmla="*/ 4278797 h 4638481"/>
              <a:gd name="connsiteX12" fmla="*/ 314171 w 9532465"/>
              <a:gd name="connsiteY12" fmla="*/ 3802956 h 4638481"/>
              <a:gd name="connsiteX13" fmla="*/ 249572 w 9532465"/>
              <a:gd name="connsiteY13" fmla="*/ 3983857 h 4638481"/>
              <a:gd name="connsiteX14" fmla="*/ 0 w 9532465"/>
              <a:gd name="connsiteY14" fmla="*/ 3792938 h 4638481"/>
              <a:gd name="connsiteX15" fmla="*/ 0 w 9532465"/>
              <a:gd name="connsiteY15" fmla="*/ 570289 h 4638481"/>
              <a:gd name="connsiteX16" fmla="*/ 650308 w 9532465"/>
              <a:gd name="connsiteY16" fmla="*/ 0 h 4638481"/>
              <a:gd name="connsiteX0" fmla="*/ 650308 w 9524845"/>
              <a:gd name="connsiteY0" fmla="*/ 0 h 4638481"/>
              <a:gd name="connsiteX1" fmla="*/ 8849738 w 9524845"/>
              <a:gd name="connsiteY1" fmla="*/ 0 h 4638481"/>
              <a:gd name="connsiteX2" fmla="*/ 9517225 w 9524845"/>
              <a:gd name="connsiteY2" fmla="*/ 492179 h 4638481"/>
              <a:gd name="connsiteX3" fmla="*/ 9524845 w 9524845"/>
              <a:gd name="connsiteY3" fmla="*/ 3500410 h 4638481"/>
              <a:gd name="connsiteX4" fmla="*/ 9323528 w 9524845"/>
              <a:gd name="connsiteY4" fmla="*/ 3999732 h 4638481"/>
              <a:gd name="connsiteX5" fmla="*/ 9257247 w 9524845"/>
              <a:gd name="connsiteY5" fmla="*/ 3818831 h 4638481"/>
              <a:gd name="connsiteX6" fmla="*/ 8857627 w 9524845"/>
              <a:gd name="connsiteY6" fmla="*/ 4294672 h 4638481"/>
              <a:gd name="connsiteX7" fmla="*/ 8212559 w 9524845"/>
              <a:gd name="connsiteY7" fmla="*/ 4152775 h 4638481"/>
              <a:gd name="connsiteX8" fmla="*/ 8411811 w 9524845"/>
              <a:gd name="connsiteY8" fmla="*/ 4638481 h 4638481"/>
              <a:gd name="connsiteX9" fmla="*/ 1128444 w 9524845"/>
              <a:gd name="connsiteY9" fmla="*/ 4638481 h 4638481"/>
              <a:gd name="connsiteX10" fmla="*/ 1332334 w 9524845"/>
              <a:gd name="connsiteY10" fmla="*/ 4136900 h 4638481"/>
              <a:gd name="connsiteX11" fmla="*/ 703644 w 9524845"/>
              <a:gd name="connsiteY11" fmla="*/ 4278797 h 4638481"/>
              <a:gd name="connsiteX12" fmla="*/ 314171 w 9524845"/>
              <a:gd name="connsiteY12" fmla="*/ 3802956 h 4638481"/>
              <a:gd name="connsiteX13" fmla="*/ 249572 w 9524845"/>
              <a:gd name="connsiteY13" fmla="*/ 3983857 h 4638481"/>
              <a:gd name="connsiteX14" fmla="*/ 0 w 9524845"/>
              <a:gd name="connsiteY14" fmla="*/ 3792938 h 4638481"/>
              <a:gd name="connsiteX15" fmla="*/ 0 w 9524845"/>
              <a:gd name="connsiteY15" fmla="*/ 570289 h 4638481"/>
              <a:gd name="connsiteX16" fmla="*/ 650308 w 9524845"/>
              <a:gd name="connsiteY16" fmla="*/ 0 h 4638481"/>
              <a:gd name="connsiteX0" fmla="*/ 650308 w 9517225"/>
              <a:gd name="connsiteY0" fmla="*/ 0 h 4638481"/>
              <a:gd name="connsiteX1" fmla="*/ 8849738 w 9517225"/>
              <a:gd name="connsiteY1" fmla="*/ 0 h 4638481"/>
              <a:gd name="connsiteX2" fmla="*/ 9517225 w 9517225"/>
              <a:gd name="connsiteY2" fmla="*/ 492179 h 4638481"/>
              <a:gd name="connsiteX3" fmla="*/ 9517225 w 9517225"/>
              <a:gd name="connsiteY3" fmla="*/ 3500410 h 4638481"/>
              <a:gd name="connsiteX4" fmla="*/ 9323528 w 9517225"/>
              <a:gd name="connsiteY4" fmla="*/ 3999732 h 4638481"/>
              <a:gd name="connsiteX5" fmla="*/ 9257247 w 9517225"/>
              <a:gd name="connsiteY5" fmla="*/ 3818831 h 4638481"/>
              <a:gd name="connsiteX6" fmla="*/ 8857627 w 9517225"/>
              <a:gd name="connsiteY6" fmla="*/ 4294672 h 4638481"/>
              <a:gd name="connsiteX7" fmla="*/ 8212559 w 9517225"/>
              <a:gd name="connsiteY7" fmla="*/ 4152775 h 4638481"/>
              <a:gd name="connsiteX8" fmla="*/ 8411811 w 9517225"/>
              <a:gd name="connsiteY8" fmla="*/ 4638481 h 4638481"/>
              <a:gd name="connsiteX9" fmla="*/ 1128444 w 9517225"/>
              <a:gd name="connsiteY9" fmla="*/ 4638481 h 4638481"/>
              <a:gd name="connsiteX10" fmla="*/ 1332334 w 9517225"/>
              <a:gd name="connsiteY10" fmla="*/ 4136900 h 4638481"/>
              <a:gd name="connsiteX11" fmla="*/ 703644 w 9517225"/>
              <a:gd name="connsiteY11" fmla="*/ 4278797 h 4638481"/>
              <a:gd name="connsiteX12" fmla="*/ 314171 w 9517225"/>
              <a:gd name="connsiteY12" fmla="*/ 3802956 h 4638481"/>
              <a:gd name="connsiteX13" fmla="*/ 249572 w 9517225"/>
              <a:gd name="connsiteY13" fmla="*/ 3983857 h 4638481"/>
              <a:gd name="connsiteX14" fmla="*/ 0 w 9517225"/>
              <a:gd name="connsiteY14" fmla="*/ 3792938 h 4638481"/>
              <a:gd name="connsiteX15" fmla="*/ 0 w 9517225"/>
              <a:gd name="connsiteY15" fmla="*/ 570289 h 4638481"/>
              <a:gd name="connsiteX16" fmla="*/ 650308 w 951722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23528 w 9547705"/>
              <a:gd name="connsiteY4" fmla="*/ 3999732 h 4638481"/>
              <a:gd name="connsiteX5" fmla="*/ 9257247 w 9547705"/>
              <a:gd name="connsiteY5" fmla="*/ 3818831 h 4638481"/>
              <a:gd name="connsiteX6" fmla="*/ 8857627 w 9547705"/>
              <a:gd name="connsiteY6" fmla="*/ 4294672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23528 w 9547705"/>
              <a:gd name="connsiteY4" fmla="*/ 3999732 h 4638481"/>
              <a:gd name="connsiteX5" fmla="*/ 9257247 w 9547705"/>
              <a:gd name="connsiteY5" fmla="*/ 3818831 h 4638481"/>
              <a:gd name="connsiteX6" fmla="*/ 8857627 w 9547705"/>
              <a:gd name="connsiteY6" fmla="*/ 4294672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23528 w 9547705"/>
              <a:gd name="connsiteY4" fmla="*/ 3999732 h 4638481"/>
              <a:gd name="connsiteX5" fmla="*/ 9257247 w 9547705"/>
              <a:gd name="connsiteY5" fmla="*/ 3818831 h 4638481"/>
              <a:gd name="connsiteX6" fmla="*/ 8857627 w 9547705"/>
              <a:gd name="connsiteY6" fmla="*/ 4294672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23528 w 9547705"/>
              <a:gd name="connsiteY4" fmla="*/ 3999732 h 4638481"/>
              <a:gd name="connsiteX5" fmla="*/ 9242007 w 9547705"/>
              <a:gd name="connsiteY5" fmla="*/ 3462199 h 4638481"/>
              <a:gd name="connsiteX6" fmla="*/ 8857627 w 9547705"/>
              <a:gd name="connsiteY6" fmla="*/ 4294672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23528 w 9547705"/>
              <a:gd name="connsiteY4" fmla="*/ 3743403 h 4638481"/>
              <a:gd name="connsiteX5" fmla="*/ 9242007 w 9547705"/>
              <a:gd name="connsiteY5" fmla="*/ 3462199 h 4638481"/>
              <a:gd name="connsiteX6" fmla="*/ 8857627 w 9547705"/>
              <a:gd name="connsiteY6" fmla="*/ 4294672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23528 w 9547705"/>
              <a:gd name="connsiteY4" fmla="*/ 3743403 h 4638481"/>
              <a:gd name="connsiteX5" fmla="*/ 9272487 w 9547705"/>
              <a:gd name="connsiteY5" fmla="*/ 3451054 h 4638481"/>
              <a:gd name="connsiteX6" fmla="*/ 8857627 w 9547705"/>
              <a:gd name="connsiteY6" fmla="*/ 4294672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294672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49790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80487 w 9547705"/>
              <a:gd name="connsiteY6" fmla="*/ 4138645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80487 w 9547705"/>
              <a:gd name="connsiteY6" fmla="*/ 4138645 h 4638481"/>
              <a:gd name="connsiteX7" fmla="*/ 8258279 w 9547705"/>
              <a:gd name="connsiteY7" fmla="*/ 3963314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80487 w 9547705"/>
              <a:gd name="connsiteY6" fmla="*/ 4138645 h 4638481"/>
              <a:gd name="connsiteX7" fmla="*/ 8258279 w 9547705"/>
              <a:gd name="connsiteY7" fmla="*/ 3963314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80487 w 9547705"/>
              <a:gd name="connsiteY6" fmla="*/ 4138645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27500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27500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380583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27500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298931 w 9547705"/>
              <a:gd name="connsiteY12" fmla="*/ 3390600 h 4638481"/>
              <a:gd name="connsiteX13" fmla="*/ 249572 w 9547705"/>
              <a:gd name="connsiteY13" fmla="*/ 3983857 h 4638481"/>
              <a:gd name="connsiteX14" fmla="*/ 0 w 9547705"/>
              <a:gd name="connsiteY14" fmla="*/ 3380583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27500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298931 w 9547705"/>
              <a:gd name="connsiteY12" fmla="*/ 3390600 h 4638481"/>
              <a:gd name="connsiteX13" fmla="*/ 234332 w 9547705"/>
              <a:gd name="connsiteY13" fmla="*/ 3671805 h 4638481"/>
              <a:gd name="connsiteX14" fmla="*/ 0 w 9547705"/>
              <a:gd name="connsiteY14" fmla="*/ 3380583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27500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089336 h 4638481"/>
              <a:gd name="connsiteX12" fmla="*/ 298931 w 9547705"/>
              <a:gd name="connsiteY12" fmla="*/ 3390600 h 4638481"/>
              <a:gd name="connsiteX13" fmla="*/ 234332 w 9547705"/>
              <a:gd name="connsiteY13" fmla="*/ 3671805 h 4638481"/>
              <a:gd name="connsiteX14" fmla="*/ 0 w 9547705"/>
              <a:gd name="connsiteY14" fmla="*/ 3380583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27500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24714 w 9547705"/>
              <a:gd name="connsiteY10" fmla="*/ 3936295 h 4638481"/>
              <a:gd name="connsiteX11" fmla="*/ 703644 w 9547705"/>
              <a:gd name="connsiteY11" fmla="*/ 4089336 h 4638481"/>
              <a:gd name="connsiteX12" fmla="*/ 298931 w 9547705"/>
              <a:gd name="connsiteY12" fmla="*/ 3390600 h 4638481"/>
              <a:gd name="connsiteX13" fmla="*/ 234332 w 9547705"/>
              <a:gd name="connsiteY13" fmla="*/ 3671805 h 4638481"/>
              <a:gd name="connsiteX14" fmla="*/ 0 w 9547705"/>
              <a:gd name="connsiteY14" fmla="*/ 3380583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27500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47574 w 9547705"/>
              <a:gd name="connsiteY10" fmla="*/ 3891716 h 4638481"/>
              <a:gd name="connsiteX11" fmla="*/ 703644 w 9547705"/>
              <a:gd name="connsiteY11" fmla="*/ 4089336 h 4638481"/>
              <a:gd name="connsiteX12" fmla="*/ 298931 w 9547705"/>
              <a:gd name="connsiteY12" fmla="*/ 3390600 h 4638481"/>
              <a:gd name="connsiteX13" fmla="*/ 234332 w 9547705"/>
              <a:gd name="connsiteY13" fmla="*/ 3671805 h 4638481"/>
              <a:gd name="connsiteX14" fmla="*/ 0 w 9547705"/>
              <a:gd name="connsiteY14" fmla="*/ 3380583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27500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3914006 h 4638481"/>
              <a:gd name="connsiteX11" fmla="*/ 703644 w 9547705"/>
              <a:gd name="connsiteY11" fmla="*/ 4089336 h 4638481"/>
              <a:gd name="connsiteX12" fmla="*/ 298931 w 9547705"/>
              <a:gd name="connsiteY12" fmla="*/ 3390600 h 4638481"/>
              <a:gd name="connsiteX13" fmla="*/ 234332 w 9547705"/>
              <a:gd name="connsiteY13" fmla="*/ 3671805 h 4638481"/>
              <a:gd name="connsiteX14" fmla="*/ 0 w 9547705"/>
              <a:gd name="connsiteY14" fmla="*/ 3380583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547705" h="4638481">
                <a:moveTo>
                  <a:pt x="650308" y="0"/>
                </a:moveTo>
                <a:lnTo>
                  <a:pt x="8849738" y="0"/>
                </a:lnTo>
                <a:cubicBezTo>
                  <a:pt x="8935848" y="228854"/>
                  <a:pt x="9150331" y="417824"/>
                  <a:pt x="9517225" y="492179"/>
                </a:cubicBezTo>
                <a:lnTo>
                  <a:pt x="9547705" y="3478120"/>
                </a:lnTo>
                <a:cubicBezTo>
                  <a:pt x="9480203" y="3522209"/>
                  <a:pt x="9400772" y="3661129"/>
                  <a:pt x="9338768" y="3721114"/>
                </a:cubicBezTo>
                <a:lnTo>
                  <a:pt x="9272487" y="3451054"/>
                </a:lnTo>
                <a:cubicBezTo>
                  <a:pt x="9067371" y="3613900"/>
                  <a:pt x="8945205" y="3954545"/>
                  <a:pt x="8857627" y="4127500"/>
                </a:cubicBezTo>
                <a:cubicBezTo>
                  <a:pt x="8681319" y="4037653"/>
                  <a:pt x="8442841" y="3990182"/>
                  <a:pt x="8235419" y="3974459"/>
                </a:cubicBezTo>
                <a:cubicBezTo>
                  <a:pt x="8268338" y="4186322"/>
                  <a:pt x="8331516" y="4508578"/>
                  <a:pt x="8411811" y="4638481"/>
                </a:cubicBezTo>
                <a:lnTo>
                  <a:pt x="1128444" y="4638481"/>
                </a:lnTo>
                <a:cubicBezTo>
                  <a:pt x="1210679" y="4506349"/>
                  <a:pt x="1283466" y="4111382"/>
                  <a:pt x="1332334" y="3914006"/>
                </a:cubicBezTo>
                <a:cubicBezTo>
                  <a:pt x="1130179" y="3929729"/>
                  <a:pt x="875476" y="3999489"/>
                  <a:pt x="703644" y="4089336"/>
                </a:cubicBezTo>
                <a:cubicBezTo>
                  <a:pt x="618290" y="3916381"/>
                  <a:pt x="498839" y="3553446"/>
                  <a:pt x="298931" y="3390600"/>
                </a:cubicBezTo>
                <a:lnTo>
                  <a:pt x="234332" y="3671805"/>
                </a:lnTo>
                <a:cubicBezTo>
                  <a:pt x="155781" y="3593830"/>
                  <a:pt x="88868" y="3432830"/>
                  <a:pt x="0" y="3380583"/>
                </a:cubicBezTo>
                <a:lnTo>
                  <a:pt x="0" y="570289"/>
                </a:lnTo>
                <a:cubicBezTo>
                  <a:pt x="434266" y="535567"/>
                  <a:pt x="600379" y="266359"/>
                  <a:pt x="650308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none" tIns="640080" rtlCol="0">
            <a:normAutofit/>
          </a:bodyPr>
          <a:lstStyle>
            <a:lvl1pPr marL="0" indent="0" algn="ctr">
              <a:buNone/>
              <a:defRPr lang="ru-RU" sz="2000"/>
            </a:lvl1pPr>
            <a:lvl2pPr marL="457200" indent="0">
              <a:buNone/>
              <a:defRPr lang="ru-RU" sz="2800"/>
            </a:lvl2pPr>
            <a:lvl3pPr marL="914400" indent="0">
              <a:buNone/>
              <a:defRPr lang="ru-RU" sz="2400"/>
            </a:lvl3pPr>
            <a:lvl4pPr marL="1371600" indent="0">
              <a:buNone/>
              <a:defRPr lang="ru-RU" sz="2000"/>
            </a:lvl4pPr>
            <a:lvl5pPr marL="1828800" indent="0">
              <a:buNone/>
              <a:defRPr lang="ru-RU" sz="2000"/>
            </a:lvl5pPr>
            <a:lvl6pPr marL="2286000" indent="0">
              <a:buNone/>
              <a:defRPr lang="ru-RU" sz="2000"/>
            </a:lvl6pPr>
            <a:lvl7pPr marL="2743200" indent="0">
              <a:buNone/>
              <a:defRPr lang="ru-RU" sz="2000"/>
            </a:lvl7pPr>
            <a:lvl8pPr marL="3200400" indent="0">
              <a:buNone/>
              <a:defRPr lang="ru-RU" sz="2000"/>
            </a:lvl8pPr>
            <a:lvl9pPr marL="3657600" indent="0">
              <a:buNone/>
              <a:defRPr lang="ru-RU" sz="2000"/>
            </a:lvl9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69" name="Полилиния 68"/>
          <p:cNvSpPr/>
          <p:nvPr/>
        </p:nvSpPr>
        <p:spPr>
          <a:xfrm>
            <a:off x="7828062" y="4279106"/>
            <a:ext cx="1129903" cy="1059656"/>
          </a:xfrm>
          <a:custGeom>
            <a:avLst/>
            <a:gdLst>
              <a:gd name="connsiteX0" fmla="*/ 1366837 w 1381125"/>
              <a:gd name="connsiteY0" fmla="*/ 0 h 1085850"/>
              <a:gd name="connsiteX1" fmla="*/ 981075 w 1381125"/>
              <a:gd name="connsiteY1" fmla="*/ 309562 h 1085850"/>
              <a:gd name="connsiteX2" fmla="*/ 919162 w 1381125"/>
              <a:gd name="connsiteY2" fmla="*/ 114300 h 1085850"/>
              <a:gd name="connsiteX3" fmla="*/ 576262 w 1381125"/>
              <a:gd name="connsiteY3" fmla="*/ 566737 h 1085850"/>
              <a:gd name="connsiteX4" fmla="*/ 0 w 1381125"/>
              <a:gd name="connsiteY4" fmla="*/ 428625 h 1085850"/>
              <a:gd name="connsiteX5" fmla="*/ 400050 w 1381125"/>
              <a:gd name="connsiteY5" fmla="*/ 1085850 h 1085850"/>
              <a:gd name="connsiteX6" fmla="*/ 1381125 w 1381125"/>
              <a:gd name="connsiteY6" fmla="*/ 1023937 h 1085850"/>
              <a:gd name="connsiteX7" fmla="*/ 1366837 w 1381125"/>
              <a:gd name="connsiteY7" fmla="*/ 0 h 1085850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57212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7340 w 1384009"/>
              <a:gd name="connsiteY0" fmla="*/ 0 h 1069182"/>
              <a:gd name="connsiteX1" fmla="*/ 983959 w 1384009"/>
              <a:gd name="connsiteY1" fmla="*/ 292894 h 1069182"/>
              <a:gd name="connsiteX2" fmla="*/ 922046 w 1384009"/>
              <a:gd name="connsiteY2" fmla="*/ 97632 h 1069182"/>
              <a:gd name="connsiteX3" fmla="*/ 579146 w 1384009"/>
              <a:gd name="connsiteY3" fmla="*/ 540544 h 1069182"/>
              <a:gd name="connsiteX4" fmla="*/ 2884 w 1384009"/>
              <a:gd name="connsiteY4" fmla="*/ 411957 h 1069182"/>
              <a:gd name="connsiteX5" fmla="*/ 402934 w 1384009"/>
              <a:gd name="connsiteY5" fmla="*/ 1069182 h 1069182"/>
              <a:gd name="connsiteX6" fmla="*/ 1384009 w 1384009"/>
              <a:gd name="connsiteY6" fmla="*/ 1007269 h 1069182"/>
              <a:gd name="connsiteX7" fmla="*/ 1367340 w 1384009"/>
              <a:gd name="connsiteY7" fmla="*/ 0 h 1069182"/>
              <a:gd name="connsiteX0" fmla="*/ 1367340 w 1384009"/>
              <a:gd name="connsiteY0" fmla="*/ 0 h 1069182"/>
              <a:gd name="connsiteX1" fmla="*/ 983959 w 1384009"/>
              <a:gd name="connsiteY1" fmla="*/ 292894 h 1069182"/>
              <a:gd name="connsiteX2" fmla="*/ 922046 w 1384009"/>
              <a:gd name="connsiteY2" fmla="*/ 97632 h 1069182"/>
              <a:gd name="connsiteX3" fmla="*/ 579146 w 1384009"/>
              <a:gd name="connsiteY3" fmla="*/ 540544 h 1069182"/>
              <a:gd name="connsiteX4" fmla="*/ 2884 w 1384009"/>
              <a:gd name="connsiteY4" fmla="*/ 411957 h 1069182"/>
              <a:gd name="connsiteX5" fmla="*/ 402934 w 1384009"/>
              <a:gd name="connsiteY5" fmla="*/ 1069182 h 1069182"/>
              <a:gd name="connsiteX6" fmla="*/ 1384009 w 1384009"/>
              <a:gd name="connsiteY6" fmla="*/ 1007269 h 1069182"/>
              <a:gd name="connsiteX7" fmla="*/ 1367340 w 1384009"/>
              <a:gd name="connsiteY7" fmla="*/ 0 h 1069182"/>
              <a:gd name="connsiteX0" fmla="*/ 1367340 w 1384009"/>
              <a:gd name="connsiteY0" fmla="*/ 0 h 1069182"/>
              <a:gd name="connsiteX1" fmla="*/ 983959 w 1384009"/>
              <a:gd name="connsiteY1" fmla="*/ 292894 h 1069182"/>
              <a:gd name="connsiteX2" fmla="*/ 914902 w 1384009"/>
              <a:gd name="connsiteY2" fmla="*/ 97632 h 1069182"/>
              <a:gd name="connsiteX3" fmla="*/ 579146 w 1384009"/>
              <a:gd name="connsiteY3" fmla="*/ 540544 h 1069182"/>
              <a:gd name="connsiteX4" fmla="*/ 2884 w 1384009"/>
              <a:gd name="connsiteY4" fmla="*/ 411957 h 1069182"/>
              <a:gd name="connsiteX5" fmla="*/ 402934 w 1384009"/>
              <a:gd name="connsiteY5" fmla="*/ 1069182 h 1069182"/>
              <a:gd name="connsiteX6" fmla="*/ 1384009 w 1384009"/>
              <a:gd name="connsiteY6" fmla="*/ 1007269 h 1069182"/>
              <a:gd name="connsiteX7" fmla="*/ 1367340 w 1384009"/>
              <a:gd name="connsiteY7" fmla="*/ 0 h 1069182"/>
              <a:gd name="connsiteX0" fmla="*/ 1367070 w 1383739"/>
              <a:gd name="connsiteY0" fmla="*/ 0 h 1033463"/>
              <a:gd name="connsiteX1" fmla="*/ 983689 w 1383739"/>
              <a:gd name="connsiteY1" fmla="*/ 292894 h 1033463"/>
              <a:gd name="connsiteX2" fmla="*/ 914632 w 1383739"/>
              <a:gd name="connsiteY2" fmla="*/ 97632 h 1033463"/>
              <a:gd name="connsiteX3" fmla="*/ 578876 w 1383739"/>
              <a:gd name="connsiteY3" fmla="*/ 540544 h 1033463"/>
              <a:gd name="connsiteX4" fmla="*/ 2614 w 1383739"/>
              <a:gd name="connsiteY4" fmla="*/ 411957 h 1033463"/>
              <a:gd name="connsiteX5" fmla="*/ 426476 w 1383739"/>
              <a:gd name="connsiteY5" fmla="*/ 1033463 h 1033463"/>
              <a:gd name="connsiteX6" fmla="*/ 1383739 w 1383739"/>
              <a:gd name="connsiteY6" fmla="*/ 1007269 h 1033463"/>
              <a:gd name="connsiteX7" fmla="*/ 1367070 w 1383739"/>
              <a:gd name="connsiteY7" fmla="*/ 0 h 1033463"/>
              <a:gd name="connsiteX0" fmla="*/ 1367282 w 1383951"/>
              <a:gd name="connsiteY0" fmla="*/ 0 h 1059656"/>
              <a:gd name="connsiteX1" fmla="*/ 983901 w 1383951"/>
              <a:gd name="connsiteY1" fmla="*/ 292894 h 1059656"/>
              <a:gd name="connsiteX2" fmla="*/ 914844 w 1383951"/>
              <a:gd name="connsiteY2" fmla="*/ 97632 h 1059656"/>
              <a:gd name="connsiteX3" fmla="*/ 579088 w 1383951"/>
              <a:gd name="connsiteY3" fmla="*/ 540544 h 1059656"/>
              <a:gd name="connsiteX4" fmla="*/ 2826 w 1383951"/>
              <a:gd name="connsiteY4" fmla="*/ 411957 h 1059656"/>
              <a:gd name="connsiteX5" fmla="*/ 407638 w 1383951"/>
              <a:gd name="connsiteY5" fmla="*/ 1059656 h 1059656"/>
              <a:gd name="connsiteX6" fmla="*/ 1383951 w 1383951"/>
              <a:gd name="connsiteY6" fmla="*/ 1007269 h 1059656"/>
              <a:gd name="connsiteX7" fmla="*/ 1367282 w 1383951"/>
              <a:gd name="connsiteY7" fmla="*/ 0 h 1059656"/>
              <a:gd name="connsiteX0" fmla="*/ 1364456 w 1381125"/>
              <a:gd name="connsiteY0" fmla="*/ 0 h 1059656"/>
              <a:gd name="connsiteX1" fmla="*/ 981075 w 1381125"/>
              <a:gd name="connsiteY1" fmla="*/ 292894 h 1059656"/>
              <a:gd name="connsiteX2" fmla="*/ 912018 w 1381125"/>
              <a:gd name="connsiteY2" fmla="*/ 97632 h 1059656"/>
              <a:gd name="connsiteX3" fmla="*/ 576262 w 1381125"/>
              <a:gd name="connsiteY3" fmla="*/ 540544 h 1059656"/>
              <a:gd name="connsiteX4" fmla="*/ 0 w 1381125"/>
              <a:gd name="connsiteY4" fmla="*/ 411957 h 1059656"/>
              <a:gd name="connsiteX5" fmla="*/ 404812 w 1381125"/>
              <a:gd name="connsiteY5" fmla="*/ 1059656 h 1059656"/>
              <a:gd name="connsiteX6" fmla="*/ 1381125 w 1381125"/>
              <a:gd name="connsiteY6" fmla="*/ 1007269 h 1059656"/>
              <a:gd name="connsiteX7" fmla="*/ 1364456 w 1381125"/>
              <a:gd name="connsiteY7" fmla="*/ 0 h 1059656"/>
              <a:gd name="connsiteX0" fmla="*/ 1364456 w 1381125"/>
              <a:gd name="connsiteY0" fmla="*/ 0 h 1059656"/>
              <a:gd name="connsiteX1" fmla="*/ 981075 w 1381125"/>
              <a:gd name="connsiteY1" fmla="*/ 292894 h 1059656"/>
              <a:gd name="connsiteX2" fmla="*/ 912018 w 1381125"/>
              <a:gd name="connsiteY2" fmla="*/ 97632 h 1059656"/>
              <a:gd name="connsiteX3" fmla="*/ 576262 w 1381125"/>
              <a:gd name="connsiteY3" fmla="*/ 540544 h 1059656"/>
              <a:gd name="connsiteX4" fmla="*/ 0 w 1381125"/>
              <a:gd name="connsiteY4" fmla="*/ 411957 h 1059656"/>
              <a:gd name="connsiteX5" fmla="*/ 404812 w 1381125"/>
              <a:gd name="connsiteY5" fmla="*/ 1059656 h 1059656"/>
              <a:gd name="connsiteX6" fmla="*/ 1381125 w 1381125"/>
              <a:gd name="connsiteY6" fmla="*/ 1007269 h 1059656"/>
              <a:gd name="connsiteX7" fmla="*/ 1364456 w 1381125"/>
              <a:gd name="connsiteY7" fmla="*/ 0 h 1059656"/>
              <a:gd name="connsiteX0" fmla="*/ 1373981 w 1390650"/>
              <a:gd name="connsiteY0" fmla="*/ 0 h 1059656"/>
              <a:gd name="connsiteX1" fmla="*/ 990600 w 1390650"/>
              <a:gd name="connsiteY1" fmla="*/ 292894 h 1059656"/>
              <a:gd name="connsiteX2" fmla="*/ 921543 w 1390650"/>
              <a:gd name="connsiteY2" fmla="*/ 97632 h 1059656"/>
              <a:gd name="connsiteX3" fmla="*/ 585787 w 1390650"/>
              <a:gd name="connsiteY3" fmla="*/ 540544 h 1059656"/>
              <a:gd name="connsiteX4" fmla="*/ 0 w 1390650"/>
              <a:gd name="connsiteY4" fmla="*/ 409575 h 1059656"/>
              <a:gd name="connsiteX5" fmla="*/ 414337 w 1390650"/>
              <a:gd name="connsiteY5" fmla="*/ 1059656 h 1059656"/>
              <a:gd name="connsiteX6" fmla="*/ 1390650 w 1390650"/>
              <a:gd name="connsiteY6" fmla="*/ 1007269 h 1059656"/>
              <a:gd name="connsiteX7" fmla="*/ 1373981 w 1390650"/>
              <a:gd name="connsiteY7" fmla="*/ 0 h 105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0650" h="1059656">
                <a:moveTo>
                  <a:pt x="1373981" y="0"/>
                </a:moveTo>
                <a:cubicBezTo>
                  <a:pt x="1283493" y="47625"/>
                  <a:pt x="1072356" y="192882"/>
                  <a:pt x="990600" y="292894"/>
                </a:cubicBezTo>
                <a:cubicBezTo>
                  <a:pt x="977900" y="235744"/>
                  <a:pt x="955674" y="154782"/>
                  <a:pt x="921543" y="97632"/>
                </a:cubicBezTo>
                <a:cubicBezTo>
                  <a:pt x="854074" y="140495"/>
                  <a:pt x="677069" y="316706"/>
                  <a:pt x="585787" y="540544"/>
                </a:cubicBezTo>
                <a:cubicBezTo>
                  <a:pt x="456405" y="497682"/>
                  <a:pt x="105569" y="399256"/>
                  <a:pt x="0" y="409575"/>
                </a:cubicBezTo>
                <a:cubicBezTo>
                  <a:pt x="25400" y="567531"/>
                  <a:pt x="184150" y="960437"/>
                  <a:pt x="414337" y="1059656"/>
                </a:cubicBezTo>
                <a:lnTo>
                  <a:pt x="1390650" y="1007269"/>
                </a:lnTo>
                <a:cubicBezTo>
                  <a:pt x="1389062" y="669132"/>
                  <a:pt x="1385094" y="347662"/>
                  <a:pt x="1373981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noProof="0"/>
          </a:p>
        </p:txBody>
      </p:sp>
      <p:sp>
        <p:nvSpPr>
          <p:cNvPr id="70" name="Полилиния 69"/>
          <p:cNvSpPr/>
          <p:nvPr/>
        </p:nvSpPr>
        <p:spPr>
          <a:xfrm flipH="1">
            <a:off x="972604" y="4245769"/>
            <a:ext cx="1106978" cy="1073944"/>
          </a:xfrm>
          <a:custGeom>
            <a:avLst/>
            <a:gdLst>
              <a:gd name="connsiteX0" fmla="*/ 1366837 w 1381125"/>
              <a:gd name="connsiteY0" fmla="*/ 0 h 1085850"/>
              <a:gd name="connsiteX1" fmla="*/ 981075 w 1381125"/>
              <a:gd name="connsiteY1" fmla="*/ 309562 h 1085850"/>
              <a:gd name="connsiteX2" fmla="*/ 919162 w 1381125"/>
              <a:gd name="connsiteY2" fmla="*/ 114300 h 1085850"/>
              <a:gd name="connsiteX3" fmla="*/ 576262 w 1381125"/>
              <a:gd name="connsiteY3" fmla="*/ 566737 h 1085850"/>
              <a:gd name="connsiteX4" fmla="*/ 0 w 1381125"/>
              <a:gd name="connsiteY4" fmla="*/ 428625 h 1085850"/>
              <a:gd name="connsiteX5" fmla="*/ 400050 w 1381125"/>
              <a:gd name="connsiteY5" fmla="*/ 1085850 h 1085850"/>
              <a:gd name="connsiteX6" fmla="*/ 1381125 w 1381125"/>
              <a:gd name="connsiteY6" fmla="*/ 1023937 h 1085850"/>
              <a:gd name="connsiteX7" fmla="*/ 1366837 w 1381125"/>
              <a:gd name="connsiteY7" fmla="*/ 0 h 1085850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57212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94808 w 1397803"/>
              <a:gd name="connsiteY0" fmla="*/ 0 h 1073944"/>
              <a:gd name="connsiteX1" fmla="*/ 983959 w 1397803"/>
              <a:gd name="connsiteY1" fmla="*/ 297656 h 1073944"/>
              <a:gd name="connsiteX2" fmla="*/ 922046 w 1397803"/>
              <a:gd name="connsiteY2" fmla="*/ 102394 h 1073944"/>
              <a:gd name="connsiteX3" fmla="*/ 579146 w 1397803"/>
              <a:gd name="connsiteY3" fmla="*/ 545306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9146 w 1397803"/>
              <a:gd name="connsiteY3" fmla="*/ 545306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39006 w 1397803"/>
              <a:gd name="connsiteY3" fmla="*/ 590550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86672 w 1397803"/>
              <a:gd name="connsiteY3" fmla="*/ 5881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1618 w 1397803"/>
              <a:gd name="connsiteY3" fmla="*/ 5500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1618 w 1397803"/>
              <a:gd name="connsiteY3" fmla="*/ 5500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1618 w 1397803"/>
              <a:gd name="connsiteY3" fmla="*/ 5500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432032 w 1435027"/>
              <a:gd name="connsiteY0" fmla="*/ 0 h 1073944"/>
              <a:gd name="connsiteX1" fmla="*/ 1028710 w 1435027"/>
              <a:gd name="connsiteY1" fmla="*/ 295275 h 1073944"/>
              <a:gd name="connsiteX2" fmla="*/ 959270 w 1435027"/>
              <a:gd name="connsiteY2" fmla="*/ 102394 h 1073944"/>
              <a:gd name="connsiteX3" fmla="*/ 608842 w 1435027"/>
              <a:gd name="connsiteY3" fmla="*/ 550069 h 1073944"/>
              <a:gd name="connsiteX4" fmla="*/ 2477 w 1435027"/>
              <a:gd name="connsiteY4" fmla="*/ 409575 h 1073944"/>
              <a:gd name="connsiteX5" fmla="*/ 440158 w 1435027"/>
              <a:gd name="connsiteY5" fmla="*/ 1073944 h 1073944"/>
              <a:gd name="connsiteX6" fmla="*/ 1421233 w 1435027"/>
              <a:gd name="connsiteY6" fmla="*/ 1012031 h 1073944"/>
              <a:gd name="connsiteX7" fmla="*/ 1432032 w 1435027"/>
              <a:gd name="connsiteY7" fmla="*/ 0 h 1073944"/>
              <a:gd name="connsiteX0" fmla="*/ 1429555 w 1432550"/>
              <a:gd name="connsiteY0" fmla="*/ 0 h 1073944"/>
              <a:gd name="connsiteX1" fmla="*/ 1026233 w 1432550"/>
              <a:gd name="connsiteY1" fmla="*/ 295275 h 1073944"/>
              <a:gd name="connsiteX2" fmla="*/ 956793 w 1432550"/>
              <a:gd name="connsiteY2" fmla="*/ 102394 h 1073944"/>
              <a:gd name="connsiteX3" fmla="*/ 606365 w 1432550"/>
              <a:gd name="connsiteY3" fmla="*/ 550069 h 1073944"/>
              <a:gd name="connsiteX4" fmla="*/ 0 w 1432550"/>
              <a:gd name="connsiteY4" fmla="*/ 409575 h 1073944"/>
              <a:gd name="connsiteX5" fmla="*/ 437681 w 1432550"/>
              <a:gd name="connsiteY5" fmla="*/ 1073944 h 1073944"/>
              <a:gd name="connsiteX6" fmla="*/ 1418756 w 1432550"/>
              <a:gd name="connsiteY6" fmla="*/ 1012031 h 1073944"/>
              <a:gd name="connsiteX7" fmla="*/ 1429555 w 1432550"/>
              <a:gd name="connsiteY7" fmla="*/ 0 h 1073944"/>
              <a:gd name="connsiteX0" fmla="*/ 1429555 w 1432550"/>
              <a:gd name="connsiteY0" fmla="*/ 0 h 1073944"/>
              <a:gd name="connsiteX1" fmla="*/ 1026233 w 1432550"/>
              <a:gd name="connsiteY1" fmla="*/ 295275 h 1073944"/>
              <a:gd name="connsiteX2" fmla="*/ 956793 w 1432550"/>
              <a:gd name="connsiteY2" fmla="*/ 102394 h 1073944"/>
              <a:gd name="connsiteX3" fmla="*/ 606365 w 1432550"/>
              <a:gd name="connsiteY3" fmla="*/ 550069 h 1073944"/>
              <a:gd name="connsiteX4" fmla="*/ 0 w 1432550"/>
              <a:gd name="connsiteY4" fmla="*/ 409575 h 1073944"/>
              <a:gd name="connsiteX5" fmla="*/ 437681 w 1432550"/>
              <a:gd name="connsiteY5" fmla="*/ 1073944 h 1073944"/>
              <a:gd name="connsiteX6" fmla="*/ 1418756 w 1432550"/>
              <a:gd name="connsiteY6" fmla="*/ 1012031 h 1073944"/>
              <a:gd name="connsiteX7" fmla="*/ 1429555 w 1432550"/>
              <a:gd name="connsiteY7" fmla="*/ 0 h 1073944"/>
              <a:gd name="connsiteX0" fmla="*/ 1429555 w 1435399"/>
              <a:gd name="connsiteY0" fmla="*/ 0 h 1073944"/>
              <a:gd name="connsiteX1" fmla="*/ 1026233 w 1435399"/>
              <a:gd name="connsiteY1" fmla="*/ 295275 h 1073944"/>
              <a:gd name="connsiteX2" fmla="*/ 956793 w 1435399"/>
              <a:gd name="connsiteY2" fmla="*/ 102394 h 1073944"/>
              <a:gd name="connsiteX3" fmla="*/ 606365 w 1435399"/>
              <a:gd name="connsiteY3" fmla="*/ 550069 h 1073944"/>
              <a:gd name="connsiteX4" fmla="*/ 0 w 1435399"/>
              <a:gd name="connsiteY4" fmla="*/ 409575 h 1073944"/>
              <a:gd name="connsiteX5" fmla="*/ 437681 w 1435399"/>
              <a:gd name="connsiteY5" fmla="*/ 1073944 h 1073944"/>
              <a:gd name="connsiteX6" fmla="*/ 1433809 w 1435399"/>
              <a:gd name="connsiteY6" fmla="*/ 1047749 h 1073944"/>
              <a:gd name="connsiteX7" fmla="*/ 1429555 w 1435399"/>
              <a:gd name="connsiteY7" fmla="*/ 0 h 1073944"/>
              <a:gd name="connsiteX0" fmla="*/ 1429555 w 1435399"/>
              <a:gd name="connsiteY0" fmla="*/ 0 h 1073944"/>
              <a:gd name="connsiteX1" fmla="*/ 1026233 w 1435399"/>
              <a:gd name="connsiteY1" fmla="*/ 295275 h 1073944"/>
              <a:gd name="connsiteX2" fmla="*/ 956793 w 1435399"/>
              <a:gd name="connsiteY2" fmla="*/ 102394 h 1073944"/>
              <a:gd name="connsiteX3" fmla="*/ 606365 w 1435399"/>
              <a:gd name="connsiteY3" fmla="*/ 550069 h 1073944"/>
              <a:gd name="connsiteX4" fmla="*/ 0 w 1435399"/>
              <a:gd name="connsiteY4" fmla="*/ 409575 h 1073944"/>
              <a:gd name="connsiteX5" fmla="*/ 437681 w 1435399"/>
              <a:gd name="connsiteY5" fmla="*/ 1073944 h 1073944"/>
              <a:gd name="connsiteX6" fmla="*/ 1433809 w 1435399"/>
              <a:gd name="connsiteY6" fmla="*/ 1047749 h 1073944"/>
              <a:gd name="connsiteX7" fmla="*/ 1429555 w 1435399"/>
              <a:gd name="connsiteY7" fmla="*/ 0 h 1073944"/>
              <a:gd name="connsiteX0" fmla="*/ 1429555 w 1435399"/>
              <a:gd name="connsiteY0" fmla="*/ 0 h 1073944"/>
              <a:gd name="connsiteX1" fmla="*/ 1026233 w 1435399"/>
              <a:gd name="connsiteY1" fmla="*/ 295275 h 1073944"/>
              <a:gd name="connsiteX2" fmla="*/ 956793 w 1435399"/>
              <a:gd name="connsiteY2" fmla="*/ 102394 h 1073944"/>
              <a:gd name="connsiteX3" fmla="*/ 606365 w 1435399"/>
              <a:gd name="connsiteY3" fmla="*/ 550069 h 1073944"/>
              <a:gd name="connsiteX4" fmla="*/ 0 w 1435399"/>
              <a:gd name="connsiteY4" fmla="*/ 409575 h 1073944"/>
              <a:gd name="connsiteX5" fmla="*/ 437681 w 1435399"/>
              <a:gd name="connsiteY5" fmla="*/ 1073944 h 1073944"/>
              <a:gd name="connsiteX6" fmla="*/ 1433809 w 1435399"/>
              <a:gd name="connsiteY6" fmla="*/ 1047749 h 1073944"/>
              <a:gd name="connsiteX7" fmla="*/ 1429555 w 1435399"/>
              <a:gd name="connsiteY7" fmla="*/ 0 h 107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5399" h="1073944">
                <a:moveTo>
                  <a:pt x="1429555" y="0"/>
                </a:moveTo>
                <a:cubicBezTo>
                  <a:pt x="1339067" y="47625"/>
                  <a:pt x="1105607" y="223838"/>
                  <a:pt x="1026233" y="295275"/>
                </a:cubicBezTo>
                <a:cubicBezTo>
                  <a:pt x="1013533" y="238125"/>
                  <a:pt x="990924" y="159544"/>
                  <a:pt x="956793" y="102394"/>
                </a:cubicBezTo>
                <a:cubicBezTo>
                  <a:pt x="889324" y="145257"/>
                  <a:pt x="695138" y="304799"/>
                  <a:pt x="606365" y="550069"/>
                </a:cubicBezTo>
                <a:cubicBezTo>
                  <a:pt x="471966" y="495301"/>
                  <a:pt x="105569" y="399256"/>
                  <a:pt x="0" y="409575"/>
                </a:cubicBezTo>
                <a:cubicBezTo>
                  <a:pt x="25825" y="596106"/>
                  <a:pt x="202477" y="946150"/>
                  <a:pt x="437681" y="1073944"/>
                </a:cubicBezTo>
                <a:lnTo>
                  <a:pt x="1433809" y="1047749"/>
                </a:lnTo>
                <a:cubicBezTo>
                  <a:pt x="1432221" y="709612"/>
                  <a:pt x="1440668" y="347662"/>
                  <a:pt x="1429555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noProof="0"/>
          </a:p>
        </p:txBody>
      </p:sp>
      <p:grpSp>
        <p:nvGrpSpPr>
          <p:cNvPr id="7" name="Группа 70"/>
          <p:cNvGrpSpPr/>
          <p:nvPr/>
        </p:nvGrpSpPr>
        <p:grpSpPr>
          <a:xfrm rot="20401737" flipH="1">
            <a:off x="7687400" y="4368335"/>
            <a:ext cx="1969011" cy="1402268"/>
            <a:chOff x="4391996" y="2365975"/>
            <a:chExt cx="1978494" cy="1144830"/>
          </a:xfrm>
        </p:grpSpPr>
        <p:sp>
          <p:nvSpPr>
            <p:cNvPr id="72" name="Полилиния 5"/>
            <p:cNvSpPr>
              <a:spLocks/>
            </p:cNvSpPr>
            <p:nvPr/>
          </p:nvSpPr>
          <p:spPr bwMode="auto">
            <a:xfrm flipV="1">
              <a:off x="4391996" y="2390015"/>
              <a:ext cx="1021084" cy="72599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</a:lstStyle>
            <a:p>
              <a:pPr rtl="0"/>
              <a:endParaRPr lang="ru-RU" noProof="0"/>
            </a:p>
          </p:txBody>
        </p:sp>
        <p:sp>
          <p:nvSpPr>
            <p:cNvPr id="73" name="Полилиния 5"/>
            <p:cNvSpPr>
              <a:spLocks/>
            </p:cNvSpPr>
            <p:nvPr/>
          </p:nvSpPr>
          <p:spPr bwMode="auto">
            <a:xfrm rot="19947145" flipH="1" flipV="1">
              <a:off x="5525866" y="2486752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</a:lstStyle>
            <a:p>
              <a:pPr lvl="0" rtl="0"/>
              <a:endParaRPr lang="ru-RU" noProof="0"/>
            </a:p>
          </p:txBody>
        </p:sp>
        <p:sp>
          <p:nvSpPr>
            <p:cNvPr id="74" name="Полилиния 5"/>
            <p:cNvSpPr>
              <a:spLocks/>
            </p:cNvSpPr>
            <p:nvPr/>
          </p:nvSpPr>
          <p:spPr bwMode="auto">
            <a:xfrm rot="10800000" flipH="1" flipV="1">
              <a:off x="4423915" y="2864083"/>
              <a:ext cx="1273667" cy="6467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</a:lstStyle>
            <a:p>
              <a:pPr rtl="0"/>
              <a:endParaRPr lang="ru-RU" noProof="0"/>
            </a:p>
          </p:txBody>
        </p:sp>
        <p:sp>
          <p:nvSpPr>
            <p:cNvPr id="75" name="Полилиния 5"/>
            <p:cNvSpPr>
              <a:spLocks/>
            </p:cNvSpPr>
            <p:nvPr/>
          </p:nvSpPr>
          <p:spPr bwMode="auto">
            <a:xfrm rot="5400000">
              <a:off x="5173515" y="2467068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</a:lstStyle>
            <a:p>
              <a:pPr rtl="0"/>
              <a:endParaRPr lang="ru-RU" noProof="0"/>
            </a:p>
          </p:txBody>
        </p:sp>
        <p:sp>
          <p:nvSpPr>
            <p:cNvPr id="76" name="Полилиния 5"/>
            <p:cNvSpPr>
              <a:spLocks/>
            </p:cNvSpPr>
            <p:nvPr/>
          </p:nvSpPr>
          <p:spPr bwMode="auto">
            <a:xfrm rot="2155393" flipH="1" flipV="1">
              <a:off x="5545320" y="2975266"/>
              <a:ext cx="825170" cy="43340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</a:lstStyle>
            <a:p>
              <a:pPr rtl="0"/>
              <a:endParaRPr lang="ru-RU" noProof="0"/>
            </a:p>
          </p:txBody>
        </p:sp>
      </p:grpSp>
      <p:grpSp>
        <p:nvGrpSpPr>
          <p:cNvPr id="8" name="Группа 76"/>
          <p:cNvGrpSpPr/>
          <p:nvPr/>
        </p:nvGrpSpPr>
        <p:grpSpPr>
          <a:xfrm rot="1198789">
            <a:off x="257931" y="4334226"/>
            <a:ext cx="1969011" cy="1402268"/>
            <a:chOff x="4391996" y="2365975"/>
            <a:chExt cx="1978494" cy="1144830"/>
          </a:xfrm>
        </p:grpSpPr>
        <p:sp>
          <p:nvSpPr>
            <p:cNvPr id="78" name="Полилиния 5"/>
            <p:cNvSpPr>
              <a:spLocks/>
            </p:cNvSpPr>
            <p:nvPr/>
          </p:nvSpPr>
          <p:spPr bwMode="auto">
            <a:xfrm flipV="1">
              <a:off x="4391996" y="2390015"/>
              <a:ext cx="1021084" cy="72599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</a:lstStyle>
            <a:p>
              <a:pPr rtl="0"/>
              <a:endParaRPr lang="ru-RU" noProof="0"/>
            </a:p>
          </p:txBody>
        </p:sp>
        <p:sp>
          <p:nvSpPr>
            <p:cNvPr id="79" name="Полилиния 5"/>
            <p:cNvSpPr>
              <a:spLocks/>
            </p:cNvSpPr>
            <p:nvPr/>
          </p:nvSpPr>
          <p:spPr bwMode="auto">
            <a:xfrm rot="19947145" flipH="1" flipV="1">
              <a:off x="5525866" y="2486752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</a:lstStyle>
            <a:p>
              <a:pPr lvl="0" rtl="0"/>
              <a:endParaRPr lang="ru-RU" noProof="0"/>
            </a:p>
          </p:txBody>
        </p:sp>
        <p:sp>
          <p:nvSpPr>
            <p:cNvPr id="80" name="Полилиния 5"/>
            <p:cNvSpPr>
              <a:spLocks/>
            </p:cNvSpPr>
            <p:nvPr/>
          </p:nvSpPr>
          <p:spPr bwMode="auto">
            <a:xfrm rot="10800000" flipH="1" flipV="1">
              <a:off x="4423915" y="2864083"/>
              <a:ext cx="1273667" cy="6467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</a:lstStyle>
            <a:p>
              <a:pPr rtl="0"/>
              <a:endParaRPr lang="ru-RU" noProof="0"/>
            </a:p>
          </p:txBody>
        </p:sp>
        <p:sp>
          <p:nvSpPr>
            <p:cNvPr id="81" name="Полилиния 5"/>
            <p:cNvSpPr>
              <a:spLocks/>
            </p:cNvSpPr>
            <p:nvPr/>
          </p:nvSpPr>
          <p:spPr bwMode="auto">
            <a:xfrm rot="5400000">
              <a:off x="5173515" y="2467068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</a:lstStyle>
            <a:p>
              <a:pPr rtl="0"/>
              <a:endParaRPr lang="ru-RU" noProof="0"/>
            </a:p>
          </p:txBody>
        </p:sp>
        <p:sp>
          <p:nvSpPr>
            <p:cNvPr id="82" name="Полилиния 5"/>
            <p:cNvSpPr>
              <a:spLocks/>
            </p:cNvSpPr>
            <p:nvPr/>
          </p:nvSpPr>
          <p:spPr bwMode="auto">
            <a:xfrm rot="2155393" flipH="1" flipV="1">
              <a:off x="5545320" y="2975266"/>
              <a:ext cx="825170" cy="43340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</a:lstStyle>
            <a:p>
              <a:pPr rtl="0"/>
              <a:endParaRPr lang="ru-RU" noProof="0"/>
            </a:p>
          </p:txBody>
        </p:sp>
      </p:grp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55773" y="5410200"/>
            <a:ext cx="5582000" cy="914400"/>
          </a:xfrm>
        </p:spPr>
        <p:txBody>
          <a:bodyPr rtlCol="0">
            <a:normAutofit/>
          </a:bodyPr>
          <a:lstStyle>
            <a:lvl1pPr marL="0" indent="0" algn="ctr">
              <a:buNone/>
              <a:defRPr lang="ru-RU" sz="1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lang="ru-RU" sz="1400"/>
            </a:lvl2pPr>
            <a:lvl3pPr marL="914400" indent="0">
              <a:buNone/>
              <a:defRPr lang="ru-RU" sz="1200"/>
            </a:lvl3pPr>
            <a:lvl4pPr marL="1371600" indent="0">
              <a:buNone/>
              <a:defRPr lang="ru-RU" sz="1000"/>
            </a:lvl4pPr>
            <a:lvl5pPr marL="1828800" indent="0">
              <a:buNone/>
              <a:defRPr lang="ru-RU" sz="1000"/>
            </a:lvl5pPr>
            <a:lvl6pPr marL="2286000" indent="0">
              <a:buNone/>
              <a:defRPr lang="ru-RU" sz="1000"/>
            </a:lvl6pPr>
            <a:lvl7pPr marL="2743200" indent="0">
              <a:buNone/>
              <a:defRPr lang="ru-RU" sz="1000"/>
            </a:lvl7pPr>
            <a:lvl8pPr marL="3200400" indent="0">
              <a:buNone/>
              <a:defRPr lang="ru-RU" sz="1000"/>
            </a:lvl8pPr>
            <a:lvl9pPr marL="3657600" indent="0">
              <a:buNone/>
              <a:defRPr lang="ru-RU"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0F737F9-299A-4BC6-ACE4-85861BB6FE4A}" type="datetime1">
              <a:rPr lang="ru-RU" noProof="0" smtClean="0"/>
              <a:pPr rtl="0"/>
              <a:t>08.01.2024</a:t>
            </a:fld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09C03C58-465B-42F2-8BA3-01664A6B69B6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1385618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Два рисунк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353299" y="456331"/>
            <a:ext cx="2216535" cy="1888285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7" name="Полилиния 16"/>
          <p:cNvSpPr>
            <a:spLocks/>
          </p:cNvSpPr>
          <p:nvPr userDrawn="1"/>
        </p:nvSpPr>
        <p:spPr bwMode="auto">
          <a:xfrm>
            <a:off x="619950" y="397363"/>
            <a:ext cx="6530945" cy="552007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18" name="Полилиния 17"/>
          <p:cNvSpPr>
            <a:spLocks/>
          </p:cNvSpPr>
          <p:nvPr userDrawn="1"/>
        </p:nvSpPr>
        <p:spPr bwMode="auto">
          <a:xfrm>
            <a:off x="665971" y="454908"/>
            <a:ext cx="6438900" cy="540498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19" name="Полилиния 18"/>
          <p:cNvSpPr>
            <a:spLocks/>
          </p:cNvSpPr>
          <p:nvPr userDrawn="1"/>
        </p:nvSpPr>
        <p:spPr bwMode="auto">
          <a:xfrm>
            <a:off x="712818" y="529106"/>
            <a:ext cx="6345207" cy="5256584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lvl="0" rtl="0"/>
            <a:endParaRPr lang="ru-RU" noProof="0"/>
          </a:p>
        </p:txBody>
      </p:sp>
      <p:sp>
        <p:nvSpPr>
          <p:cNvPr id="20" name="Рисунок 26"/>
          <p:cNvSpPr>
            <a:spLocks noGrp="1"/>
          </p:cNvSpPr>
          <p:nvPr>
            <p:ph type="pic" sz="quarter" idx="13" hasCustomPrompt="1"/>
          </p:nvPr>
        </p:nvSpPr>
        <p:spPr>
          <a:xfrm>
            <a:off x="794544" y="635000"/>
            <a:ext cx="6164407" cy="5052468"/>
          </a:xfrm>
          <a:custGeom>
            <a:avLst/>
            <a:gdLst/>
            <a:ahLst/>
            <a:cxnLst/>
            <a:rect l="l" t="t" r="r" b="b"/>
            <a:pathLst>
              <a:path w="7586963" h="5052468">
                <a:moveTo>
                  <a:pt x="512914" y="0"/>
                </a:moveTo>
                <a:lnTo>
                  <a:pt x="7036044" y="0"/>
                </a:lnTo>
                <a:cubicBezTo>
                  <a:pt x="7067425" y="218474"/>
                  <a:pt x="7408274" y="435930"/>
                  <a:pt x="7567419" y="451189"/>
                </a:cubicBezTo>
                <a:cubicBezTo>
                  <a:pt x="7570610" y="1228792"/>
                  <a:pt x="7579436" y="2003942"/>
                  <a:pt x="7586963" y="2779417"/>
                </a:cubicBezTo>
                <a:cubicBezTo>
                  <a:pt x="7158221" y="2877305"/>
                  <a:pt x="6797390" y="3063094"/>
                  <a:pt x="6588229" y="3324502"/>
                </a:cubicBezTo>
                <a:cubicBezTo>
                  <a:pt x="6301413" y="3685358"/>
                  <a:pt x="6042535" y="4467555"/>
                  <a:pt x="6453903" y="5052468"/>
                </a:cubicBezTo>
                <a:lnTo>
                  <a:pt x="522740" y="5034431"/>
                </a:lnTo>
                <a:cubicBezTo>
                  <a:pt x="511444" y="4836099"/>
                  <a:pt x="406247" y="4616638"/>
                  <a:pt x="11581" y="4586863"/>
                </a:cubicBezTo>
                <a:cubicBezTo>
                  <a:pt x="25701" y="3874214"/>
                  <a:pt x="-14542" y="1242596"/>
                  <a:pt x="5932" y="515539"/>
                </a:cubicBezTo>
                <a:cubicBezTo>
                  <a:pt x="339064" y="466780"/>
                  <a:pt x="481201" y="298102"/>
                  <a:pt x="512914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 rtlCol="0"/>
          <a:lstStyle>
            <a:lvl1pPr marL="0" indent="0" algn="ctr">
              <a:buNone/>
              <a:defRPr lang="ru-RU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1" name="Полилиния 5"/>
          <p:cNvSpPr>
            <a:spLocks/>
          </p:cNvSpPr>
          <p:nvPr userDrawn="1"/>
        </p:nvSpPr>
        <p:spPr bwMode="auto">
          <a:xfrm>
            <a:off x="5864303" y="3332028"/>
            <a:ext cx="3618629" cy="308147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22" name="Полилиния 5"/>
          <p:cNvSpPr>
            <a:spLocks/>
          </p:cNvSpPr>
          <p:nvPr userDrawn="1"/>
        </p:nvSpPr>
        <p:spPr bwMode="auto">
          <a:xfrm>
            <a:off x="5912810" y="3376386"/>
            <a:ext cx="3492000" cy="294864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23" name="Полилиния 5"/>
          <p:cNvSpPr>
            <a:spLocks/>
          </p:cNvSpPr>
          <p:nvPr userDrawn="1"/>
        </p:nvSpPr>
        <p:spPr bwMode="auto">
          <a:xfrm rot="10800000" flipH="1">
            <a:off x="5984874" y="3458396"/>
            <a:ext cx="3332958" cy="281140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lvl="0" rtl="0"/>
            <a:endParaRPr lang="ru-RU" noProof="0"/>
          </a:p>
        </p:txBody>
      </p:sp>
      <p:sp>
        <p:nvSpPr>
          <p:cNvPr id="24" name="Рисунок 31"/>
          <p:cNvSpPr>
            <a:spLocks noGrp="1"/>
          </p:cNvSpPr>
          <p:nvPr>
            <p:ph type="pic" sz="quarter" idx="14" hasCustomPrompt="1"/>
          </p:nvPr>
        </p:nvSpPr>
        <p:spPr>
          <a:xfrm>
            <a:off x="6055345" y="3555897"/>
            <a:ext cx="3192165" cy="2629022"/>
          </a:xfrm>
          <a:custGeom>
            <a:avLst/>
            <a:gdLst/>
            <a:ahLst/>
            <a:cxnLst/>
            <a:rect l="l" t="t" r="r" b="b"/>
            <a:pathLst>
              <a:path w="3928819" h="2629022">
                <a:moveTo>
                  <a:pt x="1871179" y="906"/>
                </a:moveTo>
                <a:cubicBezTo>
                  <a:pt x="1945122" y="-739"/>
                  <a:pt x="2016632" y="-121"/>
                  <a:pt x="2084553" y="2575"/>
                </a:cubicBezTo>
                <a:cubicBezTo>
                  <a:pt x="2627922" y="24145"/>
                  <a:pt x="3338507" y="254230"/>
                  <a:pt x="3616682" y="561609"/>
                </a:cubicBezTo>
                <a:cubicBezTo>
                  <a:pt x="3894858" y="868988"/>
                  <a:pt x="4084326" y="1405104"/>
                  <a:pt x="3752988" y="1846400"/>
                </a:cubicBezTo>
                <a:cubicBezTo>
                  <a:pt x="3364469" y="2303649"/>
                  <a:pt x="2560851" y="2594625"/>
                  <a:pt x="1975446" y="2626307"/>
                </a:cubicBezTo>
                <a:cubicBezTo>
                  <a:pt x="1390041" y="2657989"/>
                  <a:pt x="615167" y="2409479"/>
                  <a:pt x="241176" y="2036490"/>
                </a:cubicBezTo>
                <a:cubicBezTo>
                  <a:pt x="-132816" y="1663500"/>
                  <a:pt x="-54618" y="770573"/>
                  <a:pt x="356773" y="431512"/>
                </a:cubicBezTo>
                <a:cubicBezTo>
                  <a:pt x="716740" y="134834"/>
                  <a:pt x="1353579" y="12423"/>
                  <a:pt x="1871179" y="906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274320" rtlCol="0"/>
          <a:lstStyle>
            <a:lvl1pPr marL="0" indent="0" algn="ctr">
              <a:buNone/>
              <a:defRPr lang="ru-RU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C5CBB46-DC6C-4279-B981-E838FB8C9D2F}" type="datetime1">
              <a:rPr lang="ru-RU" noProof="0" smtClean="0"/>
              <a:pPr rtl="0"/>
              <a:t>08.01.2024</a:t>
            </a:fld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09C03C58-465B-42F2-8BA3-01664A6B69B6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26104407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ри рисунк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 userDrawn="1">
            <p:ph type="title"/>
          </p:nvPr>
        </p:nvSpPr>
        <p:spPr/>
        <p:txBody>
          <a:bodyPr rtlCol="0"/>
          <a:lstStyle>
            <a:lvl1pPr>
              <a:defRPr lang="ru-RU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7" name="Полилиния 5"/>
          <p:cNvSpPr>
            <a:spLocks/>
          </p:cNvSpPr>
          <p:nvPr/>
        </p:nvSpPr>
        <p:spPr bwMode="auto">
          <a:xfrm rot="5142891" flipH="1" flipV="1">
            <a:off x="8740" y="2852429"/>
            <a:ext cx="4390545" cy="2768604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18" name="Полилиния 5"/>
          <p:cNvSpPr>
            <a:spLocks/>
          </p:cNvSpPr>
          <p:nvPr/>
        </p:nvSpPr>
        <p:spPr bwMode="auto">
          <a:xfrm rot="5239426" flipH="1" flipV="1">
            <a:off x="105552" y="2912807"/>
            <a:ext cx="4211010" cy="263576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19" name="Полилиния 5"/>
          <p:cNvSpPr>
            <a:spLocks/>
          </p:cNvSpPr>
          <p:nvPr/>
        </p:nvSpPr>
        <p:spPr bwMode="auto">
          <a:xfrm rot="16039426" flipV="1">
            <a:off x="213787" y="2982513"/>
            <a:ext cx="4019222" cy="2513092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lvl="0" rtl="0"/>
            <a:endParaRPr lang="ru-RU" noProof="0"/>
          </a:p>
        </p:txBody>
      </p:sp>
      <p:sp>
        <p:nvSpPr>
          <p:cNvPr id="20" name="Полилиния 5"/>
          <p:cNvSpPr>
            <a:spLocks/>
          </p:cNvSpPr>
          <p:nvPr/>
        </p:nvSpPr>
        <p:spPr bwMode="auto">
          <a:xfrm rot="5245851" flipH="1">
            <a:off x="5487444" y="2798000"/>
            <a:ext cx="4343190" cy="277047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21" name="Полилиния 5"/>
          <p:cNvSpPr>
            <a:spLocks/>
          </p:cNvSpPr>
          <p:nvPr/>
        </p:nvSpPr>
        <p:spPr bwMode="auto">
          <a:xfrm rot="5400000" flipH="1">
            <a:off x="5569052" y="2849961"/>
            <a:ext cx="4208616" cy="2634270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22" name="Полилиния 5"/>
          <p:cNvSpPr>
            <a:spLocks/>
          </p:cNvSpPr>
          <p:nvPr/>
        </p:nvSpPr>
        <p:spPr bwMode="auto">
          <a:xfrm rot="16200000">
            <a:off x="5659408" y="2924089"/>
            <a:ext cx="3988643" cy="2496330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lvl="0" rtl="0"/>
            <a:endParaRPr lang="ru-RU" noProof="0"/>
          </a:p>
        </p:txBody>
      </p:sp>
      <p:sp>
        <p:nvSpPr>
          <p:cNvPr id="23" name="Полилиния 5"/>
          <p:cNvSpPr>
            <a:spLocks/>
          </p:cNvSpPr>
          <p:nvPr/>
        </p:nvSpPr>
        <p:spPr bwMode="auto">
          <a:xfrm rot="5400000" flipH="1" flipV="1">
            <a:off x="2562222" y="2578440"/>
            <a:ext cx="4778979" cy="300533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24" name="Полилиния 5"/>
          <p:cNvSpPr>
            <a:spLocks/>
          </p:cNvSpPr>
          <p:nvPr/>
        </p:nvSpPr>
        <p:spPr bwMode="auto">
          <a:xfrm rot="5400000" flipH="1" flipV="1">
            <a:off x="2640161" y="2627053"/>
            <a:ext cx="4623102" cy="2907312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25" name="Полилиния 5"/>
          <p:cNvSpPr>
            <a:spLocks/>
          </p:cNvSpPr>
          <p:nvPr/>
        </p:nvSpPr>
        <p:spPr bwMode="auto">
          <a:xfrm rot="5400000" flipH="1" flipV="1">
            <a:off x="2731350" y="2696120"/>
            <a:ext cx="4408164" cy="275092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lvl="0" rtl="0"/>
            <a:endParaRPr lang="ru-RU" noProof="0"/>
          </a:p>
        </p:txBody>
      </p:sp>
      <p:sp>
        <p:nvSpPr>
          <p:cNvPr id="26" name="Рисунок 2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 userDrawn="1">
            <p:ph type="pic" sz="quarter" idx="13"/>
          </p:nvPr>
        </p:nvSpPr>
        <p:spPr>
          <a:xfrm>
            <a:off x="1052514" y="2360815"/>
            <a:ext cx="2324532" cy="3763156"/>
          </a:xfrm>
          <a:custGeom>
            <a:avLst/>
            <a:gdLst/>
            <a:ahLst/>
            <a:cxnLst/>
            <a:rect l="l" t="t" r="r" b="b"/>
            <a:pathLst>
              <a:path w="2899856" h="4319920">
                <a:moveTo>
                  <a:pt x="1360833" y="942"/>
                </a:moveTo>
                <a:cubicBezTo>
                  <a:pt x="1553283" y="-7435"/>
                  <a:pt x="1752422" y="39442"/>
                  <a:pt x="1940669" y="167490"/>
                </a:cubicBezTo>
                <a:cubicBezTo>
                  <a:pt x="2463131" y="570974"/>
                  <a:pt x="2824188" y="1439183"/>
                  <a:pt x="2889077" y="2080901"/>
                </a:cubicBezTo>
                <a:cubicBezTo>
                  <a:pt x="2953967" y="2722618"/>
                  <a:pt x="2720666" y="3586951"/>
                  <a:pt x="2329972" y="4017118"/>
                </a:cubicBezTo>
                <a:cubicBezTo>
                  <a:pt x="1939279" y="4447286"/>
                  <a:pt x="953958" y="4407217"/>
                  <a:pt x="560207" y="3972527"/>
                </a:cubicBezTo>
                <a:cubicBezTo>
                  <a:pt x="166455" y="3537836"/>
                  <a:pt x="4268" y="2694032"/>
                  <a:pt x="61" y="2095775"/>
                </a:cubicBezTo>
                <a:cubicBezTo>
                  <a:pt x="-4147" y="1497517"/>
                  <a:pt x="212208" y="704784"/>
                  <a:pt x="535720" y="383286"/>
                </a:cubicBezTo>
                <a:cubicBezTo>
                  <a:pt x="737915" y="182350"/>
                  <a:pt x="1040083" y="14905"/>
                  <a:pt x="1360833" y="942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 rtlCol="0">
            <a:normAutofit/>
          </a:bodyPr>
          <a:lstStyle>
            <a:lvl1pPr marL="0" indent="0" algn="ctr">
              <a:buNone/>
              <a:defRPr lang="ru-RU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7" name="Рисунок 2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 userDrawn="1">
            <p:ph type="pic" sz="quarter" idx="14"/>
          </p:nvPr>
        </p:nvSpPr>
        <p:spPr>
          <a:xfrm>
            <a:off x="3666071" y="2011680"/>
            <a:ext cx="2557482" cy="4087372"/>
          </a:xfrm>
          <a:custGeom>
            <a:avLst/>
            <a:gdLst/>
            <a:ahLst/>
            <a:cxnLst/>
            <a:rect l="l" t="t" r="r" b="b"/>
            <a:pathLst>
              <a:path w="3147670" h="4689802">
                <a:moveTo>
                  <a:pt x="1501630" y="169"/>
                </a:moveTo>
                <a:cubicBezTo>
                  <a:pt x="2327961" y="-14532"/>
                  <a:pt x="3173850" y="935513"/>
                  <a:pt x="3147050" y="2390030"/>
                </a:cubicBezTo>
                <a:cubicBezTo>
                  <a:pt x="3094399" y="5254696"/>
                  <a:pt x="1262084" y="4830459"/>
                  <a:pt x="643437" y="4323206"/>
                </a:cubicBezTo>
                <a:cubicBezTo>
                  <a:pt x="-56886" y="3745146"/>
                  <a:pt x="-230701" y="2064070"/>
                  <a:pt x="347445" y="883533"/>
                </a:cubicBezTo>
                <a:cubicBezTo>
                  <a:pt x="641317" y="280273"/>
                  <a:pt x="1068791" y="7869"/>
                  <a:pt x="1501630" y="169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 rtlCol="0">
            <a:normAutofit/>
          </a:bodyPr>
          <a:lstStyle>
            <a:lvl1pPr marL="0" indent="0" algn="ctr">
              <a:buNone/>
              <a:defRPr lang="ru-RU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8" name="Рисунок 2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 userDrawn="1">
            <p:ph type="pic" sz="quarter" idx="15"/>
          </p:nvPr>
        </p:nvSpPr>
        <p:spPr>
          <a:xfrm>
            <a:off x="6491719" y="2327564"/>
            <a:ext cx="2315616" cy="3706296"/>
          </a:xfrm>
          <a:custGeom>
            <a:avLst/>
            <a:gdLst/>
            <a:ahLst/>
            <a:cxnLst/>
            <a:rect l="l" t="t" r="r" b="b"/>
            <a:pathLst>
              <a:path w="2890736" h="4319929">
                <a:moveTo>
                  <a:pt x="1431633" y="6"/>
                </a:moveTo>
                <a:cubicBezTo>
                  <a:pt x="1752503" y="-1023"/>
                  <a:pt x="2061984" y="152043"/>
                  <a:pt x="2273220" y="343211"/>
                </a:cubicBezTo>
                <a:cubicBezTo>
                  <a:pt x="2611198" y="649079"/>
                  <a:pt x="2864187" y="1430401"/>
                  <a:pt x="2887905" y="2027862"/>
                </a:cubicBezTo>
                <a:cubicBezTo>
                  <a:pt x="2911623" y="2625324"/>
                  <a:pt x="2789081" y="3475296"/>
                  <a:pt x="2416268" y="3927641"/>
                </a:cubicBezTo>
                <a:cubicBezTo>
                  <a:pt x="2043454" y="4379985"/>
                  <a:pt x="1061638" y="4465968"/>
                  <a:pt x="651518" y="4054746"/>
                </a:cubicBezTo>
                <a:cubicBezTo>
                  <a:pt x="241399" y="3643524"/>
                  <a:pt x="-31849" y="2791512"/>
                  <a:pt x="2986" y="2147830"/>
                </a:cubicBezTo>
                <a:cubicBezTo>
                  <a:pt x="37821" y="1504149"/>
                  <a:pt x="357764" y="620531"/>
                  <a:pt x="860531" y="193336"/>
                </a:cubicBezTo>
                <a:cubicBezTo>
                  <a:pt x="1042491" y="56715"/>
                  <a:pt x="1239112" y="623"/>
                  <a:pt x="1431633" y="6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 rtlCol="0">
            <a:normAutofit/>
          </a:bodyPr>
          <a:lstStyle>
            <a:lvl1pPr marL="0" indent="0" algn="ctr">
              <a:buNone/>
              <a:defRPr lang="ru-RU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5609E2E7-660B-4596-B031-F3205B9D453F}" type="datetime1">
              <a:rPr lang="ru-RU" noProof="0" smtClean="0"/>
              <a:pPr rtl="0"/>
              <a:t>08.01.2024</a:t>
            </a:fld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09C03C58-465B-42F2-8BA3-01664A6B69B6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4351455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ри рисунка с подписью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830" y="615355"/>
            <a:ext cx="3865756" cy="1067669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2" name="Полилиния 21"/>
          <p:cNvSpPr>
            <a:spLocks/>
          </p:cNvSpPr>
          <p:nvPr userDrawn="1"/>
        </p:nvSpPr>
        <p:spPr bwMode="auto">
          <a:xfrm rot="10800000">
            <a:off x="668654" y="1813552"/>
            <a:ext cx="4609382" cy="390144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23" name="Полилиния 9"/>
          <p:cNvSpPr>
            <a:spLocks/>
          </p:cNvSpPr>
          <p:nvPr userDrawn="1"/>
        </p:nvSpPr>
        <p:spPr bwMode="auto">
          <a:xfrm rot="10800000">
            <a:off x="788663" y="1921941"/>
            <a:ext cx="4344243" cy="365320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39" name="Полилиния 9"/>
          <p:cNvSpPr>
            <a:spLocks/>
          </p:cNvSpPr>
          <p:nvPr userDrawn="1"/>
        </p:nvSpPr>
        <p:spPr bwMode="auto">
          <a:xfrm rot="10800000">
            <a:off x="830378" y="1983683"/>
            <a:ext cx="4254849" cy="3530949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40" name="Полилиния 39"/>
          <p:cNvSpPr>
            <a:spLocks/>
          </p:cNvSpPr>
          <p:nvPr userDrawn="1"/>
        </p:nvSpPr>
        <p:spPr bwMode="auto">
          <a:xfrm rot="5106336">
            <a:off x="3540311" y="1517694"/>
            <a:ext cx="4643025" cy="2794920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41" name="Полилиния 9"/>
          <p:cNvSpPr>
            <a:spLocks/>
          </p:cNvSpPr>
          <p:nvPr userDrawn="1"/>
        </p:nvSpPr>
        <p:spPr bwMode="auto">
          <a:xfrm rot="5106336">
            <a:off x="3664669" y="1580904"/>
            <a:ext cx="4381631" cy="2616196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42" name="Полилиния 9"/>
          <p:cNvSpPr>
            <a:spLocks/>
          </p:cNvSpPr>
          <p:nvPr userDrawn="1"/>
        </p:nvSpPr>
        <p:spPr bwMode="auto">
          <a:xfrm rot="5106336">
            <a:off x="3721383" y="1637783"/>
            <a:ext cx="4275536" cy="2523691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43" name="Полилиния 42"/>
          <p:cNvSpPr>
            <a:spLocks/>
          </p:cNvSpPr>
          <p:nvPr userDrawn="1"/>
        </p:nvSpPr>
        <p:spPr bwMode="auto">
          <a:xfrm rot="5837788">
            <a:off x="5847635" y="2512470"/>
            <a:ext cx="4095348" cy="2337593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44" name="Полилиния 9"/>
          <p:cNvSpPr>
            <a:spLocks/>
          </p:cNvSpPr>
          <p:nvPr userDrawn="1"/>
        </p:nvSpPr>
        <p:spPr bwMode="auto">
          <a:xfrm rot="5837788">
            <a:off x="5951685" y="2602781"/>
            <a:ext cx="3890116" cy="2185815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45" name="Полилиния 9"/>
          <p:cNvSpPr>
            <a:spLocks/>
          </p:cNvSpPr>
          <p:nvPr userDrawn="1"/>
        </p:nvSpPr>
        <p:spPr bwMode="auto">
          <a:xfrm rot="5837788">
            <a:off x="5993853" y="2644454"/>
            <a:ext cx="3810067" cy="2108528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46" name="Полилиния 45"/>
          <p:cNvSpPr>
            <a:spLocks/>
          </p:cNvSpPr>
          <p:nvPr userDrawn="1"/>
        </p:nvSpPr>
        <p:spPr bwMode="auto">
          <a:xfrm flipH="1">
            <a:off x="4891088" y="4142525"/>
            <a:ext cx="2537122" cy="2307801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47" name="Полилиния 46"/>
          <p:cNvSpPr>
            <a:spLocks/>
          </p:cNvSpPr>
          <p:nvPr userDrawn="1"/>
        </p:nvSpPr>
        <p:spPr bwMode="auto">
          <a:xfrm flipH="1">
            <a:off x="4933189" y="4192661"/>
            <a:ext cx="2448188" cy="2207526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48" name="Полилиния 47"/>
          <p:cNvSpPr>
            <a:spLocks/>
          </p:cNvSpPr>
          <p:nvPr userDrawn="1"/>
        </p:nvSpPr>
        <p:spPr bwMode="auto">
          <a:xfrm flipH="1">
            <a:off x="4971026" y="4242864"/>
            <a:ext cx="2372515" cy="2107122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2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49" name="Рисунок 37"/>
          <p:cNvSpPr>
            <a:spLocks noGrp="1"/>
          </p:cNvSpPr>
          <p:nvPr>
            <p:ph type="pic" sz="quarter" idx="13" hasCustomPrompt="1"/>
          </p:nvPr>
        </p:nvSpPr>
        <p:spPr>
          <a:xfrm>
            <a:off x="896516" y="2058061"/>
            <a:ext cx="3937733" cy="3350166"/>
          </a:xfrm>
          <a:custGeom>
            <a:avLst/>
            <a:gdLst/>
            <a:ahLst/>
            <a:cxnLst/>
            <a:rect l="l" t="t" r="r" b="b"/>
            <a:pathLst>
              <a:path w="4846441" h="3350166">
                <a:moveTo>
                  <a:pt x="3987365" y="265"/>
                </a:moveTo>
                <a:cubicBezTo>
                  <a:pt x="4106807" y="-680"/>
                  <a:pt x="4219928" y="806"/>
                  <a:pt x="4322848" y="6439"/>
                </a:cubicBezTo>
                <a:cubicBezTo>
                  <a:pt x="4329682" y="31825"/>
                  <a:pt x="4355264" y="52787"/>
                  <a:pt x="4406863" y="61244"/>
                </a:cubicBezTo>
                <a:cubicBezTo>
                  <a:pt x="4290338" y="107571"/>
                  <a:pt x="4340437" y="237023"/>
                  <a:pt x="4416710" y="240744"/>
                </a:cubicBezTo>
                <a:cubicBezTo>
                  <a:pt x="4335921" y="277020"/>
                  <a:pt x="4358666" y="405553"/>
                  <a:pt x="4458728" y="461293"/>
                </a:cubicBezTo>
                <a:cubicBezTo>
                  <a:pt x="4350608" y="468687"/>
                  <a:pt x="4307392" y="625236"/>
                  <a:pt x="4451570" y="647840"/>
                </a:cubicBezTo>
                <a:cubicBezTo>
                  <a:pt x="4339849" y="730103"/>
                  <a:pt x="4402353" y="867347"/>
                  <a:pt x="4483840" y="915824"/>
                </a:cubicBezTo>
                <a:cubicBezTo>
                  <a:pt x="4357233" y="977460"/>
                  <a:pt x="4385768" y="1129263"/>
                  <a:pt x="4520810" y="1141931"/>
                </a:cubicBezTo>
                <a:cubicBezTo>
                  <a:pt x="4430767" y="1179000"/>
                  <a:pt x="4389165" y="1281820"/>
                  <a:pt x="4506162" y="1309548"/>
                </a:cubicBezTo>
                <a:cubicBezTo>
                  <a:pt x="4366957" y="1433281"/>
                  <a:pt x="4545068" y="1490717"/>
                  <a:pt x="4545156" y="1490745"/>
                </a:cubicBezTo>
                <a:cubicBezTo>
                  <a:pt x="4461854" y="1562187"/>
                  <a:pt x="4447626" y="1625849"/>
                  <a:pt x="4540857" y="1666330"/>
                </a:cubicBezTo>
                <a:cubicBezTo>
                  <a:pt x="4457213" y="1737801"/>
                  <a:pt x="4453882" y="1860179"/>
                  <a:pt x="4555086" y="1880870"/>
                </a:cubicBezTo>
                <a:cubicBezTo>
                  <a:pt x="4466670" y="1961138"/>
                  <a:pt x="4534496" y="2071830"/>
                  <a:pt x="4610704" y="2078818"/>
                </a:cubicBezTo>
                <a:cubicBezTo>
                  <a:pt x="4522757" y="2116174"/>
                  <a:pt x="4479059" y="2218708"/>
                  <a:pt x="4597810" y="2246751"/>
                </a:cubicBezTo>
                <a:cubicBezTo>
                  <a:pt x="4456963" y="2371563"/>
                  <a:pt x="4635138" y="2429461"/>
                  <a:pt x="4635208" y="2429483"/>
                </a:cubicBezTo>
                <a:cubicBezTo>
                  <a:pt x="4553620" y="2500778"/>
                  <a:pt x="4538021" y="2564558"/>
                  <a:pt x="4630910" y="2605068"/>
                </a:cubicBezTo>
                <a:cubicBezTo>
                  <a:pt x="4590762" y="2640194"/>
                  <a:pt x="4567990" y="2688744"/>
                  <a:pt x="4569617" y="2731943"/>
                </a:cubicBezTo>
                <a:cubicBezTo>
                  <a:pt x="4568545" y="2787955"/>
                  <a:pt x="4608628" y="2848831"/>
                  <a:pt x="4679943" y="2838996"/>
                </a:cubicBezTo>
                <a:cubicBezTo>
                  <a:pt x="4604541" y="2845453"/>
                  <a:pt x="4602071" y="2998047"/>
                  <a:pt x="4743754" y="2991507"/>
                </a:cubicBezTo>
                <a:cubicBezTo>
                  <a:pt x="4722543" y="3075524"/>
                  <a:pt x="4773321" y="3140860"/>
                  <a:pt x="4846441" y="3145583"/>
                </a:cubicBezTo>
                <a:lnTo>
                  <a:pt x="4844861" y="3147517"/>
                </a:lnTo>
                <a:cubicBezTo>
                  <a:pt x="4614818" y="3466942"/>
                  <a:pt x="3313004" y="3299819"/>
                  <a:pt x="2555497" y="3325991"/>
                </a:cubicBezTo>
                <a:cubicBezTo>
                  <a:pt x="1753715" y="3308018"/>
                  <a:pt x="697344" y="3447707"/>
                  <a:pt x="269984" y="3206798"/>
                </a:cubicBezTo>
                <a:cubicBezTo>
                  <a:pt x="-3373" y="3038100"/>
                  <a:pt x="7214" y="2127443"/>
                  <a:pt x="3846" y="1642790"/>
                </a:cubicBezTo>
                <a:cubicBezTo>
                  <a:pt x="477" y="1157821"/>
                  <a:pt x="-34174" y="271128"/>
                  <a:pt x="191538" y="139638"/>
                </a:cubicBezTo>
                <a:cubicBezTo>
                  <a:pt x="374899" y="-5726"/>
                  <a:pt x="1740239" y="57338"/>
                  <a:pt x="2508334" y="50086"/>
                </a:cubicBezTo>
                <a:cubicBezTo>
                  <a:pt x="2940387" y="46007"/>
                  <a:pt x="3513598" y="4014"/>
                  <a:pt x="3987365" y="265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 rtlCol="0"/>
          <a:lstStyle>
            <a:lvl1pPr marL="0" indent="0" algn="ctr">
              <a:buNone/>
              <a:defRPr lang="ru-RU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0" name="Рисунок 37"/>
          <p:cNvSpPr>
            <a:spLocks noGrp="1"/>
          </p:cNvSpPr>
          <p:nvPr>
            <p:ph type="pic" sz="quarter" idx="14" hasCustomPrompt="1"/>
          </p:nvPr>
        </p:nvSpPr>
        <p:spPr>
          <a:xfrm>
            <a:off x="4561337" y="775341"/>
            <a:ext cx="2427059" cy="4131434"/>
          </a:xfrm>
          <a:custGeom>
            <a:avLst/>
            <a:gdLst/>
            <a:ahLst/>
            <a:cxnLst/>
            <a:rect l="l" t="t" r="r" b="b"/>
            <a:pathLst>
              <a:path w="2987150" h="4131434">
                <a:moveTo>
                  <a:pt x="2171474" y="22"/>
                </a:moveTo>
                <a:cubicBezTo>
                  <a:pt x="2400394" y="927"/>
                  <a:pt x="2605277" y="30794"/>
                  <a:pt x="2732782" y="124336"/>
                </a:cubicBezTo>
                <a:cubicBezTo>
                  <a:pt x="2905826" y="218945"/>
                  <a:pt x="2958966" y="620456"/>
                  <a:pt x="2987150" y="1060472"/>
                </a:cubicBezTo>
                <a:cubicBezTo>
                  <a:pt x="2934479" y="1056666"/>
                  <a:pt x="2889390" y="1113126"/>
                  <a:pt x="2927209" y="1177312"/>
                </a:cubicBezTo>
                <a:cubicBezTo>
                  <a:pt x="2869526" y="1208737"/>
                  <a:pt x="2837308" y="1281407"/>
                  <a:pt x="2931861" y="1319938"/>
                </a:cubicBezTo>
                <a:cubicBezTo>
                  <a:pt x="2828209" y="1338871"/>
                  <a:pt x="2845581" y="1459178"/>
                  <a:pt x="2906960" y="1478185"/>
                </a:cubicBezTo>
                <a:cubicBezTo>
                  <a:pt x="2841264" y="1492895"/>
                  <a:pt x="2830597" y="1589793"/>
                  <a:pt x="2884281" y="1655296"/>
                </a:cubicBezTo>
                <a:cubicBezTo>
                  <a:pt x="2858593" y="1665632"/>
                  <a:pt x="2839051" y="1689141"/>
                  <a:pt x="2838444" y="1718790"/>
                </a:cubicBezTo>
                <a:cubicBezTo>
                  <a:pt x="2834677" y="1736887"/>
                  <a:pt x="2835321" y="1756788"/>
                  <a:pt x="2840970" y="1776091"/>
                </a:cubicBezTo>
                <a:cubicBezTo>
                  <a:pt x="2790679" y="1810939"/>
                  <a:pt x="2767881" y="1875733"/>
                  <a:pt x="2856079" y="1911798"/>
                </a:cubicBezTo>
                <a:cubicBezTo>
                  <a:pt x="2752427" y="1930731"/>
                  <a:pt x="2769747" y="2051445"/>
                  <a:pt x="2831386" y="2068420"/>
                </a:cubicBezTo>
                <a:cubicBezTo>
                  <a:pt x="2758762" y="2085133"/>
                  <a:pt x="2753902" y="2200116"/>
                  <a:pt x="2825488" y="2266260"/>
                </a:cubicBezTo>
                <a:cubicBezTo>
                  <a:pt x="2735802" y="2253125"/>
                  <a:pt x="2671941" y="2380372"/>
                  <a:pt x="2785614" y="2425893"/>
                </a:cubicBezTo>
                <a:cubicBezTo>
                  <a:pt x="2679331" y="2476693"/>
                  <a:pt x="2705366" y="2606368"/>
                  <a:pt x="2763100" y="2662892"/>
                </a:cubicBezTo>
                <a:cubicBezTo>
                  <a:pt x="2648418" y="2693212"/>
                  <a:pt x="2644044" y="2829314"/>
                  <a:pt x="2752064" y="2864615"/>
                </a:cubicBezTo>
                <a:cubicBezTo>
                  <a:pt x="2671736" y="2880341"/>
                  <a:pt x="2618993" y="2961531"/>
                  <a:pt x="2709525" y="3006566"/>
                </a:cubicBezTo>
                <a:cubicBezTo>
                  <a:pt x="2573220" y="3088181"/>
                  <a:pt x="2708270" y="3169875"/>
                  <a:pt x="2708333" y="3169913"/>
                </a:cubicBezTo>
                <a:cubicBezTo>
                  <a:pt x="2627244" y="3216507"/>
                  <a:pt x="2604008" y="3268858"/>
                  <a:pt x="2672795" y="3320605"/>
                </a:cubicBezTo>
                <a:cubicBezTo>
                  <a:pt x="2651324" y="3332890"/>
                  <a:pt x="2633774" y="3349240"/>
                  <a:pt x="2621292" y="3367511"/>
                </a:cubicBezTo>
                <a:lnTo>
                  <a:pt x="621195" y="3367184"/>
                </a:lnTo>
                <a:cubicBezTo>
                  <a:pt x="620895" y="3466825"/>
                  <a:pt x="508811" y="3562287"/>
                  <a:pt x="412612" y="3563167"/>
                </a:cubicBezTo>
                <a:cubicBezTo>
                  <a:pt x="413063" y="3748711"/>
                  <a:pt x="411963" y="3939109"/>
                  <a:pt x="410096" y="4131434"/>
                </a:cubicBezTo>
                <a:lnTo>
                  <a:pt x="406179" y="4127835"/>
                </a:lnTo>
                <a:cubicBezTo>
                  <a:pt x="265368" y="3989988"/>
                  <a:pt x="226041" y="2877139"/>
                  <a:pt x="166270" y="2254310"/>
                </a:cubicBezTo>
                <a:cubicBezTo>
                  <a:pt x="106502" y="1631483"/>
                  <a:pt x="-89840" y="655621"/>
                  <a:pt x="48182" y="391601"/>
                </a:cubicBezTo>
                <a:cubicBezTo>
                  <a:pt x="179461" y="140355"/>
                  <a:pt x="1018665" y="94066"/>
                  <a:pt x="1465954" y="49469"/>
                </a:cubicBezTo>
                <a:cubicBezTo>
                  <a:pt x="1689598" y="27171"/>
                  <a:pt x="1942555" y="-884"/>
                  <a:pt x="2171474" y="2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 rtlCol="0"/>
          <a:lstStyle>
            <a:lvl1pPr marL="0" indent="0" algn="ctr">
              <a:buNone/>
              <a:defRPr lang="ru-RU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1" name="Рисунок 37"/>
          <p:cNvSpPr>
            <a:spLocks noGrp="1"/>
          </p:cNvSpPr>
          <p:nvPr>
            <p:ph type="pic" sz="quarter" idx="15" hasCustomPrompt="1"/>
          </p:nvPr>
        </p:nvSpPr>
        <p:spPr>
          <a:xfrm>
            <a:off x="6860872" y="1805219"/>
            <a:ext cx="2151147" cy="3783087"/>
          </a:xfrm>
          <a:custGeom>
            <a:avLst/>
            <a:gdLst/>
            <a:ahLst/>
            <a:cxnLst/>
            <a:rect l="l" t="t" r="r" b="b"/>
            <a:pathLst>
              <a:path w="2647566" h="3783087">
                <a:moveTo>
                  <a:pt x="783932" y="158"/>
                </a:moveTo>
                <a:cubicBezTo>
                  <a:pt x="1038673" y="3115"/>
                  <a:pt x="1338321" y="46949"/>
                  <a:pt x="1542290" y="69974"/>
                </a:cubicBezTo>
                <a:cubicBezTo>
                  <a:pt x="1915260" y="112076"/>
                  <a:pt x="2388074" y="155302"/>
                  <a:pt x="2561652" y="365139"/>
                </a:cubicBezTo>
                <a:cubicBezTo>
                  <a:pt x="2774308" y="561253"/>
                  <a:pt x="2531519" y="1485891"/>
                  <a:pt x="2480628" y="2035497"/>
                </a:cubicBezTo>
                <a:cubicBezTo>
                  <a:pt x="2393313" y="2612945"/>
                  <a:pt x="2397916" y="3389066"/>
                  <a:pt x="2181962" y="3675162"/>
                </a:cubicBezTo>
                <a:cubicBezTo>
                  <a:pt x="2033135" y="3856790"/>
                  <a:pt x="1367191" y="3763750"/>
                  <a:pt x="1011942" y="3720737"/>
                </a:cubicBezTo>
                <a:cubicBezTo>
                  <a:pt x="920154" y="3709622"/>
                  <a:pt x="808557" y="3697503"/>
                  <a:pt x="692219" y="3682508"/>
                </a:cubicBezTo>
                <a:lnTo>
                  <a:pt x="698263" y="2563642"/>
                </a:lnTo>
                <a:cubicBezTo>
                  <a:pt x="539729" y="2570022"/>
                  <a:pt x="487883" y="2447505"/>
                  <a:pt x="489980" y="2337745"/>
                </a:cubicBezTo>
                <a:lnTo>
                  <a:pt x="0" y="2337666"/>
                </a:lnTo>
                <a:cubicBezTo>
                  <a:pt x="28606" y="2130396"/>
                  <a:pt x="57596" y="1927598"/>
                  <a:pt x="77145" y="1762380"/>
                </a:cubicBezTo>
                <a:cubicBezTo>
                  <a:pt x="142870" y="1206900"/>
                  <a:pt x="162102" y="317942"/>
                  <a:pt x="323187" y="112090"/>
                </a:cubicBezTo>
                <a:cubicBezTo>
                  <a:pt x="380650" y="38627"/>
                  <a:pt x="514005" y="8417"/>
                  <a:pt x="677917" y="1573"/>
                </a:cubicBezTo>
                <a:cubicBezTo>
                  <a:pt x="712066" y="148"/>
                  <a:pt x="747541" y="-264"/>
                  <a:pt x="783932" y="158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 rtlCol="0"/>
          <a:lstStyle>
            <a:lvl1pPr marL="0" indent="0" algn="ctr">
              <a:buNone/>
              <a:defRPr lang="ru-RU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2" name="Текст 3"/>
          <p:cNvSpPr>
            <a:spLocks noGrp="1"/>
          </p:cNvSpPr>
          <p:nvPr>
            <p:ph type="body" sz="half" idx="2"/>
          </p:nvPr>
        </p:nvSpPr>
        <p:spPr>
          <a:xfrm>
            <a:off x="5104770" y="4409643"/>
            <a:ext cx="2105026" cy="1793032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RU" sz="1600">
                <a:solidFill>
                  <a:schemeClr val="tx1"/>
                </a:solidFill>
              </a:defRPr>
            </a:lvl1pPr>
            <a:lvl2pPr marL="457200" indent="0">
              <a:buNone/>
              <a:defRPr lang="ru-RU" sz="1400"/>
            </a:lvl2pPr>
            <a:lvl3pPr marL="914400" indent="0">
              <a:buNone/>
              <a:defRPr lang="ru-RU" sz="1200"/>
            </a:lvl3pPr>
            <a:lvl4pPr marL="1371600" indent="0">
              <a:buNone/>
              <a:defRPr lang="ru-RU" sz="1000"/>
            </a:lvl4pPr>
            <a:lvl5pPr marL="1828800" indent="0">
              <a:buNone/>
              <a:defRPr lang="ru-RU" sz="1000"/>
            </a:lvl5pPr>
            <a:lvl6pPr marL="2286000" indent="0">
              <a:buNone/>
              <a:defRPr lang="ru-RU" sz="1000"/>
            </a:lvl6pPr>
            <a:lvl7pPr marL="2743200" indent="0">
              <a:buNone/>
              <a:defRPr lang="ru-RU" sz="1000"/>
            </a:lvl7pPr>
            <a:lvl8pPr marL="3200400" indent="0">
              <a:buNone/>
              <a:defRPr lang="ru-RU" sz="1000"/>
            </a:lvl8pPr>
            <a:lvl9pPr marL="3657600" indent="0">
              <a:buNone/>
              <a:defRPr lang="ru-RU"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 userDrawn="1">
            <p:ph type="dt" sz="half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8775BF1-2A00-4CCD-9F4D-5DD9EF9A3E54}" type="datetime1">
              <a:rPr lang="ru-RU" noProof="0" smtClean="0"/>
              <a:pPr rtl="0"/>
              <a:t>08.01.2024</a:t>
            </a:fld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09C03C58-465B-42F2-8BA3-01664A6B69B6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5390318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атюша-катюша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атюша-катюша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атюша-катюша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атюша-катюша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атюша-катюша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атюша-катюша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атюша-катюша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Катюша-катюша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>
    <p:sndAc>
      <p:stSnd>
        <p:snd r:embed="rId17" name="Катюша-катюша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2560" y="260648"/>
            <a:ext cx="8170490" cy="4896544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16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16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Муниципальное бюджетное общеобразовательное учреждение </a:t>
            </a: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«С</a:t>
            </a: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редняя общеобразовательная школа № 16»</a:t>
            </a:r>
            <a:br>
              <a:rPr lang="ru-RU" sz="16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г. Сергиев Посад   </a:t>
            </a:r>
            <a:br>
              <a:rPr lang="ru-RU" sz="16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16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16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lang="ru-RU" sz="5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5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+mn-lt"/>
              </a:rPr>
              <a:t>Устный журнал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rgbClr val="0070C0"/>
                </a:solidFill>
                <a:latin typeface="Segoe Print" pitchFamily="2" charset="0"/>
                <a:cs typeface="Rod" pitchFamily="49" charset="-79"/>
              </a:rPr>
              <a:t>Разнообразие природы</a:t>
            </a:r>
            <a:br>
              <a:rPr lang="ru-RU" b="1" i="1" dirty="0" smtClean="0">
                <a:solidFill>
                  <a:srgbClr val="0070C0"/>
                </a:solidFill>
                <a:latin typeface="Segoe Print" pitchFamily="2" charset="0"/>
                <a:cs typeface="Rod" pitchFamily="49" charset="-79"/>
              </a:rPr>
            </a:br>
            <a:r>
              <a:rPr lang="ru-RU" b="1" i="1" dirty="0" smtClean="0">
                <a:solidFill>
                  <a:srgbClr val="0070C0"/>
                </a:solidFill>
                <a:latin typeface="Segoe Print" pitchFamily="2" charset="0"/>
                <a:cs typeface="Rod" pitchFamily="49" charset="-79"/>
              </a:rPr>
              <a:t>родного </a:t>
            </a:r>
            <a:r>
              <a:rPr lang="ru-RU" b="1" i="1" dirty="0" smtClean="0">
                <a:solidFill>
                  <a:srgbClr val="0070C0"/>
                </a:solidFill>
                <a:latin typeface="Segoe Print" pitchFamily="2" charset="0"/>
                <a:cs typeface="Rod" pitchFamily="49" charset="-79"/>
              </a:rPr>
              <a:t>края. Подмосковье</a:t>
            </a:r>
            <a:r>
              <a:rPr lang="ru-RU" b="1" i="1" dirty="0" smtClean="0">
                <a:solidFill>
                  <a:srgbClr val="0070C0"/>
                </a:solidFill>
                <a:latin typeface="Segoe Print" pitchFamily="2" charset="0"/>
                <a:cs typeface="Rod" pitchFamily="49" charset="-79"/>
              </a:rPr>
              <a:t/>
            </a:r>
            <a:br>
              <a:rPr lang="ru-RU" b="1" i="1" dirty="0" smtClean="0">
                <a:solidFill>
                  <a:srgbClr val="0070C0"/>
                </a:solidFill>
                <a:latin typeface="Segoe Print" pitchFamily="2" charset="0"/>
                <a:cs typeface="Rod" pitchFamily="49" charset="-79"/>
              </a:rPr>
            </a:br>
            <a:r>
              <a:rPr lang="ru-RU" b="1" i="1" dirty="0" smtClean="0">
                <a:solidFill>
                  <a:srgbClr val="0070C0"/>
                </a:solidFill>
                <a:latin typeface="Segoe Print" pitchFamily="2" charset="0"/>
                <a:cs typeface="Rod" pitchFamily="49" charset="-79"/>
              </a:rPr>
              <a:t>				</a:t>
            </a:r>
            <a:r>
              <a:rPr lang="ru-RU" sz="1800" b="1" i="1" u="sng" dirty="0" smtClean="0">
                <a:solidFill>
                  <a:srgbClr val="0070C0"/>
                </a:solidFill>
                <a:latin typeface="+mn-lt"/>
                <a:cs typeface="Rod" pitchFamily="49" charset="-79"/>
              </a:rPr>
              <a:t>Подготовлен </a:t>
            </a:r>
            <a:r>
              <a:rPr lang="ru-RU" sz="1800" b="1" i="1" u="sng" dirty="0" smtClean="0">
                <a:solidFill>
                  <a:srgbClr val="0070C0"/>
                </a:solidFill>
                <a:latin typeface="+mn-lt"/>
                <a:cs typeface="Rod" pitchFamily="49" charset="-79"/>
              </a:rPr>
              <a:t>учениками  3 «А» класса </a:t>
            </a:r>
            <a:r>
              <a:rPr lang="ru-RU" sz="1800" b="1" i="1" dirty="0" smtClean="0">
                <a:solidFill>
                  <a:srgbClr val="0070C0"/>
                </a:solidFill>
                <a:latin typeface="+mn-lt"/>
                <a:cs typeface="Rod" pitchFamily="49" charset="-79"/>
              </a:rPr>
              <a:t/>
            </a:r>
            <a:br>
              <a:rPr lang="ru-RU" sz="1800" b="1" i="1" dirty="0" smtClean="0">
                <a:solidFill>
                  <a:srgbClr val="0070C0"/>
                </a:solidFill>
                <a:latin typeface="+mn-lt"/>
                <a:cs typeface="Rod" pitchFamily="49" charset="-79"/>
              </a:rPr>
            </a:br>
            <a:r>
              <a:rPr lang="ru-RU" sz="1800" b="1" i="1" dirty="0" smtClean="0">
                <a:solidFill>
                  <a:srgbClr val="0070C0"/>
                </a:solidFill>
                <a:latin typeface="+mn-lt"/>
                <a:cs typeface="Rod" pitchFamily="49" charset="-79"/>
              </a:rPr>
              <a:t>				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4941168"/>
            <a:ext cx="7643564" cy="144016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			    </a:t>
            </a:r>
            <a:r>
              <a:rPr lang="ru-RU" sz="1600" b="1" i="1" dirty="0" smtClean="0">
                <a:solidFill>
                  <a:srgbClr val="0070C0"/>
                </a:solidFill>
                <a:cs typeface="Rod" pitchFamily="49" charset="-79"/>
              </a:rPr>
              <a:t> </a:t>
            </a:r>
            <a:r>
              <a:rPr lang="ru-RU" sz="1600" b="1" i="1" u="sng" dirty="0" smtClean="0">
                <a:solidFill>
                  <a:srgbClr val="0070C0"/>
                </a:solidFill>
                <a:cs typeface="Rod" pitchFamily="49" charset="-79"/>
              </a:rPr>
              <a:t>Классный руководитель</a:t>
            </a:r>
          </a:p>
          <a:p>
            <a:r>
              <a:rPr lang="ru-RU" sz="1600" b="1" i="1" dirty="0" smtClean="0">
                <a:solidFill>
                  <a:srgbClr val="0070C0"/>
                </a:solidFill>
                <a:cs typeface="Rod" pitchFamily="49" charset="-79"/>
              </a:rPr>
              <a:t>		</a:t>
            </a:r>
            <a:r>
              <a:rPr lang="ru-RU" sz="1600" b="1" i="1" smtClean="0">
                <a:solidFill>
                  <a:srgbClr val="0070C0"/>
                </a:solidFill>
                <a:cs typeface="Rod" pitchFamily="49" charset="-79"/>
              </a:rPr>
              <a:t>   </a:t>
            </a:r>
            <a:r>
              <a:rPr lang="ru-RU" sz="1600" b="1" i="1" smtClean="0">
                <a:solidFill>
                  <a:srgbClr val="0070C0"/>
                </a:solidFill>
                <a:cs typeface="Rod" pitchFamily="49" charset="-79"/>
              </a:rPr>
              <a:t>    </a:t>
            </a:r>
            <a:r>
              <a:rPr lang="ru-RU" sz="1600" b="1" i="1" dirty="0" err="1" smtClean="0">
                <a:solidFill>
                  <a:srgbClr val="0070C0"/>
                </a:solidFill>
                <a:cs typeface="Rod" pitchFamily="49" charset="-79"/>
              </a:rPr>
              <a:t>Бачкова</a:t>
            </a:r>
            <a:r>
              <a:rPr lang="ru-RU" sz="1600" b="1" i="1" dirty="0" smtClean="0">
                <a:solidFill>
                  <a:srgbClr val="0070C0"/>
                </a:solidFill>
                <a:cs typeface="Rod" pitchFamily="49" charset="-79"/>
              </a:rPr>
              <a:t> </a:t>
            </a:r>
            <a:r>
              <a:rPr lang="ru-RU" sz="1600" b="1" i="1" dirty="0" smtClean="0">
                <a:solidFill>
                  <a:srgbClr val="0070C0"/>
                </a:solidFill>
                <a:cs typeface="Rod" pitchFamily="49" charset="-79"/>
              </a:rPr>
              <a:t>В.Ф.</a:t>
            </a:r>
            <a:endParaRPr lang="ru-RU" sz="1600" b="1" i="1" dirty="0" smtClean="0">
              <a:solidFill>
                <a:srgbClr val="0070C0"/>
              </a:solidFill>
              <a:cs typeface="Rod" pitchFamily="49" charset="-79"/>
            </a:endParaRPr>
          </a:p>
          <a:p>
            <a:endParaRPr lang="ru-RU" sz="1600" b="1" i="1" dirty="0" smtClean="0">
              <a:solidFill>
                <a:srgbClr val="0070C0"/>
              </a:solidFill>
              <a:cs typeface="Rod" pitchFamily="49" charset="-79"/>
            </a:endParaRPr>
          </a:p>
          <a:p>
            <a:r>
              <a:rPr lang="ru-RU" sz="1600" b="1" i="1" dirty="0" smtClean="0">
                <a:solidFill>
                  <a:srgbClr val="0070C0"/>
                </a:solidFill>
                <a:cs typeface="Rod" pitchFamily="49" charset="-79"/>
              </a:rPr>
              <a:t>2022/2023 </a:t>
            </a:r>
            <a:r>
              <a:rPr lang="ru-RU" sz="1600" b="1" i="1" dirty="0" err="1" smtClean="0">
                <a:solidFill>
                  <a:srgbClr val="0070C0"/>
                </a:solidFill>
                <a:cs typeface="Rod" pitchFamily="49" charset="-79"/>
              </a:rPr>
              <a:t>уч.г</a:t>
            </a:r>
            <a:r>
              <a:rPr lang="ru-RU" sz="1600" b="1" i="1" dirty="0" smtClean="0">
                <a:solidFill>
                  <a:srgbClr val="0070C0"/>
                </a:solidFill>
                <a:cs typeface="Rod" pitchFamily="49" charset="-79"/>
              </a:rPr>
              <a:t>.</a:t>
            </a:r>
          </a:p>
          <a:p>
            <a:endParaRPr lang="ru-RU" sz="1600" b="1" i="1" dirty="0" smtClean="0">
              <a:solidFill>
                <a:srgbClr val="0070C0"/>
              </a:solidFill>
              <a:cs typeface="Rod" pitchFamily="49" charset="-79"/>
            </a:endParaRPr>
          </a:p>
          <a:p>
            <a:endParaRPr lang="ru-RU" sz="1600" b="1" i="1" dirty="0" smtClean="0">
              <a:solidFill>
                <a:srgbClr val="0070C0"/>
              </a:solidFill>
              <a:cs typeface="Rod" pitchFamily="49" charset="-79"/>
            </a:endParaRPr>
          </a:p>
          <a:p>
            <a:endParaRPr lang="ru-RU" sz="1600" b="1" i="1" dirty="0" smtClean="0">
              <a:solidFill>
                <a:srgbClr val="0070C0"/>
              </a:solidFill>
              <a:cs typeface="Rod" pitchFamily="49" charset="-79"/>
            </a:endParaRPr>
          </a:p>
        </p:txBody>
      </p:sp>
    </p:spTree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03B3E54-5817-49D8-9FB3-232F82E764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307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581D75F-D87D-4B31-9D8B-3108244620EB}"/>
              </a:ext>
            </a:extLst>
          </p:cNvPr>
          <p:cNvSpPr/>
          <p:nvPr/>
        </p:nvSpPr>
        <p:spPr>
          <a:xfrm>
            <a:off x="0" y="-1"/>
            <a:ext cx="9906000" cy="6858000"/>
          </a:xfrm>
          <a:prstGeom prst="rect">
            <a:avLst/>
          </a:prstGeom>
          <a:solidFill>
            <a:schemeClr val="tx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624BFDD8-A3E1-4320-B986-1648C3D13983}"/>
              </a:ext>
            </a:extLst>
          </p:cNvPr>
          <p:cNvSpPr txBox="1">
            <a:spLocks/>
          </p:cNvSpPr>
          <p:nvPr/>
        </p:nvSpPr>
        <p:spPr>
          <a:xfrm>
            <a:off x="1362075" y="332657"/>
            <a:ext cx="8543925" cy="13681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Обыкновенная </a:t>
            </a:r>
            <a:r>
              <a:rPr lang="ru-RU" sz="2400" dirty="0" err="1">
                <a:solidFill>
                  <a:schemeClr val="bg1"/>
                </a:solidFill>
                <a:effectLst/>
              </a:rPr>
              <a:t>кутора</a:t>
            </a:r>
            <a:r>
              <a:rPr lang="ru-RU" sz="2400" dirty="0">
                <a:solidFill>
                  <a:schemeClr val="bg1"/>
                </a:solidFill>
                <a:effectLst/>
              </a:rPr>
              <a:t>.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Водяная землеройка самая крупная в Европе.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Достигает 10 см в длину, хвост – 8 см, а весит до 20 г.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Предпочитает лесную зону. Умеет хорошо плавать и нырять. Питается рыбой, беспозвоночными, грызунами, птенцами. 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7740A9F6-5EB4-4DE4-9148-A78A0055F522}"/>
              </a:ext>
            </a:extLst>
          </p:cNvPr>
          <p:cNvSpPr txBox="1">
            <a:spLocks/>
          </p:cNvSpPr>
          <p:nvPr/>
        </p:nvSpPr>
        <p:spPr>
          <a:xfrm>
            <a:off x="85130" y="544115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Интересный факт:</a:t>
            </a:r>
          </a:p>
          <a:p>
            <a:pPr algn="l"/>
            <a:r>
              <a:rPr lang="ru-RU" sz="2400" dirty="0" err="1">
                <a:solidFill>
                  <a:schemeClr val="bg1"/>
                </a:solidFill>
                <a:effectLst/>
              </a:rPr>
              <a:t>Кутора</a:t>
            </a:r>
            <a:r>
              <a:rPr lang="ru-RU" sz="2400" dirty="0">
                <a:solidFill>
                  <a:schemeClr val="bg1"/>
                </a:solidFill>
                <a:effectLst/>
              </a:rPr>
              <a:t> – ядовитое млекопитающее, в слюне которого содержится парализующее вещество.</a:t>
            </a:r>
            <a:r>
              <a:rPr lang="ru-RU" sz="2400" dirty="0">
                <a:effectLst/>
              </a:rPr>
              <a:t>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041807"/>
      </p:ext>
    </p:extLst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F40AC61-3F05-421C-9974-39A80FA583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46802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C8FFAC9-DEC0-43D0-A6F8-57384D7102FC}"/>
              </a:ext>
            </a:extLst>
          </p:cNvPr>
          <p:cNvSpPr/>
          <p:nvPr/>
        </p:nvSpPr>
        <p:spPr>
          <a:xfrm>
            <a:off x="0" y="-1"/>
            <a:ext cx="9906000" cy="6858000"/>
          </a:xfrm>
          <a:prstGeom prst="rect">
            <a:avLst/>
          </a:prstGeom>
          <a:solidFill>
            <a:schemeClr val="tx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10B3A265-03B5-4119-9724-F62E43426354}"/>
              </a:ext>
            </a:extLst>
          </p:cNvPr>
          <p:cNvSpPr txBox="1">
            <a:spLocks/>
          </p:cNvSpPr>
          <p:nvPr/>
        </p:nvSpPr>
        <p:spPr>
          <a:xfrm>
            <a:off x="1362075" y="73580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Лесной нетопырь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Небольшая летучая мышь до 5,8 см в длину, с размахом крыльев 24 см, весом около 10 г. Обитает в негустых лесах, на опушках, в городской среде. В состоянии покоя сидит в укрытии, а не висит, как прочие виды. Численность колоний составляет 30-60 особей. 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384A2680-A6B2-4FC4-851A-2313DDA7F4CC}"/>
              </a:ext>
            </a:extLst>
          </p:cNvPr>
          <p:cNvSpPr txBox="1">
            <a:spLocks/>
          </p:cNvSpPr>
          <p:nvPr/>
        </p:nvSpPr>
        <p:spPr>
          <a:xfrm>
            <a:off x="0" y="5459413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Интересный факт: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Нетопыри знают, что около фонарей в населенных пунктах в вечернее время водится много насекомых, 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</a:rPr>
              <a:t>поэтому охотятся именно там</a:t>
            </a:r>
            <a:r>
              <a:rPr lang="ru-RU" sz="2400" dirty="0">
                <a:solidFill>
                  <a:schemeClr val="bg1"/>
                </a:solidFill>
                <a:effectLst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493187012"/>
      </p:ext>
    </p:extLst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5D4B9C51-FF47-4408-81A8-CA5A3821D0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128"/>
          <a:stretch/>
        </p:blipFill>
        <p:spPr>
          <a:xfrm>
            <a:off x="1" y="1"/>
            <a:ext cx="9908625" cy="68580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25E2AE6F-BC06-4418-B2AD-8817F6E65C10}"/>
              </a:ext>
            </a:extLst>
          </p:cNvPr>
          <p:cNvSpPr/>
          <p:nvPr/>
        </p:nvSpPr>
        <p:spPr>
          <a:xfrm>
            <a:off x="0" y="-1"/>
            <a:ext cx="9906000" cy="6858000"/>
          </a:xfrm>
          <a:prstGeom prst="rect">
            <a:avLst/>
          </a:prstGeom>
          <a:solidFill>
            <a:schemeClr val="tx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6D1FF56A-22B4-485C-B046-1F0A5D5B3802}"/>
              </a:ext>
            </a:extLst>
          </p:cNvPr>
          <p:cNvSpPr txBox="1">
            <a:spLocks/>
          </p:cNvSpPr>
          <p:nvPr/>
        </p:nvSpPr>
        <p:spPr>
          <a:xfrm>
            <a:off x="1307902" y="402432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dirty="0" smtClean="0">
                <a:solidFill>
                  <a:schemeClr val="bg1"/>
                </a:solidFill>
                <a:effectLst/>
              </a:rPr>
              <a:t>Горностай. </a:t>
            </a:r>
            <a:r>
              <a:rPr lang="ru-RU" sz="2400" dirty="0">
                <a:solidFill>
                  <a:schemeClr val="bg1"/>
                </a:solidFill>
                <a:effectLst/>
              </a:rPr>
              <a:t>Небольшой представитель хищных куньих. Самцы в 2 раза крупнее самок и вырастают до 38 см в длину при весе не более 260 г. Летом горностаи рыжие со светлым низом, зимой – полностью белые. </a:t>
            </a:r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93093009-42F6-439B-828E-A108BA61B32C}"/>
              </a:ext>
            </a:extLst>
          </p:cNvPr>
          <p:cNvSpPr txBox="1">
            <a:spLocks/>
          </p:cNvSpPr>
          <p:nvPr/>
        </p:nvSpPr>
        <p:spPr>
          <a:xfrm>
            <a:off x="-1" y="5459413"/>
            <a:ext cx="9016009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Факт: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Редкий и малочисленный для Москвы вид. Встречается в районах </a:t>
            </a:r>
            <a:r>
              <a:rPr lang="ru-RU" sz="2400" dirty="0" err="1">
                <a:solidFill>
                  <a:schemeClr val="bg1"/>
                </a:solidFill>
                <a:effectLst/>
              </a:rPr>
              <a:t>Братеевской</a:t>
            </a:r>
            <a:r>
              <a:rPr lang="ru-RU" sz="2400" dirty="0">
                <a:solidFill>
                  <a:schemeClr val="bg1"/>
                </a:solidFill>
                <a:effectLst/>
              </a:rPr>
              <a:t> поймы, </a:t>
            </a:r>
            <a:r>
              <a:rPr lang="ru-RU" sz="2400" dirty="0" err="1">
                <a:solidFill>
                  <a:schemeClr val="bg1"/>
                </a:solidFill>
                <a:effectLst/>
              </a:rPr>
              <a:t>Тропаревского</a:t>
            </a:r>
            <a:r>
              <a:rPr lang="ru-RU" sz="2400" dirty="0">
                <a:solidFill>
                  <a:schemeClr val="bg1"/>
                </a:solidFill>
                <a:effectLst/>
              </a:rPr>
              <a:t> лесопарка и долин нескольких рек. </a:t>
            </a:r>
          </a:p>
        </p:txBody>
      </p:sp>
    </p:spTree>
    <p:extLst>
      <p:ext uri="{BB962C8B-B14F-4D97-AF65-F5344CB8AC3E}">
        <p14:creationId xmlns="" xmlns:p14="http://schemas.microsoft.com/office/powerpoint/2010/main" val="3232194656"/>
      </p:ext>
    </p:extLst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0765A369-EFF2-41F4-A439-743B03CF64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625" b="5000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A1513C55-C93E-45B6-8048-8FD25E62F6CC}"/>
              </a:ext>
            </a:extLst>
          </p:cNvPr>
          <p:cNvSpPr/>
          <p:nvPr/>
        </p:nvSpPr>
        <p:spPr>
          <a:xfrm>
            <a:off x="0" y="-1"/>
            <a:ext cx="9906000" cy="6858000"/>
          </a:xfrm>
          <a:prstGeom prst="rect">
            <a:avLst/>
          </a:prstGeom>
          <a:solidFill>
            <a:schemeClr val="tx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24" name="Заголовок 1">
            <a:extLst>
              <a:ext uri="{FF2B5EF4-FFF2-40B4-BE49-F238E27FC236}">
                <a16:creationId xmlns="" xmlns:a16="http://schemas.microsoft.com/office/drawing/2014/main" id="{CDB9DE1A-12EF-426A-BE88-274227FB9572}"/>
              </a:ext>
            </a:extLst>
          </p:cNvPr>
          <p:cNvSpPr txBox="1">
            <a:spLocks/>
          </p:cNvSpPr>
          <p:nvPr/>
        </p:nvSpPr>
        <p:spPr>
          <a:xfrm>
            <a:off x="1362075" y="1"/>
            <a:ext cx="8543925" cy="20608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Удод. Птица длиной 27 см с яркой внешностью.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Ведет одиночный образ жизни.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Удоды быстро и активно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передвигаются по земле.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Питаются насекомыми и личинками,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изредка – ящерицами, лягушками. </a:t>
            </a:r>
          </a:p>
        </p:txBody>
      </p:sp>
      <p:sp>
        <p:nvSpPr>
          <p:cNvPr id="25" name="Заголовок 1">
            <a:extLst>
              <a:ext uri="{FF2B5EF4-FFF2-40B4-BE49-F238E27FC236}">
                <a16:creationId xmlns="" xmlns:a16="http://schemas.microsoft.com/office/drawing/2014/main" id="{29F56BEF-3588-4D04-9E93-29022B2AFEC8}"/>
              </a:ext>
            </a:extLst>
          </p:cNvPr>
          <p:cNvSpPr txBox="1">
            <a:spLocks/>
          </p:cNvSpPr>
          <p:nvPr/>
        </p:nvSpPr>
        <p:spPr>
          <a:xfrm>
            <a:off x="0" y="5459413"/>
            <a:ext cx="8807053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Интересный факт: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Гнездится во многих районах области, преимущественно 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на юге и востоке, но считается редким видом. </a:t>
            </a:r>
          </a:p>
        </p:txBody>
      </p:sp>
    </p:spTree>
    <p:extLst>
      <p:ext uri="{BB962C8B-B14F-4D97-AF65-F5344CB8AC3E}">
        <p14:creationId xmlns="" xmlns:p14="http://schemas.microsoft.com/office/powerpoint/2010/main" val="3672697397"/>
      </p:ext>
    </p:extLst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5E78B28-40A6-434F-B768-9DD67FA74A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182A690D-8312-4BD6-9EC9-B3C462EF810C}"/>
              </a:ext>
            </a:extLst>
          </p:cNvPr>
          <p:cNvSpPr/>
          <p:nvPr/>
        </p:nvSpPr>
        <p:spPr>
          <a:xfrm>
            <a:off x="0" y="-1"/>
            <a:ext cx="9906000" cy="6858000"/>
          </a:xfrm>
          <a:prstGeom prst="rect">
            <a:avLst/>
          </a:prstGeom>
          <a:solidFill>
            <a:schemeClr val="tx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C8B6671B-71C5-4277-89BF-BF49AF6040F4}"/>
              </a:ext>
            </a:extLst>
          </p:cNvPr>
          <p:cNvSpPr txBox="1">
            <a:spLocks/>
          </p:cNvSpPr>
          <p:nvPr/>
        </p:nvSpPr>
        <p:spPr>
          <a:xfrm>
            <a:off x="1362075" y="39290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Бурый медведь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Один из крупнейших наземных хищников весом около 200 кг. Самцы почти в 2 раза больше самок. Ареал охватывает лесную зону. Всеядное животное, ведет одиночный образ жизни. 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FF63E646-63A3-4599-8C17-81E4B8A04202}"/>
              </a:ext>
            </a:extLst>
          </p:cNvPr>
          <p:cNvSpPr txBox="1">
            <a:spLocks/>
          </p:cNvSpPr>
          <p:nvPr/>
        </p:nvSpPr>
        <p:spPr>
          <a:xfrm>
            <a:off x="0" y="5459413"/>
            <a:ext cx="8729663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Интересный факт: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несмотря на большие размеры и неуклюжий вид, медведи способны развивать скорость бега до 50 км/ч. Кроме того, они хорошо лазают по деревьям в молодом возрасте и отлично плавают. </a:t>
            </a:r>
          </a:p>
        </p:txBody>
      </p:sp>
    </p:spTree>
    <p:extLst>
      <p:ext uri="{BB962C8B-B14F-4D97-AF65-F5344CB8AC3E}">
        <p14:creationId xmlns="" xmlns:p14="http://schemas.microsoft.com/office/powerpoint/2010/main" val="2919073024"/>
      </p:ext>
    </p:extLst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EAB36508-478D-4065-A1D4-48337BAC84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0504" b="15194"/>
          <a:stretch/>
        </p:blipFill>
        <p:spPr>
          <a:xfrm>
            <a:off x="1" y="1"/>
            <a:ext cx="9906000" cy="68580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0A7A0528-828D-479C-857D-B34A424467DB}"/>
              </a:ext>
            </a:extLst>
          </p:cNvPr>
          <p:cNvSpPr/>
          <p:nvPr/>
        </p:nvSpPr>
        <p:spPr>
          <a:xfrm>
            <a:off x="0" y="-1"/>
            <a:ext cx="9906000" cy="6858000"/>
          </a:xfrm>
          <a:prstGeom prst="rect">
            <a:avLst/>
          </a:prstGeom>
          <a:solidFill>
            <a:schemeClr val="tx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31C1C548-CEA9-479F-8077-EA4808979A49}"/>
              </a:ext>
            </a:extLst>
          </p:cNvPr>
          <p:cNvSpPr txBox="1">
            <a:spLocks/>
          </p:cNvSpPr>
          <p:nvPr/>
        </p:nvSpPr>
        <p:spPr>
          <a:xfrm>
            <a:off x="-1" y="1268760"/>
            <a:ext cx="8543925" cy="30963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Аист белый 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Большая болотная птица, 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</a:rPr>
              <a:t>д</a:t>
            </a:r>
            <a:r>
              <a:rPr lang="ru-RU" sz="2400" dirty="0">
                <a:solidFill>
                  <a:schemeClr val="bg1"/>
                </a:solidFill>
                <a:effectLst/>
              </a:rPr>
              <a:t>остигающая метра и </a:t>
            </a:r>
            <a:r>
              <a:rPr lang="ru-RU" sz="2400" dirty="0" smtClean="0">
                <a:solidFill>
                  <a:schemeClr val="bg1"/>
                </a:solidFill>
                <a:effectLst/>
              </a:rPr>
              <a:t>более</a:t>
            </a:r>
          </a:p>
          <a:p>
            <a:pPr algn="l"/>
            <a:r>
              <a:rPr lang="ru-RU" sz="2400" dirty="0" smtClean="0">
                <a:solidFill>
                  <a:schemeClr val="bg1"/>
                </a:solidFill>
                <a:effectLst/>
              </a:rPr>
              <a:t> </a:t>
            </a:r>
            <a:r>
              <a:rPr lang="ru-RU" sz="2400" dirty="0">
                <a:solidFill>
                  <a:schemeClr val="bg1"/>
                </a:solidFill>
                <a:effectLst/>
              </a:rPr>
              <a:t>в высоту.  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Весит аист 4-5 кг. 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Обитает на </a:t>
            </a:r>
            <a:r>
              <a:rPr lang="ru-RU" sz="2400" dirty="0" err="1" smtClean="0">
                <a:solidFill>
                  <a:schemeClr val="bg1"/>
                </a:solidFill>
                <a:effectLst/>
              </a:rPr>
              <a:t>назменных</a:t>
            </a:r>
            <a:r>
              <a:rPr lang="ru-RU" sz="2400" dirty="0" smtClean="0">
                <a:solidFill>
                  <a:schemeClr val="bg1"/>
                </a:solidFill>
                <a:effectLst/>
              </a:rPr>
              <a:t> </a:t>
            </a:r>
            <a:r>
              <a:rPr lang="ru-RU" sz="2400" dirty="0">
                <a:solidFill>
                  <a:schemeClr val="bg1"/>
                </a:solidFill>
                <a:effectLst/>
              </a:rPr>
              <a:t>лугах и 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заболоченной местности. 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Питается беспозвоночными и </a:t>
            </a:r>
            <a:endParaRPr lang="ru-RU" sz="2400" dirty="0" smtClean="0">
              <a:solidFill>
                <a:schemeClr val="bg1"/>
              </a:solidFill>
              <a:effectLst/>
            </a:endParaRPr>
          </a:p>
          <a:p>
            <a:pPr algn="l"/>
            <a:r>
              <a:rPr lang="ru-RU" sz="2400" dirty="0" smtClean="0">
                <a:solidFill>
                  <a:schemeClr val="bg1"/>
                </a:solidFill>
                <a:effectLst/>
              </a:rPr>
              <a:t>небольшими </a:t>
            </a:r>
            <a:endParaRPr lang="ru-RU" sz="2400" dirty="0">
              <a:solidFill>
                <a:schemeClr val="bg1"/>
              </a:solidFill>
              <a:effectLst/>
            </a:endParaRPr>
          </a:p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позвоночными, крупными насекомыми</a:t>
            </a:r>
            <a:r>
              <a:rPr lang="ru-RU" sz="2400" dirty="0" smtClean="0">
                <a:solidFill>
                  <a:schemeClr val="bg1"/>
                </a:solidFill>
                <a:effectLst/>
              </a:rPr>
              <a:t>,</a:t>
            </a:r>
          </a:p>
          <a:p>
            <a:pPr algn="l"/>
            <a:r>
              <a:rPr lang="ru-RU" sz="2400" dirty="0" smtClean="0">
                <a:solidFill>
                  <a:schemeClr val="bg1"/>
                </a:solidFill>
                <a:effectLst/>
              </a:rPr>
              <a:t> </a:t>
            </a:r>
            <a:r>
              <a:rPr lang="ru-RU" sz="2400" dirty="0">
                <a:solidFill>
                  <a:schemeClr val="bg1"/>
                </a:solidFill>
                <a:effectLst/>
              </a:rPr>
              <a:t>грызунами. </a:t>
            </a:r>
          </a:p>
          <a:p>
            <a:pPr algn="l"/>
            <a:endParaRPr lang="ru-RU" sz="2400" dirty="0">
              <a:effectLst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634CBA0B-C75B-4F71-860D-EF84D398E479}"/>
              </a:ext>
            </a:extLst>
          </p:cNvPr>
          <p:cNvSpPr txBox="1">
            <a:spLocks/>
          </p:cNvSpPr>
          <p:nvPr/>
        </p:nvSpPr>
        <p:spPr>
          <a:xfrm>
            <a:off x="1362074" y="544115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Живет в западных районах МО.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Нынешняя численность составляет около 80 пар птиц.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Встречаются белые аисты редко. </a:t>
            </a:r>
          </a:p>
        </p:txBody>
      </p:sp>
    </p:spTree>
    <p:extLst>
      <p:ext uri="{BB962C8B-B14F-4D97-AF65-F5344CB8AC3E}">
        <p14:creationId xmlns="" xmlns:p14="http://schemas.microsoft.com/office/powerpoint/2010/main" val="3635115600"/>
      </p:ext>
    </p:extLst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6BF7CDB-C04D-4DCB-B754-125B0418A8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3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34E7A59-6A18-4CE9-BA24-C8B5CCD57340}"/>
              </a:ext>
            </a:extLst>
          </p:cNvPr>
          <p:cNvSpPr/>
          <p:nvPr/>
        </p:nvSpPr>
        <p:spPr>
          <a:xfrm>
            <a:off x="-159568" y="-99392"/>
            <a:ext cx="9906000" cy="6858000"/>
          </a:xfrm>
          <a:prstGeom prst="rect">
            <a:avLst/>
          </a:prstGeom>
          <a:solidFill>
            <a:schemeClr val="tx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  <a:p>
            <a:pPr algn="ctr"/>
            <a:endParaRPr lang="ru-RU" sz="2400" dirty="0"/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28DF275E-E0E3-44C7-9A70-A8D430FA0BB0}"/>
              </a:ext>
            </a:extLst>
          </p:cNvPr>
          <p:cNvSpPr txBox="1">
            <a:spLocks/>
          </p:cNvSpPr>
          <p:nvPr/>
        </p:nvSpPr>
        <p:spPr>
          <a:xfrm>
            <a:off x="1362075" y="1240632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Гагара чернозобая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Среднего размера птица длиной до 75 см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и весом от 1,8 до 3,3 кг.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Питается рыбой, ракообразными и др.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Северные популяции регулярно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effectLst/>
              </a:rPr>
              <a:t>мигрируют на юг осенью.</a:t>
            </a:r>
            <a:r>
              <a:rPr lang="ru-RU" sz="2800" dirty="0">
                <a:solidFill>
                  <a:schemeClr val="bg1"/>
                </a:solidFill>
                <a:effectLst/>
              </a:rPr>
              <a:t> 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ACBDD8CC-7017-4A03-82B5-C24D6C3DEB01}"/>
              </a:ext>
            </a:extLst>
          </p:cNvPr>
          <p:cNvSpPr txBox="1">
            <a:spLocks/>
          </p:cNvSpPr>
          <p:nvPr/>
        </p:nvSpPr>
        <p:spPr>
          <a:xfrm>
            <a:off x="0" y="5459413"/>
            <a:ext cx="8807053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Интересный факт: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Раньше гагары гнездились по всей России. За последние десять лет их южный ареал сместился на север и вид считается вероятно исчезнувшим из Московской области. </a:t>
            </a:r>
          </a:p>
        </p:txBody>
      </p:sp>
    </p:spTree>
    <p:extLst>
      <p:ext uri="{BB962C8B-B14F-4D97-AF65-F5344CB8AC3E}">
        <p14:creationId xmlns="" xmlns:p14="http://schemas.microsoft.com/office/powerpoint/2010/main" val="2344877951"/>
      </p:ext>
    </p:extLst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59BC986-5030-4BCE-94C5-3514BBB42F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2662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6285D2A2-E17B-4C27-8298-1FAF8657B762}"/>
              </a:ext>
            </a:extLst>
          </p:cNvPr>
          <p:cNvSpPr/>
          <p:nvPr/>
        </p:nvSpPr>
        <p:spPr>
          <a:xfrm>
            <a:off x="0" y="-1"/>
            <a:ext cx="9906000" cy="6858000"/>
          </a:xfrm>
          <a:prstGeom prst="rect">
            <a:avLst/>
          </a:prstGeom>
          <a:solidFill>
            <a:schemeClr val="tx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7D66740D-D09E-41B7-82B1-C8C67B52E15D}"/>
              </a:ext>
            </a:extLst>
          </p:cNvPr>
          <p:cNvSpPr txBox="1">
            <a:spLocks/>
          </p:cNvSpPr>
          <p:nvPr/>
        </p:nvSpPr>
        <p:spPr>
          <a:xfrm>
            <a:off x="85130" y="5317332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err="1">
                <a:solidFill>
                  <a:schemeClr val="bg1"/>
                </a:solidFill>
                <a:effectLst/>
              </a:rPr>
              <a:t>Краснобрюхая</a:t>
            </a:r>
            <a:r>
              <a:rPr lang="ru-RU" sz="2400" dirty="0">
                <a:solidFill>
                  <a:schemeClr val="bg1"/>
                </a:solidFill>
                <a:effectLst/>
              </a:rPr>
              <a:t> жерлянка 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Не больше 6 см в длину. Питается насекомыми. 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Обитает в зонах степей и лесостепей. В пределах области жерлянку чаще можно встретить в районах южнее Москвы, изредка – на западе. Численность жерлянок сокращается, уязвимый вид.</a:t>
            </a:r>
          </a:p>
        </p:txBody>
      </p:sp>
    </p:spTree>
    <p:extLst>
      <p:ext uri="{BB962C8B-B14F-4D97-AF65-F5344CB8AC3E}">
        <p14:creationId xmlns="" xmlns:p14="http://schemas.microsoft.com/office/powerpoint/2010/main" val="1340120748"/>
      </p:ext>
    </p:extLst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AAD4104-16CD-40F3-A903-2235C1F112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135"/>
          <a:stretch/>
        </p:blipFill>
        <p:spPr>
          <a:xfrm>
            <a:off x="-12179" y="0"/>
            <a:ext cx="9918179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B420D18-5505-458B-A88E-3C3740BE866E}"/>
              </a:ext>
            </a:extLst>
          </p:cNvPr>
          <p:cNvSpPr/>
          <p:nvPr/>
        </p:nvSpPr>
        <p:spPr>
          <a:xfrm>
            <a:off x="0" y="-1"/>
            <a:ext cx="9906000" cy="6858000"/>
          </a:xfrm>
          <a:prstGeom prst="rect">
            <a:avLst/>
          </a:prstGeom>
          <a:solidFill>
            <a:schemeClr val="tx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9434EC94-3CAD-4767-B8EA-CCCEB1460A03}"/>
              </a:ext>
            </a:extLst>
          </p:cNvPr>
          <p:cNvSpPr/>
          <p:nvPr/>
        </p:nvSpPr>
        <p:spPr>
          <a:xfrm>
            <a:off x="208955" y="5089584"/>
            <a:ext cx="793655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Спасибо за внимани</a:t>
            </a:r>
            <a:r>
              <a:rPr lang="ru-RU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</a:t>
            </a:r>
          </a:p>
          <a:p>
            <a:r>
              <a:rPr lang="ru-RU" sz="32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Оберегайте нашу </a:t>
            </a:r>
            <a:r>
              <a:rPr lang="ru-RU" sz="32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природу!</a:t>
            </a:r>
            <a:endParaRPr lang="ru-RU" sz="32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4319067"/>
      </p:ext>
    </p:extLst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0592" y="1600201"/>
            <a:ext cx="8130108" cy="4525963"/>
          </a:xfrm>
        </p:spPr>
        <p:txBody>
          <a:bodyPr/>
          <a:lstStyle/>
          <a:p>
            <a:r>
              <a:rPr lang="ru-RU" sz="5400" b="1" i="1" dirty="0" smtClean="0">
                <a:solidFill>
                  <a:srgbClr val="0070C0"/>
                </a:solidFill>
                <a:latin typeface="Segoe Print" pitchFamily="2" charset="0"/>
                <a:cs typeface="Rod" pitchFamily="49" charset="-79"/>
              </a:rPr>
              <a:t>Страница третья…</a:t>
            </a:r>
            <a:endParaRPr lang="ru-RU" sz="5400" dirty="0" smtClean="0"/>
          </a:p>
          <a:p>
            <a:endParaRPr lang="ru-RU" dirty="0"/>
          </a:p>
        </p:txBody>
      </p:sp>
    </p:spTree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68624" y="1600201"/>
            <a:ext cx="7842076" cy="4525963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0070C0"/>
                </a:solidFill>
                <a:latin typeface="Segoe Print" pitchFamily="2" charset="0"/>
                <a:cs typeface="Rod" pitchFamily="49" charset="-79"/>
              </a:rPr>
              <a:t>Страница первая…</a:t>
            </a:r>
            <a:endParaRPr lang="ru-RU" sz="4400" dirty="0"/>
          </a:p>
        </p:txBody>
      </p:sp>
    </p:spTree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692696"/>
            <a:ext cx="8915400" cy="4320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Проект   «ЛЕСНЫЕ СОНИ»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</a:t>
            </a:r>
            <a:r>
              <a:rPr lang="ru-RU" sz="2700" dirty="0" smtClean="0"/>
              <a:t>Подготовила </a:t>
            </a:r>
            <a:r>
              <a:rPr lang="ru-RU" dirty="0" smtClean="0"/>
              <a:t> </a:t>
            </a:r>
            <a:r>
              <a:rPr lang="ru-RU" sz="2700" dirty="0" smtClean="0"/>
              <a:t>К. Саша, учащаяся  3 А класса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Изображение выглядит как млекопитающее&#10;&#10;Автоматически созданное описание">
            <a:extLst>
              <a:ext uri="{FF2B5EF4-FFF2-40B4-BE49-F238E27FC236}">
                <a16:creationId xmlns="" xmlns:a16="http://schemas.microsoft.com/office/drawing/2014/main" id="{169B36E8-DB57-4D0E-A647-C18BC7C50CA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3281" b="3281"/>
          <a:stretch>
            <a:fillRect/>
          </a:stretch>
        </p:blipFill>
        <p:spPr>
          <a:xfrm>
            <a:off x="2432720" y="1787988"/>
            <a:ext cx="6336704" cy="4252734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sz="2800" dirty="0"/>
              <a:t>Сони-мелкие и средние по размерам грызуны, внешне похожие на мышей или на белок. </a:t>
            </a:r>
          </a:p>
        </p:txBody>
      </p:sp>
      <p:pic>
        <p:nvPicPr>
          <p:cNvPr id="7" name="Рисунок 6" descr="Изображение выглядит как ягода&#10;&#10;Автоматически созданное описание">
            <a:extLst>
              <a:ext uri="{FF2B5EF4-FFF2-40B4-BE49-F238E27FC236}">
                <a16:creationId xmlns="" xmlns:a16="http://schemas.microsoft.com/office/drawing/2014/main" id="{933698E8-BE4C-4E6D-B74B-70EF3BC89A7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25073" b="25073"/>
          <a:stretch>
            <a:fillRect/>
          </a:stretch>
        </p:blipFill>
        <p:spPr>
          <a:xfrm>
            <a:off x="992560" y="1844824"/>
            <a:ext cx="7800280" cy="3159303"/>
          </a:xfrm>
        </p:spPr>
      </p:pic>
    </p:spTree>
    <p:extLst>
      <p:ext uri="{BB962C8B-B14F-4D97-AF65-F5344CB8AC3E}">
        <p14:creationId xmlns="" xmlns:p14="http://schemas.microsoft.com/office/powerpoint/2010/main" val="36932670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353299" y="456330"/>
            <a:ext cx="2216535" cy="2629022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rtl="0"/>
            <a:r>
              <a:rPr lang="ru-RU" sz="2800" dirty="0"/>
              <a:t>Эти милые зверьки занесены в Красную книгу.</a:t>
            </a:r>
          </a:p>
        </p:txBody>
      </p:sp>
      <p:pic>
        <p:nvPicPr>
          <p:cNvPr id="6" name="Рисунок 5" descr="Изображение выглядит как млекопитающее, грызун&#10;&#10;Автоматически созданное описание">
            <a:extLst>
              <a:ext uri="{FF2B5EF4-FFF2-40B4-BE49-F238E27FC236}">
                <a16:creationId xmlns="" xmlns:a16="http://schemas.microsoft.com/office/drawing/2014/main" id="{8D4B33AA-9519-4707-A5DD-861E433E7D6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rcRect t="16" b="16"/>
          <a:stretch>
            <a:fillRect/>
          </a:stretch>
        </p:blipFill>
        <p:spPr/>
      </p:pic>
      <p:pic>
        <p:nvPicPr>
          <p:cNvPr id="10" name="Рисунок 9" descr="Изображение выглядит как млекопитающее, внешний, белка, ветвь&#10;&#10;Автоматически созданное описание">
            <a:extLst>
              <a:ext uri="{FF2B5EF4-FFF2-40B4-BE49-F238E27FC236}">
                <a16:creationId xmlns="" xmlns:a16="http://schemas.microsoft.com/office/drawing/2014/main" id="{33F69CFB-F397-4D3B-B8E0-C9CD350BD4A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/>
          <a:srcRect l="221" r="221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3057897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77391" y="-85724"/>
            <a:ext cx="9828609" cy="1933575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rtl="0"/>
            <a:r>
              <a:rPr lang="ru-RU" sz="2800" dirty="0"/>
              <a:t>Сони отличаются небольшими размерами (длина тела 8-12 см, хвоста 6-11 см.) Масса тела около 40 грамм. Цвет шерстки обычно в серых тонах, но в разных ареалах обитания могут быть разные оттенки. Шерстка короткая, мягкая и густая.</a:t>
            </a:r>
          </a:p>
        </p:txBody>
      </p:sp>
      <p:pic>
        <p:nvPicPr>
          <p:cNvPr id="13" name="Рисунок 12" descr="Изображение выглядит как дерево, внешний, птица, млекопитающее&#10;&#10;Автоматически созданное описание">
            <a:extLst>
              <a:ext uri="{FF2B5EF4-FFF2-40B4-BE49-F238E27FC236}">
                <a16:creationId xmlns="" xmlns:a16="http://schemas.microsoft.com/office/drawing/2014/main" id="{54C7F07C-B376-4CB1-9F77-13036BEBA7C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rcRect l="16833" r="16833"/>
          <a:stretch>
            <a:fillRect/>
          </a:stretch>
        </p:blipFill>
        <p:spPr/>
      </p:pic>
      <p:pic>
        <p:nvPicPr>
          <p:cNvPr id="15" name="Рисунок 14" descr="Изображение выглядит как человек, рука, держит, млекопитающее&#10;&#10;Автоматически созданное описание">
            <a:extLst>
              <a:ext uri="{FF2B5EF4-FFF2-40B4-BE49-F238E27FC236}">
                <a16:creationId xmlns="" xmlns:a16="http://schemas.microsoft.com/office/drawing/2014/main" id="{68AD2819-1219-4949-9686-0AA134ECE50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/>
          <a:srcRect l="18392" r="18392"/>
          <a:stretch>
            <a:fillRect/>
          </a:stretch>
        </p:blipFill>
        <p:spPr/>
      </p:pic>
      <p:pic>
        <p:nvPicPr>
          <p:cNvPr id="17" name="Рисунок 16" descr="Изображение выглядит как внешний, млекопитающее, кенгуру, ветвь&#10;&#10;Автоматически созданное описание">
            <a:extLst>
              <a:ext uri="{FF2B5EF4-FFF2-40B4-BE49-F238E27FC236}">
                <a16:creationId xmlns="" xmlns:a16="http://schemas.microsoft.com/office/drawing/2014/main" id="{DC2A288E-1270-4637-AD5B-EAA3A6A8DBB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/>
          <a:srcRect l="21130" r="21130"/>
          <a:stretch>
            <a:fillRect/>
          </a:stretch>
        </p:blipFill>
        <p:spPr>
          <a:xfrm>
            <a:off x="6393160" y="2276872"/>
            <a:ext cx="2315616" cy="3706296"/>
          </a:xfrm>
        </p:spPr>
      </p:pic>
    </p:spTree>
    <p:extLst>
      <p:ext uri="{BB962C8B-B14F-4D97-AF65-F5344CB8AC3E}">
        <p14:creationId xmlns="" xmlns:p14="http://schemas.microsoft.com/office/powerpoint/2010/main" val="80061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02830" y="332657"/>
            <a:ext cx="3865756" cy="1224135"/>
          </a:xfrm>
        </p:spPr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sz="2800" dirty="0"/>
              <a:t>Обитают в дубово-липовых местах, живут в дуплах, зимуют в норах под корнями.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sz="half" idx="2"/>
          </p:nvPr>
        </p:nvSpPr>
        <p:spPr>
          <a:xfrm>
            <a:off x="4891088" y="4191001"/>
            <a:ext cx="2318708" cy="2305049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rtl="0"/>
            <a:r>
              <a:rPr lang="ru-RU" sz="2000" dirty="0"/>
              <a:t>Питание смешанное. Кроме орехов, желудей и семян, охотно ест насекомых, разоряет гнезда птиц</a:t>
            </a:r>
            <a:r>
              <a:rPr lang="ru-RU" dirty="0"/>
              <a:t>.</a:t>
            </a:r>
          </a:p>
        </p:txBody>
      </p:sp>
      <p:pic>
        <p:nvPicPr>
          <p:cNvPr id="20" name="Рисунок 19" descr="Изображение выглядит как трава, внешний, млекопитающее, коричневый&#10;&#10;Автоматически созданное описание">
            <a:extLst>
              <a:ext uri="{FF2B5EF4-FFF2-40B4-BE49-F238E27FC236}">
                <a16:creationId xmlns="" xmlns:a16="http://schemas.microsoft.com/office/drawing/2014/main" id="{F694E9DE-C8D2-428E-84BE-2D203589482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/>
          <a:srcRect l="21194" r="21194"/>
          <a:stretch>
            <a:fillRect/>
          </a:stretch>
        </p:blipFill>
        <p:spPr/>
      </p:pic>
      <p:pic>
        <p:nvPicPr>
          <p:cNvPr id="22" name="Рисунок 21" descr="Изображение выглядит как трава, внешний, млекопитающее&#10;&#10;Автоматически созданное описание">
            <a:extLst>
              <a:ext uri="{FF2B5EF4-FFF2-40B4-BE49-F238E27FC236}">
                <a16:creationId xmlns="" xmlns:a16="http://schemas.microsoft.com/office/drawing/2014/main" id="{5529EA3B-1E7C-4390-91C6-27E32B7DFC5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/>
          <a:srcRect l="22002" r="22002"/>
          <a:stretch>
            <a:fillRect/>
          </a:stretch>
        </p:blipFill>
        <p:spPr/>
      </p:pic>
      <p:pic>
        <p:nvPicPr>
          <p:cNvPr id="15" name="Рисунок 14" descr="Изображение выглядит как млекопитающее, грызун, внешний, растение&#10;&#10;Автоматически созданное описание">
            <a:extLst>
              <a:ext uri="{FF2B5EF4-FFF2-40B4-BE49-F238E27FC236}">
                <a16:creationId xmlns="" xmlns:a16="http://schemas.microsoft.com/office/drawing/2014/main" id="{640A6A8B-C457-4EE5-96D0-82BA447DA82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/>
          <a:srcRect l="1973" r="1973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30364755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0592" y="1600201"/>
            <a:ext cx="8130108" cy="4525963"/>
          </a:xfrm>
        </p:spPr>
        <p:txBody>
          <a:bodyPr/>
          <a:lstStyle/>
          <a:p>
            <a:r>
              <a:rPr lang="ru-RU" sz="5400" b="1" i="1" dirty="0" smtClean="0">
                <a:solidFill>
                  <a:srgbClr val="0070C0"/>
                </a:solidFill>
                <a:latin typeface="Segoe Print" pitchFamily="2" charset="0"/>
                <a:cs typeface="Rod" pitchFamily="49" charset="-79"/>
              </a:rPr>
              <a:t>Ребята! </a:t>
            </a:r>
          </a:p>
          <a:p>
            <a:r>
              <a:rPr lang="ru-RU" sz="5400" b="1" i="1" smtClean="0">
                <a:solidFill>
                  <a:srgbClr val="0070C0"/>
                </a:solidFill>
                <a:latin typeface="Segoe Print" pitchFamily="2" charset="0"/>
                <a:cs typeface="Rod" pitchFamily="49" charset="-79"/>
              </a:rPr>
              <a:t>Берегите </a:t>
            </a:r>
            <a:r>
              <a:rPr lang="ru-RU" sz="5400" b="1" i="1" dirty="0" smtClean="0">
                <a:solidFill>
                  <a:srgbClr val="0070C0"/>
                </a:solidFill>
                <a:latin typeface="Segoe Print" pitchFamily="2" charset="0"/>
                <a:cs typeface="Rod" pitchFamily="49" charset="-79"/>
              </a:rPr>
              <a:t>природу </a:t>
            </a:r>
            <a:r>
              <a:rPr lang="ru-RU" sz="5400" b="1" i="1" smtClean="0">
                <a:solidFill>
                  <a:srgbClr val="0070C0"/>
                </a:solidFill>
                <a:latin typeface="Segoe Print" pitchFamily="2" charset="0"/>
                <a:cs typeface="Rod" pitchFamily="49" charset="-79"/>
              </a:rPr>
              <a:t>родного края!</a:t>
            </a:r>
            <a:endParaRPr lang="ru-RU" sz="5400" dirty="0" smtClean="0"/>
          </a:p>
          <a:p>
            <a:endParaRPr lang="ru-RU" dirty="0"/>
          </a:p>
        </p:txBody>
      </p:sp>
    </p:spTree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542215" y="6021288"/>
            <a:ext cx="327417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Автор: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Г. Василиса,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учащаяся 3А класса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64768" y="620688"/>
            <a:ext cx="55354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70C0"/>
                </a:solidFill>
                <a:latin typeface="Segoe Print" pitchFamily="2" charset="0"/>
                <a:cs typeface="Rod" pitchFamily="49" charset="-79"/>
              </a:rPr>
              <a:t>Разнообразие природы</a:t>
            </a:r>
          </a:p>
          <a:p>
            <a:pPr algn="ctr"/>
            <a:r>
              <a:rPr lang="ru-RU" sz="3600" b="1" i="1" dirty="0" smtClean="0">
                <a:solidFill>
                  <a:srgbClr val="0070C0"/>
                </a:solidFill>
                <a:latin typeface="Segoe Print" pitchFamily="2" charset="0"/>
                <a:cs typeface="Rod" pitchFamily="49" charset="-79"/>
              </a:rPr>
              <a:t>родного края</a:t>
            </a:r>
            <a:endParaRPr lang="ru-RU" sz="3600" i="1" dirty="0">
              <a:solidFill>
                <a:srgbClr val="0070C0"/>
              </a:solidFill>
              <a:latin typeface="Segoe Print" pitchFamily="2" charset="0"/>
              <a:cs typeface="Rod" pitchFamily="49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856" y="1772816"/>
            <a:ext cx="3054275" cy="46085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143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224471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299816" y="788632"/>
            <a:ext cx="2973664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</a:t>
            </a:r>
            <a:r>
              <a:rPr lang="ru-RU" b="1" i="1" dirty="0" smtClean="0"/>
              <a:t> </a:t>
            </a:r>
            <a:r>
              <a:rPr lang="ru-RU" b="1" i="1" dirty="0"/>
              <a:t>Приходя в гости к природе, не делай ничего, что счёл бы неприличным делать в </a:t>
            </a:r>
            <a:r>
              <a:rPr lang="ru-RU" b="1" i="1" dirty="0" smtClean="0"/>
              <a:t>гостях.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915936" y="5886564"/>
            <a:ext cx="7429552" cy="3385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glow rad="127000">
              <a:schemeClr val="bg1"/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906000" cy="3571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Введение</a:t>
            </a:r>
            <a:endParaRPr lang="ru-RU" i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Двенадцатиугольник 1"/>
          <p:cNvSpPr/>
          <p:nvPr/>
        </p:nvSpPr>
        <p:spPr>
          <a:xfrm>
            <a:off x="9345488" y="0"/>
            <a:ext cx="415658" cy="357166"/>
          </a:xfrm>
          <a:prstGeom prst="dodecag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https://cdn.culture.ru/images/6eefa9e3-95d8-5413-afa4-e5cb58e24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775" y="2294174"/>
            <a:ext cx="5296903" cy="351109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066003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animBg="1"/>
      <p:bldP spid="20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906000" cy="3571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Основная часть</a:t>
            </a:r>
          </a:p>
        </p:txBody>
      </p:sp>
      <p:sp>
        <p:nvSpPr>
          <p:cNvPr id="2" name="Двенадцатиугольник 1"/>
          <p:cNvSpPr/>
          <p:nvPr/>
        </p:nvSpPr>
        <p:spPr>
          <a:xfrm>
            <a:off x="9345488" y="0"/>
            <a:ext cx="415658" cy="357166"/>
          </a:xfrm>
          <a:prstGeom prst="dodecag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1563016" y="403464"/>
            <a:ext cx="8150299" cy="7386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glow rad="127000">
              <a:schemeClr val="bg1"/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55600" algn="just"/>
            <a:r>
              <a:rPr lang="ru-RU" sz="1400" dirty="0"/>
              <a:t>В лесах Подмосковья растут хвойные деревья (сосны, ели), а также мелколиственные породы деревьев: берёза, ива, ольха, рябина. Встречаются заросли черники, малины, калины, черёмухи, </a:t>
            </a:r>
            <a:r>
              <a:rPr lang="ru-RU" sz="1400" dirty="0" smtClean="0"/>
              <a:t>смородины и брусники. </a:t>
            </a:r>
            <a:r>
              <a:rPr lang="ru-RU" sz="1400" dirty="0"/>
              <a:t>В лесах растут подберёзовики, подосиновики, белые грибы, лисички, опята.</a:t>
            </a:r>
          </a:p>
        </p:txBody>
      </p:sp>
      <p:sp>
        <p:nvSpPr>
          <p:cNvPr id="15" name="AutoShape 5" descr="https://transferdiamar.com/wp-content/uploads/den-trekh-korolej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55843" y="2979529"/>
            <a:ext cx="8150299" cy="11695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glow rad="127000">
              <a:schemeClr val="bg1"/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indent="355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/>
              <a:t>В </a:t>
            </a:r>
            <a:r>
              <a:rPr lang="ru-RU" sz="1400" smtClean="0"/>
              <a:t>подмосковных </a:t>
            </a:r>
            <a:r>
              <a:rPr lang="ru-RU" sz="1400" dirty="0"/>
              <a:t>лесах проживает много разных животных. Более 100 видов птиц: воробьи, сороки, вороны, дятлы, дрозды, снегири, рябчики, соловьи. Можно повстречать бурого медведя, волка и рысь. Водятся в лесах лоси, косули, несколько видов оленей и кабаны, барсуки, белки, горностаи, норки и лисы. Много грызунов: крысы, мыши, куницы, тушканчики, хомяки и суслики. Большинство животных относятся к редким и исчезающим видам.</a:t>
            </a:r>
          </a:p>
        </p:txBody>
      </p:sp>
      <p:pic>
        <p:nvPicPr>
          <p:cNvPr id="2050" name="Picture 2" descr="Заблудилась осень средь берез и сосен Трунов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843" y="1365478"/>
            <a:ext cx="2280299" cy="152932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Занарская Долина коттеджный посело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031" y="1340768"/>
            <a:ext cx="2448272" cy="153098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usefulplant.ru/wp-content/uploads/2020/06/boyaryishnik-krovavo-krasnyiy-plody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9081" y="1308983"/>
            <a:ext cx="2216696" cy="156277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cdn.iz.ru/sites/default/files/styles/2048x1365/public/photo_item-2019-10/1571662114_11.jpg?itok=eRuGo-p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557" y="4277824"/>
            <a:ext cx="2417930" cy="161156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en.grandgames.net/puzzle/f1200/lisyonok_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758" y="4292680"/>
            <a:ext cx="1986246" cy="162706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Птицы Подмосковья: фото, видео, названия, описание, особенности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171" y="4292309"/>
            <a:ext cx="2442331" cy="162743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535850" y="6093296"/>
            <a:ext cx="8238634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glow rad="127000">
              <a:schemeClr val="bg1"/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indent="355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/>
              <a:t>Не так давно в новостях сообщили, что в парке «Скитские пруды» </a:t>
            </a:r>
            <a:r>
              <a:rPr lang="ru-RU" sz="1400" dirty="0"/>
              <a:t>была </a:t>
            </a:r>
            <a:r>
              <a:rPr lang="ru-RU" sz="1400" dirty="0" smtClean="0"/>
              <a:t>замечена </a:t>
            </a:r>
            <a:r>
              <a:rPr lang="ru-RU" sz="1400" b="1" dirty="0" smtClean="0"/>
              <a:t>ласка</a:t>
            </a:r>
            <a:r>
              <a:rPr lang="ru-RU" sz="1400" dirty="0" smtClean="0"/>
              <a:t> . Поэтому я хочу рассказать об этом животном.</a:t>
            </a:r>
            <a:endParaRPr lang="ru-RU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9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897" y="-6818"/>
            <a:ext cx="9906000" cy="3571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Основная часть</a:t>
            </a:r>
          </a:p>
        </p:txBody>
      </p:sp>
      <p:sp>
        <p:nvSpPr>
          <p:cNvPr id="2" name="Двенадцатиугольник 1"/>
          <p:cNvSpPr/>
          <p:nvPr/>
        </p:nvSpPr>
        <p:spPr>
          <a:xfrm>
            <a:off x="9345488" y="0"/>
            <a:ext cx="415658" cy="357166"/>
          </a:xfrm>
          <a:prstGeom prst="dodecag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4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508944" y="827711"/>
            <a:ext cx="4582616" cy="18158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glow rad="127000">
              <a:schemeClr val="bg1"/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55600" algn="just"/>
            <a:r>
              <a:rPr lang="ru-RU" sz="1400" dirty="0" smtClean="0"/>
              <a:t>Ласка – это уникальный зверек, его основная роль в природе – это уничтожение </a:t>
            </a:r>
            <a:r>
              <a:rPr lang="ru-RU" sz="1400" dirty="0"/>
              <a:t>грызунов</a:t>
            </a:r>
            <a:r>
              <a:rPr lang="ru-RU" sz="1400" dirty="0" smtClean="0"/>
              <a:t>.</a:t>
            </a:r>
          </a:p>
          <a:p>
            <a:pPr indent="355600" algn="just"/>
            <a:r>
              <a:rPr lang="ru-RU" sz="1400" dirty="0" smtClean="0"/>
              <a:t> </a:t>
            </a:r>
            <a:r>
              <a:rPr lang="ru-RU" sz="1400" dirty="0"/>
              <a:t>Ласка обыкновенная является представителем рода «Ласки и хорьки», который входит в семейство «куньи». Считается одним из самых маленьких хищных животных. Самцы могут иметь длину в 25 см максимум и весить при этом порядка 260 граммов, а самки в длину достигают не больше 20 см, при весе не больше 112 граммов</a:t>
            </a:r>
            <a:r>
              <a:rPr lang="ru-RU" sz="1400" dirty="0" smtClean="0"/>
              <a:t>. </a:t>
            </a:r>
            <a:endParaRPr lang="ru-RU" sz="1400" dirty="0"/>
          </a:p>
        </p:txBody>
      </p:sp>
      <p:pic>
        <p:nvPicPr>
          <p:cNvPr id="3074" name="Picture 2" descr="https://cherepah.ru/wp-content/uploads/4/f/c/4fc8f27b308f2d5a2979eba41c67a994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3001" y="1196752"/>
            <a:ext cx="3712411" cy="244827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cdn.fishki.net/upload/post/2018/04/06/2561960/caee12136ec0e7ff30bd5ba62ede901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624" y="2852936"/>
            <a:ext cx="3862536" cy="231669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529064" y="3789040"/>
            <a:ext cx="4320480" cy="11695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glow rad="127000">
              <a:schemeClr val="bg1"/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indent="355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/>
              <a:t>Глаза у хищника блестящие, темные, а нос едва раздвоенный. Хвост короткий, окрас которого совпадает с окрасом всего шерстяного покрова. Специальные </a:t>
            </a:r>
            <a:r>
              <a:rPr lang="ru-RU" sz="1400" dirty="0" smtClean="0"/>
              <a:t>железы расположены </a:t>
            </a:r>
            <a:r>
              <a:rPr lang="ru-RU" sz="1400" dirty="0"/>
              <a:t>под хвостом и представляют тайное оружие животного.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508944" y="5301208"/>
            <a:ext cx="5796402" cy="1384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glow rad="127000">
              <a:schemeClr val="bg1"/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55600" algn="just"/>
            <a:r>
              <a:rPr lang="ru-RU" sz="1400" dirty="0"/>
              <a:t>В зависимости от времени года, расцветка </a:t>
            </a:r>
            <a:r>
              <a:rPr lang="ru-RU" sz="1400" dirty="0" smtClean="0"/>
              <a:t>шерсти </a:t>
            </a:r>
            <a:r>
              <a:rPr lang="ru-RU" sz="1400" dirty="0"/>
              <a:t>у ласки может отличаться. Этот хищник, благодаря своим малым размерам, способен пролезть в самую маленькую щель или нору, при этом сама ласка нор не </a:t>
            </a:r>
            <a:r>
              <a:rPr lang="ru-RU" sz="1400" dirty="0" smtClean="0"/>
              <a:t>роет. Хищник </a:t>
            </a:r>
            <a:r>
              <a:rPr lang="ru-RU" sz="1400" dirty="0"/>
              <a:t>использует норы кротов или полевок, где </a:t>
            </a:r>
            <a:r>
              <a:rPr lang="ru-RU" sz="1400" dirty="0" smtClean="0"/>
              <a:t>так </a:t>
            </a:r>
            <a:r>
              <a:rPr lang="ru-RU" sz="1400" dirty="0"/>
              <a:t>же скрывается от опасности. </a:t>
            </a:r>
            <a:r>
              <a:rPr lang="ru-RU" sz="1400" dirty="0" smtClean="0"/>
              <a:t>Максимальный </a:t>
            </a:r>
            <a:r>
              <a:rPr lang="ru-RU" sz="1400" dirty="0"/>
              <a:t>срок, который может прожить ласка, составляет около 5 лет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pic>
        <p:nvPicPr>
          <p:cNvPr id="3078" name="Picture 6" descr="https://planetanimal.ru/wp-content/uploads/2021/10/word-image-33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3187" y="5299488"/>
            <a:ext cx="1979474" cy="151099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77146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68624" y="1600201"/>
            <a:ext cx="7842076" cy="4525963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0070C0"/>
                </a:solidFill>
                <a:latin typeface="Segoe Print" pitchFamily="2" charset="0"/>
                <a:cs typeface="Rod" pitchFamily="49" charset="-79"/>
              </a:rPr>
              <a:t>Страница вторая…</a:t>
            </a:r>
            <a:endParaRPr lang="ru-RU" sz="4400" dirty="0"/>
          </a:p>
        </p:txBody>
      </p:sp>
    </p:spTree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5C73BF9-E0A5-486E-A37B-6ED52DDADE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EE76882-1190-467D-B897-F120DF8E8C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0B440494-5304-40A2-9B27-CDA8E4A210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625" b="10625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BAED7669-3578-4BA3-9244-AEA0CC927A8A}"/>
              </a:ext>
            </a:extLst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tx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1F060503-813A-490B-84A0-DBEF36D6CB15}"/>
              </a:ext>
            </a:extLst>
          </p:cNvPr>
          <p:cNvSpPr/>
          <p:nvPr/>
        </p:nvSpPr>
        <p:spPr>
          <a:xfrm>
            <a:off x="1872853" y="4841935"/>
            <a:ext cx="7936550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32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Разнообразие природы родного края </a:t>
            </a:r>
          </a:p>
          <a:p>
            <a:pPr algn="r"/>
            <a:r>
              <a:rPr lang="ru-RU" sz="32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 Московская область)</a:t>
            </a:r>
          </a:p>
          <a:p>
            <a:pPr algn="r"/>
            <a:r>
              <a:rPr lang="ru-RU" sz="32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Автор- К</a:t>
            </a:r>
            <a:r>
              <a:rPr lang="ru-RU" sz="32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.Иван,</a:t>
            </a:r>
          </a:p>
          <a:p>
            <a:pPr algn="r"/>
            <a:r>
              <a:rPr lang="ru-RU" sz="32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Учащийся 3 </a:t>
            </a:r>
            <a:r>
              <a:rPr lang="ru-RU" sz="32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«А</a:t>
            </a:r>
            <a:r>
              <a:rPr lang="ru-RU" sz="32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» класса</a:t>
            </a:r>
            <a:endParaRPr lang="ru-RU" sz="32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9017562"/>
      </p:ext>
    </p:extLst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4ADF27D-CBEF-4F43-8BD6-E32A0D4ED0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408" b="4953"/>
          <a:stretch/>
        </p:blipFill>
        <p:spPr>
          <a:xfrm>
            <a:off x="0" y="1"/>
            <a:ext cx="9906000" cy="6858000"/>
          </a:xfr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827F8B3-48E6-44B6-A32B-AAA9A1941977}"/>
              </a:ext>
            </a:extLst>
          </p:cNvPr>
          <p:cNvSpPr/>
          <p:nvPr/>
        </p:nvSpPr>
        <p:spPr>
          <a:xfrm>
            <a:off x="0" y="-315416"/>
            <a:ext cx="9906000" cy="6858000"/>
          </a:xfrm>
          <a:prstGeom prst="rect">
            <a:avLst/>
          </a:prstGeom>
          <a:solidFill>
            <a:schemeClr val="tx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6F0D4C2D-CC2F-499C-86AB-1BE5A17072B9}"/>
              </a:ext>
            </a:extLst>
          </p:cNvPr>
          <p:cNvSpPr txBox="1">
            <a:spLocks/>
          </p:cNvSpPr>
          <p:nvPr/>
        </p:nvSpPr>
        <p:spPr>
          <a:xfrm>
            <a:off x="776537" y="260649"/>
            <a:ext cx="8568951" cy="15121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 dirty="0">
                <a:solidFill>
                  <a:schemeClr val="bg1"/>
                </a:solidFill>
              </a:rPr>
              <a:t>Обыкновенный еж 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</a:rPr>
              <a:t>В длину достигает 30 см, весит до 800 г. Места обитания обыкновенного ежа достаточно разнообразны. Избегает он лишь сплошных хвойников и болот. Активен ночью, гнездо покидает ненадолго. Всеядное животное. 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5B4B1FE5-A9AC-489E-8A3F-9204B5FE5075}"/>
              </a:ext>
            </a:extLst>
          </p:cNvPr>
          <p:cNvSpPr txBox="1">
            <a:spLocks/>
          </p:cNvSpPr>
          <p:nvPr/>
        </p:nvSpPr>
        <p:spPr>
          <a:xfrm>
            <a:off x="54173" y="5411788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Интересный факт: 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ffectLst/>
              </a:rPr>
              <a:t>обыкновенный еж – быстрое для своего размера животное. Скорость передвижения составляет 3 м/с. Умеет прыгать и плавать.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8453377"/>
      </p:ext>
    </p:extLst>
  </p:cSld>
  <p:clrMapOvr>
    <a:masterClrMapping/>
  </p:clrMapOvr>
  <p:transition>
    <p:sndAc>
      <p:stSnd>
        <p:snd r:embed="rId2" name="Катюша-катюша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2377</TotalTime>
  <Words>1194</Words>
  <Application>Microsoft Office PowerPoint</Application>
  <PresentationFormat>Лист A4 (210x297 мм)</PresentationFormat>
  <Paragraphs>114</Paragraphs>
  <Slides>25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  Муниципальное бюджетное общеобразовательное учреждение  «Средняя общеобразовательная школа № 16» г. Сергиев Посад            Устный журнал Разнообразие природы родного края. Подмосковье     Подготовлен учениками  3 «А» класса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 Проект   «ЛЕСНЫЕ СОНИ»                            Подготовила  К. Саша, учащаяся  3 А класса</vt:lpstr>
      <vt:lpstr>Слайд 21</vt:lpstr>
      <vt:lpstr>Эти милые зверьки занесены в Красную книгу.</vt:lpstr>
      <vt:lpstr>Сони отличаются небольшими размерами (длина тела 8-12 см, хвоста 6-11 см.) Масса тела около 40 грамм. Цвет шерстки обычно в серых тонах, но в разных ареалах обитания могут быть разные оттенки. Шерстка короткая, мягкая и густая.</vt:lpstr>
      <vt:lpstr>Обитают в дубово-липовых местах, живут в дуплах, зимуют в норах под корнями.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Филипп</dc:creator>
  <cp:lastModifiedBy>ВФ</cp:lastModifiedBy>
  <cp:revision>249</cp:revision>
  <cp:lastPrinted>2021-04-27T09:51:40Z</cp:lastPrinted>
  <dcterms:created xsi:type="dcterms:W3CDTF">2019-02-07T16:52:08Z</dcterms:created>
  <dcterms:modified xsi:type="dcterms:W3CDTF">2024-01-08T12:28:28Z</dcterms:modified>
</cp:coreProperties>
</file>