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handoutMasterIdLst>
    <p:handoutMasterId r:id="rId13"/>
  </p:handoutMasterIdLst>
  <p:sldIdLst>
    <p:sldId id="257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2" r:id="rId10"/>
    <p:sldId id="274" r:id="rId11"/>
    <p:sldId id="271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8001"/>
    <a:srgbClr val="6B9A0E"/>
    <a:srgbClr val="89C412"/>
    <a:srgbClr val="C5FAA8"/>
    <a:srgbClr val="8CCA13"/>
    <a:srgbClr val="C61D32"/>
    <a:srgbClr val="ED5D73"/>
    <a:srgbClr val="F48D95"/>
    <a:srgbClr val="E46D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5" autoAdjust="0"/>
    <p:restoredTop sz="94660"/>
  </p:normalViewPr>
  <p:slideViewPr>
    <p:cSldViewPr snapToGrid="0">
      <p:cViewPr varScale="1">
        <p:scale>
          <a:sx n="70" d="100"/>
          <a:sy n="70" d="100"/>
        </p:scale>
        <p:origin x="70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2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EFD4-6855-4251-9F21-C5F52D3090A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15CE21-67D1-4822-A11D-B1C8F495C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0692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"/>
            <a:ext cx="12192000" cy="457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A4E5F50-8C3C-4655-97FD-59D2AA8CA0C8}" type="datetimeFigureOut">
              <a:rPr lang="ru-RU" smtClean="0"/>
              <a:t>08.01.2024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752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099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3"/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068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63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9269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mask-tub-et-brush.m.a.pic.centerblog.net/3cbb093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39809" y="5242260"/>
            <a:ext cx="973667" cy="122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" r="1215" b="87486"/>
          <a:stretch/>
        </p:blipFill>
        <p:spPr bwMode="auto">
          <a:xfrm>
            <a:off x="0" y="0"/>
            <a:ext cx="12192000" cy="58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7440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mask-tub-et-brush.m.a.pic.centerblog.net/3cbb093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7332" y="157928"/>
            <a:ext cx="973667" cy="122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" t="88907" r="1238"/>
          <a:stretch/>
        </p:blipFill>
        <p:spPr bwMode="auto">
          <a:xfrm>
            <a:off x="-2" y="6337058"/>
            <a:ext cx="12192000" cy="520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0468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http://visualife.newmobapp.com/wp-content/uploads/2014/07/treasure-map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7333" y="336984"/>
            <a:ext cx="973668" cy="91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mask-tub-et-brush.m.a.pic.centerblog.net/3cbb0934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453" y="5070041"/>
            <a:ext cx="973667" cy="122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" t="88907" r="1238"/>
          <a:stretch/>
        </p:blipFill>
        <p:spPr bwMode="auto">
          <a:xfrm>
            <a:off x="-2" y="6337058"/>
            <a:ext cx="12192000" cy="520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180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"/>
            <a:ext cx="12192000" cy="457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832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" r="1215" b="87486"/>
          <a:stretch/>
        </p:blipFill>
        <p:spPr bwMode="auto">
          <a:xfrm>
            <a:off x="0" y="0"/>
            <a:ext cx="12192000" cy="58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609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" r="1215" b="87486"/>
          <a:stretch/>
        </p:blipFill>
        <p:spPr bwMode="auto">
          <a:xfrm>
            <a:off x="0" y="0"/>
            <a:ext cx="12192000" cy="58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AGReverance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728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338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25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1362927" y="6673334"/>
            <a:ext cx="8290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AGReverance" pitchFamily="2" charset="0"/>
              </a:rPr>
              <a:t>© Полшкова В.В., 2018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A4E5F50-8C3C-4655-97FD-59D2AA8CA0C8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4" descr="https://us.123rf.com/450wm/andegro4ka/andegro4ka1311/andegro4ka131100030/23865891-pirates-treasure-map-with-spyglass-and-compass-illustration.jpg?ver=6"/>
          <p:cNvPicPr>
            <a:picLocks noChangeAspect="1" noChangeArrowheads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41927"/>
            <a:ext cx="1331407" cy="133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019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700" r:id="rId3"/>
    <p:sldLayoutId id="2147483701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AGReverance" pitchFamily="2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05508" y="4678232"/>
            <a:ext cx="8083061" cy="2194077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Глазомерная, полярная и маршрутная съёмка местности.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8431823" y="5301760"/>
            <a:ext cx="3317631" cy="866439"/>
          </a:xfrm>
        </p:spPr>
        <p:txBody>
          <a:bodyPr>
            <a:normAutofit/>
          </a:bodyPr>
          <a:lstStyle/>
          <a:p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738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D5B0573-0529-4B88-A894-BD9C5ECF5A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331" y="144477"/>
            <a:ext cx="5738445" cy="486654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3D08CC4-B6DE-4295-A8EA-A542B7734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5" y="2609325"/>
            <a:ext cx="6119446" cy="4081622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CB617059-00B9-4C42-97E3-F6734EE316C3}"/>
              </a:ext>
            </a:extLst>
          </p:cNvPr>
          <p:cNvSpPr/>
          <p:nvPr/>
        </p:nvSpPr>
        <p:spPr>
          <a:xfrm>
            <a:off x="351692" y="228600"/>
            <a:ext cx="6471139" cy="2358149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Топографы и картографы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выполняют съёмку местности с помощью сложных приборов и инструментов.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A957A8AF-5A69-42E0-9DA0-26A5E8770832}"/>
              </a:ext>
            </a:extLst>
          </p:cNvPr>
          <p:cNvSpPr/>
          <p:nvPr/>
        </p:nvSpPr>
        <p:spPr>
          <a:xfrm>
            <a:off x="5518637" y="5172078"/>
            <a:ext cx="6471139" cy="1357816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Это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позволяет точно измерить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расстояние, направление и высоту точек.</a:t>
            </a:r>
          </a:p>
        </p:txBody>
      </p:sp>
    </p:spTree>
    <p:extLst>
      <p:ext uri="{BB962C8B-B14F-4D97-AF65-F5344CB8AC3E}">
        <p14:creationId xmlns:p14="http://schemas.microsoft.com/office/powerpoint/2010/main" val="41681472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Составить план местности маршрута от школы до дома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1359971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A04D9AA-56B2-4842-9F4F-4276643E0D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238" y="0"/>
            <a:ext cx="5910762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6D84D238-EB90-4B95-920B-9631BDEAD38F}"/>
              </a:ext>
            </a:extLst>
          </p:cNvPr>
          <p:cNvSpPr/>
          <p:nvPr/>
        </p:nvSpPr>
        <p:spPr>
          <a:xfrm>
            <a:off x="439615" y="439616"/>
            <a:ext cx="6049107" cy="526659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ГЛАЗОМЕРНАЯ СЪЁМКА МЕСТНОСТИ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– </a:t>
            </a:r>
          </a:p>
          <a:p>
            <a:pPr algn="ctr"/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самый простой вид съёмки местности. </a:t>
            </a:r>
          </a:p>
          <a:p>
            <a:pPr algn="ctr"/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Все измерения выполняются с помощью простейших приспособлений, заменяющих топографические инструменты.</a:t>
            </a:r>
          </a:p>
        </p:txBody>
      </p:sp>
    </p:spTree>
    <p:extLst>
      <p:ext uri="{BB962C8B-B14F-4D97-AF65-F5344CB8AC3E}">
        <p14:creationId xmlns:p14="http://schemas.microsoft.com/office/powerpoint/2010/main" val="377502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7D8D444-4D83-4ADD-AEB4-7865A130E1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201" y="123005"/>
            <a:ext cx="4760582" cy="6418557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2E06A6F0-AF83-4114-9759-B2276896047A}"/>
              </a:ext>
            </a:extLst>
          </p:cNvPr>
          <p:cNvSpPr/>
          <p:nvPr/>
        </p:nvSpPr>
        <p:spPr>
          <a:xfrm>
            <a:off x="483577" y="334108"/>
            <a:ext cx="6699738" cy="905607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Оборудование для глазомерной съёмки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176CF2DD-73C1-402F-8F8C-1C0AA87A36A9}"/>
              </a:ext>
            </a:extLst>
          </p:cNvPr>
          <p:cNvSpPr/>
          <p:nvPr/>
        </p:nvSpPr>
        <p:spPr>
          <a:xfrm>
            <a:off x="1292469" y="1815609"/>
            <a:ext cx="5319346" cy="3033347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Компас</a:t>
            </a:r>
          </a:p>
          <a:p>
            <a:pPr marL="285750" indent="-285750">
              <a:buFontTx/>
              <a:buChar char="-"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Визирная линейка</a:t>
            </a:r>
          </a:p>
          <a:p>
            <a:pPr marL="285750" indent="-285750">
              <a:buFontTx/>
              <a:buChar char="-"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Планшет с листом бумаги</a:t>
            </a:r>
          </a:p>
          <a:p>
            <a:pPr marL="285750" indent="-285750">
              <a:buFontTx/>
              <a:buChar char="-"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Простой карандаш</a:t>
            </a:r>
          </a:p>
          <a:p>
            <a:pPr marL="285750" indent="-285750">
              <a:buFontTx/>
              <a:buChar char="-"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Ластик</a:t>
            </a:r>
          </a:p>
          <a:p>
            <a:pPr marL="285750" indent="-285750" algn="ctr"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8459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F1B33AB-38CB-4A9B-8609-6BF9640190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094" y="0"/>
            <a:ext cx="5136906" cy="342460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AF1210F-87A8-4D02-AEA6-15FF513A1F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094" y="3433395"/>
            <a:ext cx="5136907" cy="3424605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E00F04B3-69EA-4548-92BE-D0F1336A0F87}"/>
              </a:ext>
            </a:extLst>
          </p:cNvPr>
          <p:cNvSpPr/>
          <p:nvPr/>
        </p:nvSpPr>
        <p:spPr>
          <a:xfrm>
            <a:off x="1556238" y="127977"/>
            <a:ext cx="8020782" cy="1063870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Во время глазомерной съёмки расстояния часто измеряют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шагами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FCCF0C95-047C-4592-A24E-6D15178B7CD6}"/>
              </a:ext>
            </a:extLst>
          </p:cNvPr>
          <p:cNvSpPr/>
          <p:nvPr/>
        </p:nvSpPr>
        <p:spPr>
          <a:xfrm>
            <a:off x="545122" y="1608015"/>
            <a:ext cx="7660298" cy="3641970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Для этого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рулеткой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 откладывают определенное расстояние,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 м или 100 м,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проходят это расстояние обычным шагом, считая количество шагов.</a:t>
            </a:r>
          </a:p>
          <a:p>
            <a:pPr algn="ctr"/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100 м = 10 000 см</a:t>
            </a:r>
          </a:p>
          <a:p>
            <a:pPr algn="ctr"/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10 000 см : 165 шагов = 60 см 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5827EB5E-44A5-48C1-BB04-768F3D3140F4}"/>
              </a:ext>
            </a:extLst>
          </p:cNvPr>
          <p:cNvSpPr/>
          <p:nvPr/>
        </p:nvSpPr>
        <p:spPr>
          <a:xfrm>
            <a:off x="2053003" y="5609981"/>
            <a:ext cx="7027252" cy="888023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Необходимое условие глазомерной съемки – умение пользоваться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компасом</a:t>
            </a:r>
          </a:p>
        </p:txBody>
      </p:sp>
    </p:spTree>
    <p:extLst>
      <p:ext uri="{BB962C8B-B14F-4D97-AF65-F5344CB8AC3E}">
        <p14:creationId xmlns:p14="http://schemas.microsoft.com/office/powerpoint/2010/main" val="2582268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61B3EB6-E17F-4518-B6FE-DAF7A98986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10978"/>
            <a:ext cx="5274614" cy="444702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C6053BE-2122-4898-AAB0-95AC0C89F3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180" y="67654"/>
            <a:ext cx="5839820" cy="4055937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BC1C0444-F341-46F8-9897-611F9F6C9A5B}"/>
              </a:ext>
            </a:extLst>
          </p:cNvPr>
          <p:cNvSpPr/>
          <p:nvPr/>
        </p:nvSpPr>
        <p:spPr>
          <a:xfrm>
            <a:off x="413239" y="316523"/>
            <a:ext cx="5789472" cy="1705708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Нужно уметь определять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азимут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 объекта и наносить его на план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365642D1-7EAD-45CC-BE12-8A044C252EE6}"/>
              </a:ext>
            </a:extLst>
          </p:cNvPr>
          <p:cNvSpPr/>
          <p:nvPr/>
        </p:nvSpPr>
        <p:spPr>
          <a:xfrm>
            <a:off x="4703885" y="4369777"/>
            <a:ext cx="7350369" cy="2294792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Азимут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 – горизонтальный угол, отсчитываемый между заранее выбранным направлением (например: северным, который определяется с помощью компаса) и направлением на заданный предмет.</a:t>
            </a:r>
          </a:p>
        </p:txBody>
      </p:sp>
    </p:spTree>
    <p:extLst>
      <p:ext uri="{BB962C8B-B14F-4D97-AF65-F5344CB8AC3E}">
        <p14:creationId xmlns:p14="http://schemas.microsoft.com/office/powerpoint/2010/main" val="2931872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B34479A-66FD-4E47-B759-E464AF892B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3816321" cy="447029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BB7FE79-7661-4C6F-A753-18CAC77A51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181" y="2484348"/>
            <a:ext cx="3733819" cy="4373652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C91966A8-B158-45A4-A413-FF9EA50F4A1A}"/>
              </a:ext>
            </a:extLst>
          </p:cNvPr>
          <p:cNvSpPr/>
          <p:nvPr/>
        </p:nvSpPr>
        <p:spPr>
          <a:xfrm>
            <a:off x="360485" y="193430"/>
            <a:ext cx="5433646" cy="2031024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ПОЛЯРНАЯ СЪЁМКА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–</a:t>
            </a:r>
          </a:p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это съёмка, которая проводится из одной точки (полюса).</a:t>
            </a:r>
          </a:p>
        </p:txBody>
      </p:sp>
      <p:sp>
        <p:nvSpPr>
          <p:cNvPr id="7" name="Облачко с текстом: прямоугольное со скругленными углами 6">
            <a:extLst>
              <a:ext uri="{FF2B5EF4-FFF2-40B4-BE49-F238E27FC236}">
                <a16:creationId xmlns:a16="http://schemas.microsoft.com/office/drawing/2014/main" xmlns="" id="{4F2FE36D-854A-4530-BE11-C44A9ED24D8B}"/>
              </a:ext>
            </a:extLst>
          </p:cNvPr>
          <p:cNvSpPr/>
          <p:nvPr/>
        </p:nvSpPr>
        <p:spPr>
          <a:xfrm>
            <a:off x="678474" y="2708031"/>
            <a:ext cx="5266592" cy="1371600"/>
          </a:xfrm>
          <a:prstGeom prst="wedgeRoundRectCallout">
            <a:avLst>
              <a:gd name="adj1" fmla="val 66145"/>
              <a:gd name="adj2" fmla="val -18034"/>
              <a:gd name="adj3" fmla="val 16667"/>
            </a:avLst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Полюс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 выбирают в середине территории</a:t>
            </a:r>
          </a:p>
        </p:txBody>
      </p:sp>
      <p:sp>
        <p:nvSpPr>
          <p:cNvPr id="8" name="Облачко с текстом: прямоугольное со скругленными углами 7">
            <a:extLst>
              <a:ext uri="{FF2B5EF4-FFF2-40B4-BE49-F238E27FC236}">
                <a16:creationId xmlns:a16="http://schemas.microsoft.com/office/drawing/2014/main" xmlns="" id="{9B8EA71B-7EE7-4482-BF78-2BFC2538CD99}"/>
              </a:ext>
            </a:extLst>
          </p:cNvPr>
          <p:cNvSpPr/>
          <p:nvPr/>
        </p:nvSpPr>
        <p:spPr>
          <a:xfrm>
            <a:off x="1289529" y="4580792"/>
            <a:ext cx="5987561" cy="1679331"/>
          </a:xfrm>
          <a:prstGeom prst="wedgeRoundRectCallout">
            <a:avLst>
              <a:gd name="adj1" fmla="val 76189"/>
              <a:gd name="adj2" fmla="val -19977"/>
              <a:gd name="adj3" fmla="val 16667"/>
            </a:avLst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Из этой точки определяют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направление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 на объекты и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расстояние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 до них.</a:t>
            </a:r>
          </a:p>
        </p:txBody>
      </p:sp>
    </p:spTree>
    <p:extLst>
      <p:ext uri="{BB962C8B-B14F-4D97-AF65-F5344CB8AC3E}">
        <p14:creationId xmlns:p14="http://schemas.microsoft.com/office/powerpoint/2010/main" val="2104831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5F843DB-DA83-4A9E-A181-8A6C112AB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978" y="96167"/>
            <a:ext cx="3913036" cy="45835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9908365-0AE2-480D-8D84-8E1D7CABFD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55" y="1898590"/>
            <a:ext cx="4211516" cy="4933207"/>
          </a:xfrm>
          <a:prstGeom prst="rect">
            <a:avLst/>
          </a:prstGeom>
        </p:spPr>
      </p:pic>
      <p:sp>
        <p:nvSpPr>
          <p:cNvPr id="6" name="Облачко с текстом: прямоугольное со скругленными углами 5">
            <a:extLst>
              <a:ext uri="{FF2B5EF4-FFF2-40B4-BE49-F238E27FC236}">
                <a16:creationId xmlns:a16="http://schemas.microsoft.com/office/drawing/2014/main" xmlns="" id="{79DF255D-CB2E-4935-A21E-83660BABD13E}"/>
              </a:ext>
            </a:extLst>
          </p:cNvPr>
          <p:cNvSpPr/>
          <p:nvPr/>
        </p:nvSpPr>
        <p:spPr>
          <a:xfrm>
            <a:off x="415712" y="1898590"/>
            <a:ext cx="3913036" cy="1855724"/>
          </a:xfrm>
          <a:prstGeom prst="wedgeRoundRectCallout">
            <a:avLst>
              <a:gd name="adj1" fmla="val 80728"/>
              <a:gd name="adj2" fmla="val 55112"/>
              <a:gd name="adj3" fmla="val 16667"/>
            </a:avLst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Масштаб плана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выбирают таким, чтобы план уместился на листе бумаги.</a:t>
            </a:r>
          </a:p>
        </p:txBody>
      </p:sp>
      <p:sp>
        <p:nvSpPr>
          <p:cNvPr id="7" name="Облачко с текстом: прямоугольное со скругленными углами 6">
            <a:extLst>
              <a:ext uri="{FF2B5EF4-FFF2-40B4-BE49-F238E27FC236}">
                <a16:creationId xmlns:a16="http://schemas.microsoft.com/office/drawing/2014/main" xmlns="" id="{8CBAFC49-B121-4345-AD31-5B910B16467E}"/>
              </a:ext>
            </a:extLst>
          </p:cNvPr>
          <p:cNvSpPr/>
          <p:nvPr/>
        </p:nvSpPr>
        <p:spPr>
          <a:xfrm>
            <a:off x="415712" y="184093"/>
            <a:ext cx="3913036" cy="1275432"/>
          </a:xfrm>
          <a:prstGeom prst="wedgeRoundRectCallout">
            <a:avLst>
              <a:gd name="adj1" fmla="val 71516"/>
              <a:gd name="adj2" fmla="val 8730"/>
              <a:gd name="adj3" fmla="val 16667"/>
            </a:avLst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На плане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стрелкой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обозначают направление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север-юг.</a:t>
            </a:r>
          </a:p>
        </p:txBody>
      </p:sp>
      <p:sp>
        <p:nvSpPr>
          <p:cNvPr id="8" name="Облачко с текстом: прямоугольное со скругленными углами 7">
            <a:extLst>
              <a:ext uri="{FF2B5EF4-FFF2-40B4-BE49-F238E27FC236}">
                <a16:creationId xmlns:a16="http://schemas.microsoft.com/office/drawing/2014/main" xmlns="" id="{87B53838-9A00-43D1-89FD-5828DA07D34E}"/>
              </a:ext>
            </a:extLst>
          </p:cNvPr>
          <p:cNvSpPr/>
          <p:nvPr/>
        </p:nvSpPr>
        <p:spPr>
          <a:xfrm>
            <a:off x="1154266" y="4869843"/>
            <a:ext cx="6169726" cy="1064965"/>
          </a:xfrm>
          <a:prstGeom prst="wedgeRoundRectCallout">
            <a:avLst>
              <a:gd name="adj1" fmla="val 81487"/>
              <a:gd name="adj2" fmla="val -8504"/>
              <a:gd name="adj3" fmla="val 16667"/>
            </a:avLst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Объекты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 обозначают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условными знаками.</a:t>
            </a:r>
          </a:p>
        </p:txBody>
      </p:sp>
    </p:spTree>
    <p:extLst>
      <p:ext uri="{BB962C8B-B14F-4D97-AF65-F5344CB8AC3E}">
        <p14:creationId xmlns:p14="http://schemas.microsoft.com/office/powerpoint/2010/main" val="3055294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EE3F1AF-F79B-4407-ABC8-50E200BE34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443" y="1187923"/>
            <a:ext cx="8502457" cy="5670077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9EC16353-B2AC-4BDC-88DB-A51AB3B7DDCE}"/>
              </a:ext>
            </a:extLst>
          </p:cNvPr>
          <p:cNvSpPr/>
          <p:nvPr/>
        </p:nvSpPr>
        <p:spPr>
          <a:xfrm>
            <a:off x="729762" y="75696"/>
            <a:ext cx="10348546" cy="2048608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МАРШРУТНАЯ СЪЁМКА </a:t>
            </a:r>
          </a:p>
          <a:p>
            <a:pPr algn="ctr"/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проводится если участок вытянут в длину или необходимо изобразить маршрут экскурсии или похода.</a:t>
            </a:r>
          </a:p>
        </p:txBody>
      </p:sp>
    </p:spTree>
    <p:extLst>
      <p:ext uri="{BB962C8B-B14F-4D97-AF65-F5344CB8AC3E}">
        <p14:creationId xmlns:p14="http://schemas.microsoft.com/office/powerpoint/2010/main" val="3041348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A90016A-3A71-450F-855A-59C68D7429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016" y="150148"/>
            <a:ext cx="5061296" cy="6051964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4D12844B-5790-43E1-A8C0-125A4EF68C3B}"/>
              </a:ext>
            </a:extLst>
          </p:cNvPr>
          <p:cNvSpPr/>
          <p:nvPr/>
        </p:nvSpPr>
        <p:spPr>
          <a:xfrm>
            <a:off x="536331" y="237392"/>
            <a:ext cx="5306228" cy="6216161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каждом повороте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маршрута делается остановка, определяется и обозначается положение этой точки на плане.</a:t>
            </a:r>
          </a:p>
          <a:p>
            <a:pPr marL="285750" indent="-285750">
              <a:buFontTx/>
              <a:buChar char="-"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Далее определяется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направление на видимые объекты.</a:t>
            </a:r>
          </a:p>
          <a:p>
            <a:pPr marL="285750" indent="-285750">
              <a:buFontTx/>
              <a:buChar char="-"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Расстояние до объектов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часто определяется «на глаз».</a:t>
            </a:r>
          </a:p>
          <a:p>
            <a:pPr marL="285750" indent="-285750">
              <a:buFontTx/>
              <a:buChar char="-"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Объекты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 условными знаками наносятся на план.</a:t>
            </a:r>
          </a:p>
        </p:txBody>
      </p:sp>
    </p:spTree>
    <p:extLst>
      <p:ext uri="{BB962C8B-B14F-4D97-AF65-F5344CB8AC3E}">
        <p14:creationId xmlns:p14="http://schemas.microsoft.com/office/powerpoint/2010/main" val="7206657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5453</TotalTime>
  <Words>280</Words>
  <Application>Microsoft Office PowerPoint</Application>
  <PresentationFormat>Широкоэкранный</PresentationFormat>
  <Paragraphs>34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AGReverance</vt:lpstr>
      <vt:lpstr>Calibri</vt:lpstr>
      <vt:lpstr>Tw Cen MT</vt:lpstr>
      <vt:lpstr>Wingdings 3</vt:lpstr>
      <vt:lpstr>Интеграл</vt:lpstr>
      <vt:lpstr>Глазомерная, полярная и маршрутная съёмка местности.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Company>МАОУ ДО ЦРТДиЮ Каменского района Пензенской области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«География»</dc:title>
  <dc:subject>География</dc:subject>
  <dc:creator>Viktoriya Polshkova</dc:creator>
  <cp:keywords>география</cp:keywords>
  <cp:lastModifiedBy>Пользователь Windows</cp:lastModifiedBy>
  <cp:revision>233</cp:revision>
  <dcterms:created xsi:type="dcterms:W3CDTF">2018-02-25T15:29:25Z</dcterms:created>
  <dcterms:modified xsi:type="dcterms:W3CDTF">2024-01-08T12:36:17Z</dcterms:modified>
  <cp:category>География;Страны</cp:category>
</cp:coreProperties>
</file>