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handoutMasterIdLst>
    <p:handoutMasterId r:id="rId17"/>
  </p:handoutMasterIdLst>
  <p:sldIdLst>
    <p:sldId id="256" r:id="rId2"/>
    <p:sldId id="260" r:id="rId3"/>
    <p:sldId id="261" r:id="rId4"/>
    <p:sldId id="262" r:id="rId5"/>
    <p:sldId id="263" r:id="rId6"/>
    <p:sldId id="268" r:id="rId7"/>
    <p:sldId id="264" r:id="rId8"/>
    <p:sldId id="270" r:id="rId9"/>
    <p:sldId id="265" r:id="rId10"/>
    <p:sldId id="267" r:id="rId11"/>
    <p:sldId id="266" r:id="rId12"/>
    <p:sldId id="269" r:id="rId13"/>
    <p:sldId id="257" r:id="rId14"/>
    <p:sldId id="258" r:id="rId15"/>
    <p:sldId id="259" r:id="rId16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7459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-30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0430B6-C248-4C7B-9338-E76751C4B7F5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0C45C0-0659-4C5C-B863-3E8070D97E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6281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print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5615771C-E31F-4BBA-8051-6057FD8FA92A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91928F9-B507-4CCA-B34F-E8CB70E5E0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89697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771C-E31F-4BBA-8051-6057FD8FA92A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928F9-B507-4CCA-B34F-E8CB70E5E0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0112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771C-E31F-4BBA-8051-6057FD8FA92A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928F9-B507-4CCA-B34F-E8CB70E5E0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8781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771C-E31F-4BBA-8051-6057FD8FA92A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928F9-B507-4CCA-B34F-E8CB70E5E0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6866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print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615771C-E31F-4BBA-8051-6057FD8FA92A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A91928F9-B507-4CCA-B34F-E8CB70E5E0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68684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771C-E31F-4BBA-8051-6057FD8FA92A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928F9-B507-4CCA-B34F-E8CB70E5E0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11567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771C-E31F-4BBA-8051-6057FD8FA92A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928F9-B507-4CCA-B34F-E8CB70E5E0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0665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771C-E31F-4BBA-8051-6057FD8FA92A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928F9-B507-4CCA-B34F-E8CB70E5E0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0366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771C-E31F-4BBA-8051-6057FD8FA92A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928F9-B507-4CCA-B34F-E8CB70E5E0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3227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771C-E31F-4BBA-8051-6057FD8FA92A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91928F9-B507-4CCA-B34F-E8CB70E5E0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1548857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5615771C-E31F-4BBA-8051-6057FD8FA92A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91928F9-B507-4CCA-B34F-E8CB70E5E0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2908521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615771C-E31F-4BBA-8051-6057FD8FA92A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91928F9-B507-4CCA-B34F-E8CB70E5E0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88687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 go to school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4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360147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-1269696"/>
            <a:ext cx="10444540" cy="78334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7157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4779817"/>
            <a:ext cx="10058400" cy="1551709"/>
          </a:xfrm>
        </p:spPr>
        <p:txBody>
          <a:bodyPr>
            <a:noAutofit/>
          </a:bodyPr>
          <a:lstStyle/>
          <a:p>
            <a:r>
              <a:rPr lang="en-US" sz="6000" dirty="0" smtClean="0"/>
              <a:t>How many books are there on the table?</a:t>
            </a:r>
            <a:endParaRPr lang="ru-RU" sz="6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88473" y="-4759037"/>
            <a:ext cx="12690764" cy="951807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2223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How many books </a:t>
            </a:r>
            <a:r>
              <a:rPr lang="en-US" sz="3600" u="sng" dirty="0" smtClean="0"/>
              <a:t>are there </a:t>
            </a:r>
            <a:r>
              <a:rPr lang="en-US" sz="3600" dirty="0" smtClean="0"/>
              <a:t>on the shelf?</a:t>
            </a:r>
            <a:endParaRPr lang="ru-RU" sz="3600" dirty="0" smtClean="0"/>
          </a:p>
          <a:p>
            <a:r>
              <a:rPr lang="en-US" sz="4400" dirty="0" smtClean="0"/>
              <a:t> </a:t>
            </a:r>
            <a:r>
              <a:rPr lang="en-US" sz="5400" dirty="0" smtClean="0"/>
              <a:t>Who is there in the kitchen?</a:t>
            </a:r>
          </a:p>
          <a:p>
            <a:r>
              <a:rPr lang="en-US" sz="5400" dirty="0" smtClean="0"/>
              <a:t>There is mum there.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25512" y="3296849"/>
            <a:ext cx="15728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там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098968593"/>
              </p:ext>
            </p:extLst>
          </p:nvPr>
        </p:nvGraphicFramePr>
        <p:xfrm>
          <a:off x="1392070" y="2210937"/>
          <a:ext cx="9733130" cy="3925824"/>
        </p:xfrm>
        <a:graphic>
          <a:graphicData uri="http://schemas.openxmlformats.org/drawingml/2006/table">
            <a:tbl>
              <a:tblPr firstRow="1" firstCol="1" bandRow="1"/>
              <a:tblGrid>
                <a:gridCol w="3059893"/>
                <a:gridCol w="3426316"/>
                <a:gridCol w="3246921"/>
              </a:tblGrid>
              <a:tr h="4554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before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4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blackboard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классная доска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4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class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класс</a:t>
                      </a:r>
                      <a:r>
                        <a:rPr lang="en-US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2. </a:t>
                      </a: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урок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4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classroom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классная комната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4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give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давать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4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plant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растение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4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put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класть, ставить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4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windowsill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подоконник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29405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036320"/>
            <a:ext cx="10058400" cy="499872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How many </a:t>
            </a:r>
            <a:r>
              <a:rPr lang="en-US" sz="2800" dirty="0" smtClean="0"/>
              <a:t>days are there in a week?</a:t>
            </a:r>
            <a:endParaRPr lang="ru-RU" sz="2800" dirty="0" smtClean="0"/>
          </a:p>
          <a:p>
            <a:r>
              <a:rPr lang="en-US" sz="2800" dirty="0" smtClean="0"/>
              <a:t>There are seven days in a week.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b="1" dirty="0" smtClean="0"/>
              <a:t>How many </a:t>
            </a:r>
            <a:r>
              <a:rPr lang="en-US" sz="2800" dirty="0" smtClean="0"/>
              <a:t>months are there in winter?</a:t>
            </a:r>
          </a:p>
          <a:p>
            <a:r>
              <a:rPr lang="en-US" sz="2800" dirty="0" smtClean="0"/>
              <a:t>There are three months in winter.</a:t>
            </a:r>
          </a:p>
        </p:txBody>
      </p:sp>
      <p:pic>
        <p:nvPicPr>
          <p:cNvPr id="1026" name="Picture 2" descr="http://bbnews.ru/wp-content/uploads/2017/03/c786561a98f4a7c0ef7b058113d8d08a-768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-136525"/>
            <a:ext cx="152400" cy="152400"/>
          </a:xfrm>
          <a:prstGeom prst="rect">
            <a:avLst/>
          </a:prstGeom>
          <a:noFill/>
        </p:spPr>
      </p:pic>
      <p:pic>
        <p:nvPicPr>
          <p:cNvPr id="1028" name="Picture 4" descr="http://bbnews.ru/wp-content/uploads/2017/03/c786561a98f4a7c0ef7b058113d8d08a-768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-136525"/>
            <a:ext cx="152400" cy="152400"/>
          </a:xfrm>
          <a:prstGeom prst="rect">
            <a:avLst/>
          </a:prstGeom>
          <a:noFill/>
        </p:spPr>
      </p:pic>
      <p:pic>
        <p:nvPicPr>
          <p:cNvPr id="1030" name="Picture 6" descr="http://bbnews.ru/wp-content/uploads/2017/03/c786561a98f4a7c0ef7b058113d8d08a-768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-136525"/>
            <a:ext cx="152400" cy="152400"/>
          </a:xfrm>
          <a:prstGeom prst="rect">
            <a:avLst/>
          </a:prstGeom>
          <a:noFill/>
        </p:spPr>
      </p:pic>
      <p:pic>
        <p:nvPicPr>
          <p:cNvPr id="1032" name="Picture 8" descr="http://vestnikyar.ru/wp-content/uploads/photo/2015/06/14119797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511" y="430923"/>
            <a:ext cx="3147684" cy="2360763"/>
          </a:xfrm>
          <a:prstGeom prst="rect">
            <a:avLst/>
          </a:prstGeom>
          <a:noFill/>
        </p:spPr>
      </p:pic>
      <p:pic>
        <p:nvPicPr>
          <p:cNvPr id="1036" name="Picture 12" descr="https://im0-tub-ru.yandex.net/i?id=57b910cc9568af715b4f4cbc4f6edb43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5105" y="4274171"/>
            <a:ext cx="4929074" cy="20845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40508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There </a:t>
            </a:r>
            <a:r>
              <a:rPr lang="en-US" sz="3200" dirty="0" smtClean="0">
                <a:solidFill>
                  <a:srgbClr val="FF0000"/>
                </a:solidFill>
              </a:rPr>
              <a:t>is</a:t>
            </a:r>
            <a:r>
              <a:rPr lang="en-US" sz="3200" dirty="0" smtClean="0"/>
              <a:t> </a:t>
            </a:r>
            <a:r>
              <a:rPr lang="en-US" sz="3200" u="sng" dirty="0" smtClean="0"/>
              <a:t>a table </a:t>
            </a:r>
            <a:r>
              <a:rPr lang="en-US" sz="3200" dirty="0" smtClean="0"/>
              <a:t>and two chairs in the room.</a:t>
            </a:r>
            <a:br>
              <a:rPr lang="en-US" sz="3200" dirty="0" smtClean="0"/>
            </a:br>
            <a:r>
              <a:rPr lang="en-US" sz="3200" dirty="0" smtClean="0"/>
              <a:t>There </a:t>
            </a:r>
            <a:r>
              <a:rPr lang="en-US" sz="3200" dirty="0" smtClean="0">
                <a:solidFill>
                  <a:srgbClr val="FF0000"/>
                </a:solidFill>
              </a:rPr>
              <a:t>are</a:t>
            </a:r>
            <a:r>
              <a:rPr lang="en-US" sz="3200" dirty="0" smtClean="0"/>
              <a:t> </a:t>
            </a:r>
            <a:r>
              <a:rPr lang="en-US" sz="3200" u="sng" dirty="0" smtClean="0"/>
              <a:t>two chairs </a:t>
            </a:r>
            <a:r>
              <a:rPr lang="en-US" sz="3200" dirty="0" smtClean="0"/>
              <a:t>and a table in the room.</a:t>
            </a:r>
            <a:endParaRPr lang="ru-RU" sz="3200" dirty="0"/>
          </a:p>
        </p:txBody>
      </p:sp>
      <p:pic>
        <p:nvPicPr>
          <p:cNvPr id="16386" name="Picture 2" descr="https://h2savecom.files.wordpress.com/2017/10/kidkraft-round-table-and-2-chair-set-white-natural-amazon-d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3296" y="2343915"/>
            <a:ext cx="6792857" cy="356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2980" y="3878317"/>
            <a:ext cx="2638096" cy="1502979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/>
              <a:t>20 – </a:t>
            </a:r>
            <a:r>
              <a:rPr lang="en-US" sz="3200" b="1" dirty="0" smtClean="0"/>
              <a:t>twen</a:t>
            </a:r>
            <a:r>
              <a:rPr lang="en-US" sz="3200" b="1" dirty="0" smtClean="0">
                <a:solidFill>
                  <a:srgbClr val="FF0000"/>
                </a:solidFill>
              </a:rPr>
              <a:t>ty</a:t>
            </a:r>
          </a:p>
          <a:p>
            <a:pPr algn="l"/>
            <a:r>
              <a:rPr lang="en-US" sz="3200" b="1" dirty="0" smtClean="0"/>
              <a:t>30 – thir</a:t>
            </a:r>
            <a:r>
              <a:rPr lang="en-US" sz="3200" b="1" dirty="0" smtClean="0">
                <a:solidFill>
                  <a:srgbClr val="FF0000"/>
                </a:solidFill>
              </a:rPr>
              <a:t>ty</a:t>
            </a:r>
          </a:p>
          <a:p>
            <a:pPr algn="l"/>
            <a:r>
              <a:rPr lang="en-US" sz="3200" b="1" dirty="0" smtClean="0"/>
              <a:t>40 – for</a:t>
            </a:r>
            <a:r>
              <a:rPr lang="en-US" sz="3200" b="1" dirty="0" smtClean="0">
                <a:solidFill>
                  <a:srgbClr val="FF0000"/>
                </a:solidFill>
              </a:rPr>
              <a:t>ty</a:t>
            </a:r>
          </a:p>
          <a:p>
            <a:pPr algn="l"/>
            <a:endParaRPr lang="en-US" sz="36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144337" y="1359253"/>
            <a:ext cx="198483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десятки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14648" y="3905482"/>
            <a:ext cx="27642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prstClr val="black">
                  <a:lumMod val="85000"/>
                  <a:lumOff val="15000"/>
                </a:prstClr>
              </a:buClr>
            </a:pPr>
            <a:r>
              <a:rPr lang="en-US" sz="3200" b="1" spc="80" dirty="0" smtClean="0">
                <a:solidFill>
                  <a:prstClr val="black"/>
                </a:solidFill>
              </a:rPr>
              <a:t>50 – fif</a:t>
            </a:r>
            <a:r>
              <a:rPr lang="en-US" sz="3200" b="1" spc="80" dirty="0" smtClean="0">
                <a:solidFill>
                  <a:srgbClr val="FF0000"/>
                </a:solidFill>
              </a:rPr>
              <a:t>ty</a:t>
            </a:r>
          </a:p>
          <a:p>
            <a:pPr lvl="0">
              <a:buClr>
                <a:prstClr val="black">
                  <a:lumMod val="85000"/>
                  <a:lumOff val="15000"/>
                </a:prstClr>
              </a:buClr>
            </a:pPr>
            <a:r>
              <a:rPr lang="en-US" sz="3200" b="1" spc="80" dirty="0" smtClean="0">
                <a:solidFill>
                  <a:prstClr val="black"/>
                </a:solidFill>
              </a:rPr>
              <a:t>60 – six</a:t>
            </a:r>
            <a:r>
              <a:rPr lang="en-US" sz="3200" b="1" spc="80" dirty="0" smtClean="0">
                <a:solidFill>
                  <a:srgbClr val="FF0000"/>
                </a:solidFill>
              </a:rPr>
              <a:t>ty</a:t>
            </a:r>
          </a:p>
          <a:p>
            <a:pPr lvl="0">
              <a:buClr>
                <a:prstClr val="black">
                  <a:lumMod val="85000"/>
                  <a:lumOff val="15000"/>
                </a:prstClr>
              </a:buClr>
            </a:pPr>
            <a:r>
              <a:rPr lang="en-US" sz="3200" b="1" spc="80" dirty="0" smtClean="0">
                <a:solidFill>
                  <a:prstClr val="black"/>
                </a:solidFill>
              </a:rPr>
              <a:t>70 – seven</a:t>
            </a:r>
            <a:r>
              <a:rPr lang="en-US" sz="3200" b="1" spc="80" dirty="0" smtClean="0">
                <a:solidFill>
                  <a:srgbClr val="FF0000"/>
                </a:solidFill>
              </a:rPr>
              <a:t>ty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094483" y="3870934"/>
            <a:ext cx="364708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prstClr val="black">
                  <a:lumMod val="85000"/>
                  <a:lumOff val="15000"/>
                </a:prstClr>
              </a:buClr>
            </a:pPr>
            <a:r>
              <a:rPr lang="en-US" sz="3200" b="1" spc="80" dirty="0" smtClean="0">
                <a:solidFill>
                  <a:prstClr val="black"/>
                </a:solidFill>
              </a:rPr>
              <a:t>80 – eigh</a:t>
            </a:r>
            <a:r>
              <a:rPr lang="en-US" sz="3200" b="1" spc="80" dirty="0" smtClean="0">
                <a:solidFill>
                  <a:srgbClr val="FF0000"/>
                </a:solidFill>
              </a:rPr>
              <a:t>ty</a:t>
            </a:r>
          </a:p>
          <a:p>
            <a:pPr lvl="0">
              <a:buClr>
                <a:prstClr val="black">
                  <a:lumMod val="85000"/>
                  <a:lumOff val="15000"/>
                </a:prstClr>
              </a:buClr>
            </a:pPr>
            <a:r>
              <a:rPr lang="en-US" sz="3200" b="1" spc="80" dirty="0" smtClean="0">
                <a:solidFill>
                  <a:prstClr val="black"/>
                </a:solidFill>
              </a:rPr>
              <a:t>90 – nine</a:t>
            </a:r>
            <a:r>
              <a:rPr lang="en-US" sz="3200" b="1" spc="80" dirty="0" smtClean="0">
                <a:solidFill>
                  <a:srgbClr val="FF0000"/>
                </a:solidFill>
              </a:rPr>
              <a:t>ty</a:t>
            </a:r>
          </a:p>
          <a:p>
            <a:pPr lvl="0">
              <a:buClr>
                <a:prstClr val="black">
                  <a:lumMod val="85000"/>
                  <a:lumOff val="15000"/>
                </a:prstClr>
              </a:buClr>
            </a:pPr>
            <a:r>
              <a:rPr lang="en-US" sz="3200" b="1" spc="80" dirty="0" smtClean="0">
                <a:solidFill>
                  <a:prstClr val="black"/>
                </a:solidFill>
              </a:rPr>
              <a:t>100 – a hundred</a:t>
            </a:r>
            <a:endParaRPr lang="ru-RU" sz="3200" b="1" spc="80" dirty="0" smtClean="0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18897" y="1891862"/>
            <a:ext cx="93226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Посмотри, как в английском языке образуются числительные, обозначающие десятки от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="" xmlns:p14="http://schemas.microsoft.com/office/powerpoint/2010/main" val="3036014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2980" y="3878317"/>
            <a:ext cx="2638096" cy="1502979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/>
              <a:t>20 – </a:t>
            </a:r>
            <a:r>
              <a:rPr lang="en-US" sz="3200" b="1" dirty="0" smtClean="0"/>
              <a:t>twen</a:t>
            </a:r>
            <a:r>
              <a:rPr lang="en-US" sz="3200" b="1" dirty="0" smtClean="0">
                <a:solidFill>
                  <a:srgbClr val="FF0000"/>
                </a:solidFill>
              </a:rPr>
              <a:t>ty</a:t>
            </a:r>
          </a:p>
          <a:p>
            <a:pPr algn="l"/>
            <a:r>
              <a:rPr lang="en-US" sz="3200" b="1" dirty="0" smtClean="0"/>
              <a:t>30 – thir</a:t>
            </a:r>
            <a:r>
              <a:rPr lang="en-US" sz="3200" b="1" dirty="0" smtClean="0">
                <a:solidFill>
                  <a:srgbClr val="FF0000"/>
                </a:solidFill>
              </a:rPr>
              <a:t>ty</a:t>
            </a:r>
          </a:p>
          <a:p>
            <a:pPr algn="l"/>
            <a:r>
              <a:rPr lang="en-US" sz="3200" b="1" dirty="0" smtClean="0"/>
              <a:t>40 – for</a:t>
            </a:r>
            <a:r>
              <a:rPr lang="en-US" sz="3200" b="1" dirty="0" smtClean="0">
                <a:solidFill>
                  <a:srgbClr val="FF0000"/>
                </a:solidFill>
              </a:rPr>
              <a:t>ty</a:t>
            </a:r>
          </a:p>
          <a:p>
            <a:pPr algn="l"/>
            <a:endParaRPr lang="en-US" sz="36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144337" y="1359253"/>
            <a:ext cx="198483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десятки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14648" y="3905482"/>
            <a:ext cx="27642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prstClr val="black">
                  <a:lumMod val="85000"/>
                  <a:lumOff val="15000"/>
                </a:prstClr>
              </a:buClr>
            </a:pPr>
            <a:r>
              <a:rPr lang="en-US" sz="3200" b="1" spc="80" dirty="0" smtClean="0">
                <a:solidFill>
                  <a:prstClr val="black"/>
                </a:solidFill>
              </a:rPr>
              <a:t>50 – fif</a:t>
            </a:r>
            <a:r>
              <a:rPr lang="en-US" sz="3200" b="1" spc="80" dirty="0" smtClean="0">
                <a:solidFill>
                  <a:srgbClr val="FF0000"/>
                </a:solidFill>
              </a:rPr>
              <a:t>ty</a:t>
            </a:r>
          </a:p>
          <a:p>
            <a:pPr lvl="0">
              <a:buClr>
                <a:prstClr val="black">
                  <a:lumMod val="85000"/>
                  <a:lumOff val="15000"/>
                </a:prstClr>
              </a:buClr>
            </a:pPr>
            <a:r>
              <a:rPr lang="en-US" sz="3200" b="1" spc="80" dirty="0" smtClean="0">
                <a:solidFill>
                  <a:prstClr val="black"/>
                </a:solidFill>
              </a:rPr>
              <a:t>60 – six</a:t>
            </a:r>
            <a:r>
              <a:rPr lang="en-US" sz="3200" b="1" spc="80" dirty="0" smtClean="0">
                <a:solidFill>
                  <a:srgbClr val="FF0000"/>
                </a:solidFill>
              </a:rPr>
              <a:t>ty</a:t>
            </a:r>
          </a:p>
          <a:p>
            <a:pPr lvl="0">
              <a:buClr>
                <a:prstClr val="black">
                  <a:lumMod val="85000"/>
                  <a:lumOff val="15000"/>
                </a:prstClr>
              </a:buClr>
            </a:pPr>
            <a:r>
              <a:rPr lang="en-US" sz="3200" b="1" spc="80" dirty="0" smtClean="0">
                <a:solidFill>
                  <a:prstClr val="black"/>
                </a:solidFill>
              </a:rPr>
              <a:t>70 – seven</a:t>
            </a:r>
            <a:r>
              <a:rPr lang="en-US" sz="3200" b="1" spc="80" dirty="0" smtClean="0">
                <a:solidFill>
                  <a:srgbClr val="FF0000"/>
                </a:solidFill>
              </a:rPr>
              <a:t>ty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252139" y="3870934"/>
            <a:ext cx="32056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prstClr val="black">
                  <a:lumMod val="85000"/>
                  <a:lumOff val="15000"/>
                </a:prstClr>
              </a:buClr>
            </a:pPr>
            <a:r>
              <a:rPr lang="en-US" sz="3200" b="1" spc="80" dirty="0" smtClean="0">
                <a:solidFill>
                  <a:prstClr val="black"/>
                </a:solidFill>
              </a:rPr>
              <a:t>80 – eigh</a:t>
            </a:r>
            <a:r>
              <a:rPr lang="en-US" sz="3200" b="1" spc="80" dirty="0" smtClean="0">
                <a:solidFill>
                  <a:srgbClr val="FF0000"/>
                </a:solidFill>
              </a:rPr>
              <a:t>ty</a:t>
            </a:r>
          </a:p>
          <a:p>
            <a:pPr lvl="0">
              <a:buClr>
                <a:prstClr val="black">
                  <a:lumMod val="85000"/>
                  <a:lumOff val="15000"/>
                </a:prstClr>
              </a:buClr>
            </a:pPr>
            <a:r>
              <a:rPr lang="en-US" sz="3200" b="1" spc="80" dirty="0" smtClean="0">
                <a:solidFill>
                  <a:prstClr val="black"/>
                </a:solidFill>
              </a:rPr>
              <a:t>90 – nine</a:t>
            </a:r>
            <a:r>
              <a:rPr lang="en-US" sz="3200" b="1" spc="80" dirty="0" smtClean="0">
                <a:solidFill>
                  <a:srgbClr val="FF0000"/>
                </a:solidFill>
              </a:rPr>
              <a:t>ty</a:t>
            </a:r>
          </a:p>
          <a:p>
            <a:pPr lvl="0">
              <a:buClr>
                <a:prstClr val="black">
                  <a:lumMod val="85000"/>
                  <a:lumOff val="15000"/>
                </a:prstClr>
              </a:buClr>
            </a:pPr>
            <a:r>
              <a:rPr lang="en-US" sz="3200" b="1" spc="80" dirty="0" smtClean="0">
                <a:solidFill>
                  <a:prstClr val="black"/>
                </a:solidFill>
              </a:rPr>
              <a:t>100 – hundred</a:t>
            </a:r>
            <a:endParaRPr lang="ru-RU" sz="3200" b="1" spc="80" dirty="0" smtClean="0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18897" y="1891862"/>
            <a:ext cx="932267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Посмотри, как в английском языке образуются числительные, обозначающие десятки от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Нажми на аудиозапись и повтори их за диктором.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затем выпиши их в словарь.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36014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6879" y="0"/>
            <a:ext cx="9138242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9833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25769" y="370100"/>
            <a:ext cx="8292488" cy="62193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3425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Переведи на русский язык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is a carpet on the floor.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three armchairs in the room.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some clouds in the sky.</a:t>
            </a:r>
          </a:p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is some milk on the table.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50666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18941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6265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Отрицание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There is </a:t>
            </a:r>
            <a:r>
              <a:rPr lang="en-US" sz="4800" b="1" u="sng" dirty="0" smtClean="0"/>
              <a:t>some</a:t>
            </a:r>
            <a:r>
              <a:rPr lang="en-US" sz="4800" b="1" dirty="0" smtClean="0"/>
              <a:t> water in the jug.</a:t>
            </a:r>
          </a:p>
          <a:p>
            <a:r>
              <a:rPr lang="en-US" sz="4800" b="1" dirty="0" smtClean="0"/>
              <a:t>There is </a:t>
            </a:r>
            <a:r>
              <a:rPr lang="en-US" sz="4800" b="1" u="sng" dirty="0" smtClean="0"/>
              <a:t>no</a:t>
            </a:r>
            <a:r>
              <a:rPr lang="en-US" sz="4800" b="1" dirty="0" smtClean="0"/>
              <a:t> milk in the jug.</a:t>
            </a:r>
          </a:p>
          <a:p>
            <a:r>
              <a:rPr lang="en-US" sz="4800" b="1" dirty="0" smtClean="0"/>
              <a:t>There is </a:t>
            </a:r>
            <a:r>
              <a:rPr lang="en-US" sz="4800" b="1" u="sng" dirty="0" smtClean="0"/>
              <a:t>not any </a:t>
            </a:r>
            <a:r>
              <a:rPr lang="en-US" sz="4800" b="1" dirty="0" smtClean="0"/>
              <a:t>milk in the jug.</a:t>
            </a:r>
            <a:endParaRPr lang="ru-RU" sz="48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98467" y="218942"/>
            <a:ext cx="8545548" cy="64091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1072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387</TotalTime>
  <Words>273</Words>
  <Application>Microsoft Office PowerPoint</Application>
  <PresentationFormat>Произвольный</PresentationFormat>
  <Paragraphs>71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Savon</vt:lpstr>
      <vt:lpstr>I go to school</vt:lpstr>
      <vt:lpstr>Слайд 2</vt:lpstr>
      <vt:lpstr>Слайд 3</vt:lpstr>
      <vt:lpstr>Слайд 4</vt:lpstr>
      <vt:lpstr>Слайд 5</vt:lpstr>
      <vt:lpstr>Переведи на русский язык</vt:lpstr>
      <vt:lpstr>Слайд 7</vt:lpstr>
      <vt:lpstr>Отрицание</vt:lpstr>
      <vt:lpstr>Слайд 9</vt:lpstr>
      <vt:lpstr>Слайд 10</vt:lpstr>
      <vt:lpstr>Слайд 11</vt:lpstr>
      <vt:lpstr>Слайд 12</vt:lpstr>
      <vt:lpstr>Слайд 13</vt:lpstr>
      <vt:lpstr>Слайд 14</vt:lpstr>
      <vt:lpstr>There is a table and two chairs in the room. There are two chairs and a table in the room.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go to school</dc:title>
  <dc:creator>Windows User</dc:creator>
  <cp:lastModifiedBy>on</cp:lastModifiedBy>
  <cp:revision>29</cp:revision>
  <cp:lastPrinted>2021-01-20T08:18:00Z</cp:lastPrinted>
  <dcterms:created xsi:type="dcterms:W3CDTF">2017-12-12T05:42:48Z</dcterms:created>
  <dcterms:modified xsi:type="dcterms:W3CDTF">2023-12-26T06:15:43Z</dcterms:modified>
</cp:coreProperties>
</file>