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61" r:id="rId1"/>
  </p:sldMasterIdLst>
  <p:notesMasterIdLst>
    <p:notesMasterId r:id="rId16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4" autoAdjust="0"/>
    <p:restoredTop sz="94660"/>
  </p:normalViewPr>
  <p:slideViewPr>
    <p:cSldViewPr snapToGrid="0">
      <p:cViewPr varScale="1">
        <p:scale>
          <a:sx n="88" d="100"/>
          <a:sy n="88" d="100"/>
        </p:scale>
        <p:origin x="576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70" d="100"/>
          <a:sy n="70" d="100"/>
        </p:scale>
        <p:origin x="3240" y="4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B2F9C26-6A74-4EA7-ADD3-0086C86A8D17}" type="datetimeFigureOut">
              <a:rPr lang="ru-RU" smtClean="0"/>
              <a:t>08.01.2024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B5A107-10DC-4407-BDA6-CF1E9BFDC6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70961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B5A107-10DC-4407-BDA6-CF1E9BFDC614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75086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F68E2-58F2-4D09-BE8B-E3BD06533059}" type="datetimeFigureOut">
              <a:rPr lang="en-US" smtClean="0"/>
              <a:t>1/8/2024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12014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624D31-43A5-475A-80CF-332C9F6DCF35}" type="datetimeFigureOut">
              <a:rPr lang="en-US" smtClean="0"/>
              <a:t>1/8/2024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9075321"/>
      </p:ext>
    </p:extLst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624D31-43A5-475A-80CF-332C9F6DCF35}" type="datetimeFigureOut">
              <a:rPr lang="en-US" smtClean="0"/>
              <a:t>1/8/2024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811817680"/>
      </p:ext>
    </p:extLst>
  </p:cSld>
  <p:clrMapOvr>
    <a:masterClrMapping/>
  </p:clrMapOvr>
  <p:hf sldNum="0"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624D31-43A5-475A-80CF-332C9F6DCF35}" type="datetimeFigureOut">
              <a:rPr lang="en-US" smtClean="0"/>
              <a:t>1/8/2024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7866623"/>
      </p:ext>
    </p:extLst>
  </p:cSld>
  <p:clrMapOvr>
    <a:masterClrMapping/>
  </p:clrMapOvr>
  <p:hf sldNum="0"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624D31-43A5-475A-80CF-332C9F6DCF35}" type="datetimeFigureOut">
              <a:rPr lang="en-US" smtClean="0"/>
              <a:t>1/8/2024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178737332"/>
      </p:ext>
    </p:extLst>
  </p:cSld>
  <p:clrMapOvr>
    <a:masterClrMapping/>
  </p:clrMapOvr>
  <p:hf sldNum="0"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624D31-43A5-475A-80CF-332C9F6DCF35}" type="datetimeFigureOut">
              <a:rPr lang="en-US" smtClean="0"/>
              <a:t>1/8/2024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7630566"/>
      </p:ext>
    </p:extLst>
  </p:cSld>
  <p:clrMapOvr>
    <a:masterClrMapping/>
  </p:clrMapOvr>
  <p:hf sldNum="0"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2D6473-DF6D-4702-B328-E0DD40540A4E}" type="datetimeFigureOut">
              <a:rPr lang="en-US" smtClean="0"/>
              <a:t>1/8/2024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725843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6F7E3A-B166-407D-9866-32884E7D5B37}" type="datetimeFigureOut">
              <a:rPr lang="en-US" smtClean="0"/>
              <a:t>1/8/2024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43504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FC5F6-F338-4AE4-BB23-26385BCFC423}" type="datetimeFigureOut">
              <a:rPr lang="en-US" smtClean="0"/>
              <a:t>1/8/2024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3E31D-E2AB-40D1-8B51-AFA5AFEF393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98718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EBB0C4-6273-4C6E-B9BD-2EDC30F1CD52}" type="datetimeFigureOut">
              <a:rPr lang="en-US" smtClean="0"/>
              <a:t>1/8/2024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99171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AB4D41-86C1-4908-B66A-0B50CEB3BF29}" type="datetimeFigureOut">
              <a:rPr lang="en-US" smtClean="0"/>
              <a:t>1/8/2024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37991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426E2C-56C1-4E0D-A793-0088A7FDD37E}" type="datetimeFigureOut">
              <a:rPr lang="en-US" smtClean="0"/>
              <a:t>1/8/2024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44637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C39B41-D8B5-4052-B551-9B5525EAA8B6}" type="datetimeFigureOut">
              <a:rPr lang="en-US" smtClean="0"/>
              <a:t>1/8/2024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00233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94136C-8742-45B2-AF27-D93DF72833A9}" type="datetimeFigureOut">
              <a:rPr lang="en-US" smtClean="0"/>
              <a:t>1/8/2024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0620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ABBEA6-7C60-4B02-AE87-00D78D8422AF}" type="datetimeFigureOut">
              <a:rPr lang="en-US" smtClean="0"/>
              <a:t>1/8/2024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08761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CAD897-D46E-4AD2-BD9B-49DD3E640873}" type="datetimeFigureOut">
              <a:rPr lang="en-US" smtClean="0"/>
              <a:t>1/8/2024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9375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624D31-43A5-475A-80CF-332C9F6DCF35}" type="datetimeFigureOut">
              <a:rPr lang="en-US" smtClean="0"/>
              <a:t>1/8/2024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67673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  <p:sldLayoutId id="2147483674" r:id="rId13"/>
    <p:sldLayoutId id="2147483675" r:id="rId14"/>
    <p:sldLayoutId id="2147483676" r:id="rId15"/>
    <p:sldLayoutId id="2147483677" r:id="rId16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58896" y="1450428"/>
            <a:ext cx="9602786" cy="1729381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Тема урока: </a:t>
            </a:r>
            <a:r>
              <a:rPr lang="ru-RU" b="1" i="1" dirty="0" smtClean="0">
                <a:solidFill>
                  <a:srgbClr val="FF0000"/>
                </a:solidFill>
              </a:rPr>
              <a:t>Мощность</a:t>
            </a:r>
            <a:r>
              <a:rPr lang="ru-RU" b="1" i="1" dirty="0">
                <a:solidFill>
                  <a:srgbClr val="FF0000"/>
                </a:solidFill>
              </a:rPr>
              <a:t>. Единица измерения.</a:t>
            </a:r>
            <a:endParaRPr lang="ru-RU" i="1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406743" y="4777379"/>
            <a:ext cx="1097869" cy="1126283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chemeClr val="tx1"/>
                </a:solidFill>
              </a:rPr>
              <a:t>§</a:t>
            </a:r>
            <a:r>
              <a:rPr lang="ru-RU" sz="3200" b="1" dirty="0" smtClean="0">
                <a:solidFill>
                  <a:schemeClr val="tx1"/>
                </a:solidFill>
              </a:rPr>
              <a:t>56</a:t>
            </a:r>
            <a:endParaRPr lang="ru-RU" sz="32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393556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88275" y="1523687"/>
            <a:ext cx="10888718" cy="35702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 smtClean="0">
                <a:latin typeface="Calibri" panose="020F0502020204030204" pitchFamily="34" charset="0"/>
              </a:rPr>
              <a:t>Часто в техпаспорте автомобиля мощность двигателя автомобиля указывают в лошадиных силах (</a:t>
            </a:r>
            <a:r>
              <a:rPr lang="ru-RU" sz="4000" dirty="0" err="1" smtClean="0">
                <a:latin typeface="Calibri" panose="020F0502020204030204" pitchFamily="34" charset="0"/>
              </a:rPr>
              <a:t>л.с</a:t>
            </a:r>
            <a:r>
              <a:rPr lang="ru-RU" sz="4000" dirty="0" smtClean="0">
                <a:latin typeface="Calibri" panose="020F0502020204030204" pitchFamily="34" charset="0"/>
              </a:rPr>
              <a:t>), причём в России и европейских странах:</a:t>
            </a:r>
          </a:p>
          <a:p>
            <a:pPr algn="ctr"/>
            <a:r>
              <a:rPr lang="ru-RU" sz="6600" b="1" dirty="0" err="1" smtClean="0">
                <a:solidFill>
                  <a:srgbClr val="FF0000"/>
                </a:solidFill>
                <a:latin typeface="Calibri" panose="020F0502020204030204" pitchFamily="34" charset="0"/>
              </a:rPr>
              <a:t>л.с</a:t>
            </a:r>
            <a:r>
              <a:rPr lang="ru-RU" sz="6600" b="1" dirty="0" smtClean="0">
                <a:solidFill>
                  <a:srgbClr val="FF0000"/>
                </a:solidFill>
                <a:latin typeface="Calibri" panose="020F0502020204030204" pitchFamily="34" charset="0"/>
              </a:rPr>
              <a:t>. = 735,5 Вт.</a:t>
            </a:r>
            <a:endParaRPr lang="ru-RU" sz="6600" b="1" dirty="0">
              <a:solidFill>
                <a:srgbClr val="FF0000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0781137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4" name="Прямоугольник 3"/>
              <p:cNvSpPr/>
              <p:nvPr/>
            </p:nvSpPr>
            <p:spPr>
              <a:xfrm>
                <a:off x="5441692" y="826955"/>
                <a:ext cx="2101857" cy="1693349"/>
              </a:xfrm>
              <a:prstGeom prst="rect">
                <a:avLst/>
              </a:prstGeom>
              <a:solidFill>
                <a:srgbClr val="FFFF00"/>
              </a:solidFill>
            </p:spPr>
            <p:txBody>
              <a:bodyPr wrap="none">
                <a:spAutoFit/>
              </a:bodyPr>
              <a:lstStyle/>
              <a:p>
                <a:r>
                  <a:rPr lang="en-US" sz="7200" dirty="0" smtClean="0"/>
                  <a:t>N=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72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7200" b="0" i="1" smtClean="0">
                            <a:latin typeface="Cambria Math" panose="02040503050406030204" pitchFamily="18" charset="0"/>
                          </a:rPr>
                          <m:t>А</m:t>
                        </m:r>
                      </m:num>
                      <m:den>
                        <m:r>
                          <a:rPr lang="en-US" sz="7200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den>
                    </m:f>
                  </m:oMath>
                </a14:m>
                <a:endParaRPr lang="en-US" sz="7200" dirty="0"/>
              </a:p>
            </p:txBody>
          </p:sp>
        </mc:Choice>
        <mc:Fallback xmlns="">
          <p:sp>
            <p:nvSpPr>
              <p:cNvPr id="4" name="Прямоугольник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41692" y="826955"/>
                <a:ext cx="2101857" cy="1693349"/>
              </a:xfrm>
              <a:prstGeom prst="rect">
                <a:avLst/>
              </a:prstGeom>
              <a:blipFill>
                <a:blip r:embed="rId2"/>
                <a:stretch>
                  <a:fillRect l="-22093" t="-361" r="-1163" b="-13718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2106559" y="2997293"/>
                <a:ext cx="3039807" cy="156119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5400" i="1" smtClean="0">
                          <a:latin typeface="Cambria Math" panose="02040503050406030204" pitchFamily="18" charset="0"/>
                        </a:rPr>
                        <m:t>N</m:t>
                      </m:r>
                      <m:r>
                        <a:rPr lang="en-US" sz="540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54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5400" b="0" i="1" smtClean="0">
                              <a:latin typeface="Cambria Math" panose="02040503050406030204" pitchFamily="18" charset="0"/>
                            </a:rPr>
                            <m:t>𝐹</m:t>
                          </m:r>
                          <m:r>
                            <a:rPr lang="en-US" sz="5400" b="0" i="1" smtClean="0">
                              <a:latin typeface="Cambria Math" panose="02040503050406030204" pitchFamily="18" charset="0"/>
                            </a:rPr>
                            <m:t>∗</m:t>
                          </m:r>
                          <m:r>
                            <a:rPr lang="en-US" sz="5400" b="0" i="1" smtClean="0">
                              <a:latin typeface="Cambria Math" panose="02040503050406030204" pitchFamily="18" charset="0"/>
                            </a:rPr>
                            <m:t>𝑆</m:t>
                          </m:r>
                        </m:num>
                        <m:den>
                          <m:r>
                            <a:rPr lang="en-US" sz="5400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den>
                      </m:f>
                    </m:oMath>
                  </m:oMathPara>
                </a14:m>
                <a:endParaRPr lang="ru-RU" sz="5400" dirty="0"/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06559" y="2997293"/>
                <a:ext cx="3039807" cy="1561197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8166539" y="3185486"/>
                <a:ext cx="1524000" cy="1184812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lang="en-US" sz="5400" dirty="0" smtClean="0"/>
                  <a:t>v</a:t>
                </a:r>
                <a14:m>
                  <m:oMath xmlns:m="http://schemas.openxmlformats.org/officeDocument/2006/math">
                    <m:r>
                      <a:rPr lang="en-US" sz="540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54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5400" b="0" i="1" smtClean="0">
                            <a:latin typeface="Cambria Math" panose="02040503050406030204" pitchFamily="18" charset="0"/>
                          </a:rPr>
                          <m:t>𝑆</m:t>
                        </m:r>
                      </m:num>
                      <m:den>
                        <m:r>
                          <a:rPr lang="en-US" sz="5400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den>
                    </m:f>
                  </m:oMath>
                </a14:m>
                <a:endParaRPr lang="ru-RU" sz="5400" dirty="0"/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66539" y="3185486"/>
                <a:ext cx="1524000" cy="1184812"/>
              </a:xfrm>
              <a:prstGeom prst="rect">
                <a:avLst/>
              </a:prstGeom>
              <a:blipFill>
                <a:blip r:embed="rId4"/>
                <a:stretch>
                  <a:fillRect l="-27600" t="-5670" b="-17526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66676424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87062" y="1370008"/>
            <a:ext cx="9869214" cy="39627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5000"/>
              </a:lnSpc>
              <a:spcAft>
                <a:spcPts val="675"/>
              </a:spcAft>
            </a:pPr>
            <a:r>
              <a:rPr lang="ru-RU" sz="2800" b="1" dirty="0">
                <a:latin typeface="Calibri" panose="020F0502020204030204" pitchFamily="34" charset="0"/>
              </a:rPr>
              <a:t>Задача </a:t>
            </a:r>
            <a:r>
              <a:rPr lang="ru-RU" sz="2800" b="1" dirty="0" smtClean="0">
                <a:latin typeface="Calibri" panose="020F0502020204030204" pitchFamily="34" charset="0"/>
              </a:rPr>
              <a:t>№</a:t>
            </a:r>
            <a:r>
              <a:rPr lang="en-US" sz="2800" b="1" dirty="0" smtClean="0">
                <a:latin typeface="Calibri" panose="020F0502020204030204" pitchFamily="34" charset="0"/>
              </a:rPr>
              <a:t>1</a:t>
            </a:r>
            <a:r>
              <a:rPr lang="ru-RU" sz="2800" b="1" dirty="0" smtClean="0">
                <a:latin typeface="Calibri" panose="020F0502020204030204" pitchFamily="34" charset="0"/>
              </a:rPr>
              <a:t>.</a:t>
            </a:r>
            <a:r>
              <a:rPr lang="ru-RU" sz="2800" b="1" dirty="0">
                <a:latin typeface="Calibri" panose="020F0502020204030204" pitchFamily="34" charset="0"/>
              </a:rPr>
              <a:t> </a:t>
            </a:r>
            <a:r>
              <a:rPr lang="ru-RU" sz="2800" dirty="0">
                <a:latin typeface="Calibri" panose="020F0502020204030204" pitchFamily="34" charset="0"/>
              </a:rPr>
              <a:t>Используя таблицу № 5 на стр.168 вашего учебника переведите мощность двигателя автомобиля «Волга» в лошадиные силы.</a:t>
            </a:r>
          </a:p>
          <a:p>
            <a:pPr>
              <a:lnSpc>
                <a:spcPct val="105000"/>
              </a:lnSpc>
              <a:spcAft>
                <a:spcPts val="675"/>
              </a:spcAft>
            </a:pPr>
            <a:endParaRPr lang="en-US" sz="2800" b="1" dirty="0" smtClean="0">
              <a:latin typeface="Calibri" panose="020F0502020204030204" pitchFamily="34" charset="0"/>
              <a:ea typeface="Times New Roman" panose="02020603050405020304" pitchFamily="18" charset="0"/>
              <a:cs typeface="Helvetica" panose="020B0604020202020204" pitchFamily="34" charset="0"/>
            </a:endParaRPr>
          </a:p>
          <a:p>
            <a:pPr>
              <a:lnSpc>
                <a:spcPct val="105000"/>
              </a:lnSpc>
              <a:spcAft>
                <a:spcPts val="675"/>
              </a:spcAft>
            </a:pPr>
            <a:endParaRPr lang="en-US" sz="2800" b="1" dirty="0">
              <a:latin typeface="Calibri" panose="020F0502020204030204" pitchFamily="34" charset="0"/>
              <a:ea typeface="Times New Roman" panose="02020603050405020304" pitchFamily="18" charset="0"/>
              <a:cs typeface="Helvetica" panose="020B0604020202020204" pitchFamily="34" charset="0"/>
            </a:endParaRPr>
          </a:p>
          <a:p>
            <a:pPr>
              <a:lnSpc>
                <a:spcPct val="105000"/>
              </a:lnSpc>
              <a:spcAft>
                <a:spcPts val="675"/>
              </a:spcAft>
            </a:pPr>
            <a:r>
              <a:rPr lang="ru-RU" sz="2800" b="1" dirty="0" smtClean="0">
                <a:latin typeface="Calibri" panose="020F0502020204030204" pitchFamily="34" charset="0"/>
                <a:ea typeface="Times New Roman" panose="02020603050405020304" pitchFamily="18" charset="0"/>
                <a:cs typeface="Helvetica" panose="020B0604020202020204" pitchFamily="34" charset="0"/>
              </a:rPr>
              <a:t>Задача №</a:t>
            </a:r>
            <a:r>
              <a:rPr lang="en-US" sz="2800" b="1" dirty="0" smtClean="0">
                <a:latin typeface="Calibri" panose="020F0502020204030204" pitchFamily="34" charset="0"/>
                <a:ea typeface="Times New Roman" panose="02020603050405020304" pitchFamily="18" charset="0"/>
                <a:cs typeface="Helvetica" panose="020B0604020202020204" pitchFamily="34" charset="0"/>
              </a:rPr>
              <a:t>2</a:t>
            </a:r>
            <a:r>
              <a:rPr lang="ru-RU" sz="2800" b="1" dirty="0" smtClean="0">
                <a:latin typeface="Calibri" panose="020F0502020204030204" pitchFamily="34" charset="0"/>
                <a:ea typeface="Times New Roman" panose="02020603050405020304" pitchFamily="18" charset="0"/>
                <a:cs typeface="Helvetica" panose="020B0604020202020204" pitchFamily="34" charset="0"/>
              </a:rPr>
              <a:t>.</a:t>
            </a:r>
            <a:r>
              <a:rPr lang="ru-RU" sz="2800" b="1" dirty="0">
                <a:latin typeface="Calibri" panose="020F0502020204030204" pitchFamily="34" charset="0"/>
                <a:ea typeface="Times New Roman" panose="02020603050405020304" pitchFamily="18" charset="0"/>
                <a:cs typeface="Helvetica" panose="020B0604020202020204" pitchFamily="34" charset="0"/>
              </a:rPr>
              <a:t> </a:t>
            </a:r>
            <a:r>
              <a:rPr lang="ru-RU" sz="2800" dirty="0">
                <a:latin typeface="Calibri" panose="020F0502020204030204" pitchFamily="34" charset="0"/>
                <a:ea typeface="Times New Roman" panose="02020603050405020304" pitchFamily="18" charset="0"/>
                <a:cs typeface="Helvetica" panose="020B0604020202020204" pitchFamily="34" charset="0"/>
              </a:rPr>
              <a:t>Мощность человека при нормальных условиях в среднем 80 Вт. Какую работу совершает человек, поднимаясь равномерно на   свой этаж дома за 1 минуту?</a:t>
            </a:r>
            <a:endParaRPr lang="ru-RU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7627097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12809" y="2024031"/>
            <a:ext cx="9417269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latin typeface="Calibri" panose="020F0502020204030204" pitchFamily="34" charset="0"/>
              </a:rPr>
              <a:t>Задача №3. </a:t>
            </a:r>
            <a:r>
              <a:rPr lang="ru-RU" sz="2800" dirty="0" smtClean="0">
                <a:latin typeface="Calibri" panose="020F0502020204030204" pitchFamily="34" charset="0"/>
              </a:rPr>
              <a:t>Найти </a:t>
            </a:r>
            <a:r>
              <a:rPr lang="ru-RU" sz="2800" dirty="0">
                <a:latin typeface="Calibri" panose="020F0502020204030204" pitchFamily="34" charset="0"/>
              </a:rPr>
              <a:t>мощность потока воды, протекающей через плотину, если высота падения воды 25 м, а расход её 120м3 в минуту</a:t>
            </a:r>
            <a:r>
              <a:rPr lang="ru-RU" sz="2800" dirty="0" smtClean="0">
                <a:latin typeface="Calibri" panose="020F0502020204030204" pitchFamily="34" charset="0"/>
              </a:rPr>
              <a:t>.</a:t>
            </a:r>
          </a:p>
          <a:p>
            <a:endParaRPr lang="ru-RU" sz="2800" dirty="0">
              <a:latin typeface="Calibri" panose="020F0502020204030204" pitchFamily="34" charset="0"/>
            </a:endParaRPr>
          </a:p>
          <a:p>
            <a:r>
              <a:rPr lang="ru-RU" sz="2800" b="1" dirty="0" smtClean="0">
                <a:latin typeface="Calibri" panose="020F0502020204030204" pitchFamily="34" charset="0"/>
              </a:rPr>
              <a:t>Задача №4.</a:t>
            </a:r>
            <a:r>
              <a:rPr lang="ru-RU" sz="2800" b="1" dirty="0">
                <a:latin typeface="Calibri" panose="020F0502020204030204" pitchFamily="34" charset="0"/>
              </a:rPr>
              <a:t> </a:t>
            </a:r>
            <a:r>
              <a:rPr lang="ru-RU" sz="2800" dirty="0">
                <a:latin typeface="Calibri" panose="020F0502020204030204" pitchFamily="34" charset="0"/>
              </a:rPr>
              <a:t>Насос поднимает воду массой 30 кг из подвала на второй этаж (7 м) за 10 мин. Вычислите мощность.</a:t>
            </a:r>
          </a:p>
          <a:p>
            <a:endParaRPr lang="ru-RU" sz="2800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857638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12659" y="921445"/>
            <a:ext cx="8688734" cy="53509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0235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04719" y="1183540"/>
            <a:ext cx="11214539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>
                <a:latin typeface="Calibri" panose="020F0502020204030204" pitchFamily="34" charset="0"/>
              </a:rPr>
              <a:t>Фронтальная беседа по вопросам:</a:t>
            </a:r>
          </a:p>
          <a:p>
            <a:r>
              <a:rPr lang="ru-RU" sz="2800" dirty="0">
                <a:latin typeface="Calibri" panose="020F0502020204030204" pitchFamily="34" charset="0"/>
              </a:rPr>
              <a:t>1. Что означает понятие работа в физике? Приведите примеры механической работы.</a:t>
            </a:r>
          </a:p>
          <a:p>
            <a:r>
              <a:rPr lang="ru-RU" sz="2800" dirty="0">
                <a:latin typeface="Calibri" panose="020F0502020204030204" pitchFamily="34" charset="0"/>
              </a:rPr>
              <a:t>2. Какие два условия необходимы для совершения работы</a:t>
            </a:r>
            <a:r>
              <a:rPr lang="ru-RU" sz="2800" dirty="0" smtClean="0">
                <a:latin typeface="Calibri" panose="020F0502020204030204" pitchFamily="34" charset="0"/>
              </a:rPr>
              <a:t>?</a:t>
            </a:r>
          </a:p>
          <a:p>
            <a:endParaRPr lang="ru-RU" sz="2800" dirty="0">
              <a:latin typeface="Calibri" panose="020F0502020204030204" pitchFamily="34" charset="0"/>
            </a:endParaRPr>
          </a:p>
          <a:p>
            <a:r>
              <a:rPr lang="ru-RU" sz="2800" dirty="0">
                <a:latin typeface="Calibri" panose="020F0502020204030204" pitchFamily="34" charset="0"/>
              </a:rPr>
              <a:t>3. От каких двух величин и как зависит совершённая работа</a:t>
            </a:r>
            <a:r>
              <a:rPr lang="ru-RU" sz="2800" dirty="0" smtClean="0">
                <a:latin typeface="Calibri" panose="020F0502020204030204" pitchFamily="34" charset="0"/>
              </a:rPr>
              <a:t>?</a:t>
            </a:r>
          </a:p>
          <a:p>
            <a:endParaRPr lang="ru-RU" sz="2800" dirty="0">
              <a:latin typeface="Calibri" panose="020F0502020204030204" pitchFamily="34" charset="0"/>
            </a:endParaRPr>
          </a:p>
          <a:p>
            <a:r>
              <a:rPr lang="ru-RU" sz="2800" dirty="0">
                <a:latin typeface="Calibri" panose="020F0502020204030204" pitchFamily="34" charset="0"/>
              </a:rPr>
              <a:t>4. По какой формуле вычисляют механическую работу</a:t>
            </a:r>
            <a:r>
              <a:rPr lang="ru-RU" sz="2800" dirty="0" smtClean="0">
                <a:latin typeface="Calibri" panose="020F0502020204030204" pitchFamily="34" charset="0"/>
              </a:rPr>
              <a:t>?</a:t>
            </a:r>
          </a:p>
          <a:p>
            <a:endParaRPr lang="ru-RU" sz="2800" dirty="0">
              <a:latin typeface="Calibri" panose="020F0502020204030204" pitchFamily="34" charset="0"/>
            </a:endParaRPr>
          </a:p>
          <a:p>
            <a:r>
              <a:rPr lang="ru-RU" sz="2800" dirty="0">
                <a:latin typeface="Calibri" panose="020F0502020204030204" pitchFamily="34" charset="0"/>
              </a:rPr>
              <a:t>5. Что принимают за единицу работы? Дайте определение работы 1 Дж.</a:t>
            </a:r>
          </a:p>
          <a:p>
            <a:r>
              <a:rPr lang="ru-RU" sz="2800" dirty="0">
                <a:latin typeface="Calibri" panose="020F0502020204030204" pitchFamily="34" charset="0"/>
              </a:rPr>
              <a:t>6. Какие ещё единицы работы используют на практике</a:t>
            </a:r>
            <a:r>
              <a:rPr lang="ru-RU" sz="3200" dirty="0">
                <a:latin typeface="Calibri" panose="020F0502020204030204" pitchFamily="34" charset="0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24064165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71751" y="1566915"/>
            <a:ext cx="10615448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u="sng" dirty="0">
                <a:solidFill>
                  <a:srgbClr val="FF0000"/>
                </a:solidFill>
                <a:latin typeface="Calibri" panose="020F0502020204030204" pitchFamily="34" charset="0"/>
              </a:rPr>
              <a:t>Рассмотрим пример №1</a:t>
            </a:r>
          </a:p>
          <a:p>
            <a:r>
              <a:rPr lang="ru-RU" sz="2800" dirty="0">
                <a:latin typeface="Calibri" panose="020F0502020204030204" pitchFamily="34" charset="0"/>
              </a:rPr>
              <a:t>Допустим надо на 10-й этаж дома поднять мешок цемента. Используя лифт, мы можем выполнить эту работу за несколько секунд. Однако человек, не используя возможности лифта, сгибаясь под тяжестью мешка с цементом, самостоятельно поднимется на 10-й этаж по лестнице уже за несколько минут. В этих двух случаях будет выполнена одна и та же работа, но за разное время. </a:t>
            </a:r>
            <a:endParaRPr lang="ru-RU" sz="2800" dirty="0" smtClean="0">
              <a:latin typeface="Calibri" panose="020F0502020204030204" pitchFamily="34" charset="0"/>
            </a:endParaRPr>
          </a:p>
          <a:p>
            <a:endParaRPr lang="ru-RU" sz="2800" dirty="0">
              <a:latin typeface="Calibri" panose="020F0502020204030204" pitchFamily="34" charset="0"/>
            </a:endParaRPr>
          </a:p>
          <a:p>
            <a:r>
              <a:rPr lang="ru-RU" sz="2800" dirty="0" smtClean="0">
                <a:latin typeface="Calibri" panose="020F0502020204030204" pitchFamily="34" charset="0"/>
              </a:rPr>
              <a:t>Почему </a:t>
            </a:r>
            <a:r>
              <a:rPr lang="ru-RU" sz="2800" dirty="0">
                <a:latin typeface="Calibri" panose="020F0502020204030204" pitchFamily="34" charset="0"/>
              </a:rPr>
              <a:t>же лифт делает её быстрее?</a:t>
            </a:r>
          </a:p>
        </p:txBody>
      </p:sp>
    </p:spTree>
    <p:extLst>
      <p:ext uri="{BB962C8B-B14F-4D97-AF65-F5344CB8AC3E}">
        <p14:creationId xmlns:p14="http://schemas.microsoft.com/office/powerpoint/2010/main" val="15561408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40220" y="1416720"/>
            <a:ext cx="10394731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i="1" u="sng" dirty="0">
                <a:solidFill>
                  <a:srgbClr val="FF0000"/>
                </a:solidFill>
              </a:rPr>
              <a:t>Пример №2</a:t>
            </a:r>
          </a:p>
          <a:p>
            <a:r>
              <a:rPr lang="ru-RU" sz="3200" dirty="0">
                <a:latin typeface="Calibri" panose="020F0502020204030204" pitchFamily="34" charset="0"/>
                <a:cs typeface="Arial" panose="020B0604020202020204" pitchFamily="34" charset="0"/>
              </a:rPr>
              <a:t>Один гектар земли лошадь может вспахать за 10-12 часов. Трактор К-700, оборудованный многолемешным плугом выполнит эту же работу за 40-50 минут</a:t>
            </a:r>
            <a:r>
              <a:rPr lang="ru-RU" sz="3200" dirty="0" smtClean="0">
                <a:latin typeface="Calibri" panose="020F0502020204030204" pitchFamily="34" charset="0"/>
                <a:cs typeface="Arial" panose="020B0604020202020204" pitchFamily="34" charset="0"/>
              </a:rPr>
              <a:t>.</a:t>
            </a:r>
          </a:p>
          <a:p>
            <a:endParaRPr lang="ru-RU" sz="3200" dirty="0">
              <a:latin typeface="Calibri" panose="020F0502020204030204" pitchFamily="34" charset="0"/>
              <a:cs typeface="Arial" panose="020B0604020202020204" pitchFamily="34" charset="0"/>
            </a:endParaRPr>
          </a:p>
          <a:p>
            <a:r>
              <a:rPr lang="ru-RU" sz="3200" dirty="0" smtClean="0">
                <a:latin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ru-RU" sz="3200" dirty="0">
                <a:latin typeface="Calibri" panose="020F0502020204030204" pitchFamily="34" charset="0"/>
                <a:cs typeface="Arial" panose="020B0604020202020204" pitchFamily="34" charset="0"/>
              </a:rPr>
              <a:t>Почему же трактор выполняет её быстрее?</a:t>
            </a:r>
          </a:p>
        </p:txBody>
      </p:sp>
    </p:spTree>
    <p:extLst>
      <p:ext uri="{BB962C8B-B14F-4D97-AF65-F5344CB8AC3E}">
        <p14:creationId xmlns:p14="http://schemas.microsoft.com/office/powerpoint/2010/main" val="10832442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60938" y="1069878"/>
            <a:ext cx="10594428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i="1" u="sng" dirty="0">
                <a:solidFill>
                  <a:srgbClr val="FF0000"/>
                </a:solidFill>
              </a:rPr>
              <a:t>Пример №3</a:t>
            </a:r>
          </a:p>
          <a:p>
            <a:r>
              <a:rPr lang="ru-RU" sz="3600" dirty="0">
                <a:latin typeface="Calibri" panose="020F0502020204030204" pitchFamily="34" charset="0"/>
              </a:rPr>
              <a:t>Большегрузный самосвал за один рейс завезёт на строительный участок 5 тонн гравия, а легковой автомобиль с прицепом выполнит эту же работу за 5-6 рейсов. </a:t>
            </a:r>
            <a:endParaRPr lang="ru-RU" sz="3600" dirty="0" smtClean="0">
              <a:latin typeface="Calibri" panose="020F0502020204030204" pitchFamily="34" charset="0"/>
            </a:endParaRPr>
          </a:p>
          <a:p>
            <a:endParaRPr lang="ru-RU" sz="3600" dirty="0">
              <a:latin typeface="Calibri" panose="020F0502020204030204" pitchFamily="34" charset="0"/>
            </a:endParaRPr>
          </a:p>
          <a:p>
            <a:r>
              <a:rPr lang="ru-RU" sz="3600" dirty="0" smtClean="0">
                <a:latin typeface="Calibri" panose="020F0502020204030204" pitchFamily="34" charset="0"/>
              </a:rPr>
              <a:t>Почему </a:t>
            </a:r>
            <a:r>
              <a:rPr lang="ru-RU" sz="3600" dirty="0">
                <a:latin typeface="Calibri" panose="020F0502020204030204" pitchFamily="34" charset="0"/>
              </a:rPr>
              <a:t>самосвал справляется с этой работой быстрее?</a:t>
            </a:r>
          </a:p>
        </p:txBody>
      </p:sp>
    </p:spTree>
    <p:extLst>
      <p:ext uri="{BB962C8B-B14F-4D97-AF65-F5344CB8AC3E}">
        <p14:creationId xmlns:p14="http://schemas.microsoft.com/office/powerpoint/2010/main" val="228205610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03282" y="1567595"/>
            <a:ext cx="10573407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>
                <a:latin typeface="Calibri" panose="020F0502020204030204" pitchFamily="34" charset="0"/>
              </a:rPr>
              <a:t>Какой делаем вывод из этих примеров?</a:t>
            </a:r>
          </a:p>
          <a:p>
            <a:endParaRPr lang="ru-RU" sz="4000" dirty="0" smtClean="0">
              <a:latin typeface="Calibri" panose="020F0502020204030204" pitchFamily="34" charset="0"/>
            </a:endParaRPr>
          </a:p>
          <a:p>
            <a:r>
              <a:rPr lang="ru-RU" sz="4000" b="1" i="1" dirty="0" smtClean="0">
                <a:solidFill>
                  <a:srgbClr val="FF0000"/>
                </a:solidFill>
                <a:latin typeface="Calibri" panose="020F0502020204030204" pitchFamily="34" charset="0"/>
              </a:rPr>
              <a:t>Вывод</a:t>
            </a:r>
            <a:r>
              <a:rPr lang="ru-RU" sz="4000" b="1" i="1" dirty="0">
                <a:solidFill>
                  <a:srgbClr val="FF0000"/>
                </a:solidFill>
                <a:latin typeface="Calibri" panose="020F0502020204030204" pitchFamily="34" charset="0"/>
              </a:rPr>
              <a:t>: </a:t>
            </a:r>
            <a:r>
              <a:rPr lang="ru-RU" sz="4000" dirty="0">
                <a:latin typeface="Calibri" panose="020F0502020204030204" pitchFamily="34" charset="0"/>
              </a:rPr>
              <a:t>на совершение одинаковой работы требуется различное </a:t>
            </a:r>
            <a:r>
              <a:rPr lang="ru-RU" sz="4000" dirty="0" smtClean="0">
                <a:latin typeface="Calibri" panose="020F0502020204030204" pitchFamily="34" charset="0"/>
              </a:rPr>
              <a:t>время (</a:t>
            </a:r>
            <a:r>
              <a:rPr lang="ru-RU" sz="4000" dirty="0">
                <a:latin typeface="Calibri" panose="020F0502020204030204" pitchFamily="34" charset="0"/>
              </a:rPr>
              <a:t>большее или меньшее).</a:t>
            </a:r>
          </a:p>
        </p:txBody>
      </p:sp>
    </p:spTree>
    <p:extLst>
      <p:ext uri="{BB962C8B-B14F-4D97-AF65-F5344CB8AC3E}">
        <p14:creationId xmlns:p14="http://schemas.microsoft.com/office/powerpoint/2010/main" val="347079371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82262" y="1304836"/>
            <a:ext cx="10468304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i="1" u="sng" dirty="0" smtClean="0">
                <a:solidFill>
                  <a:srgbClr val="FF0000"/>
                </a:solidFill>
                <a:latin typeface="Calibri" panose="020F0502020204030204" pitchFamily="34" charset="0"/>
              </a:rPr>
              <a:t>Мощность</a:t>
            </a:r>
            <a:r>
              <a:rPr lang="ru-RU" sz="4000" dirty="0" smtClean="0">
                <a:latin typeface="Calibri" panose="020F0502020204030204" pitchFamily="34" charset="0"/>
              </a:rPr>
              <a:t> </a:t>
            </a:r>
            <a:r>
              <a:rPr lang="ru-RU" sz="4000" dirty="0">
                <a:latin typeface="Calibri" panose="020F0502020204030204" pitchFamily="34" charset="0"/>
              </a:rPr>
              <a:t>равна отношению работы ко времени, за которое она была совершена </a:t>
            </a:r>
            <a:r>
              <a:rPr lang="ru-RU" sz="4000" dirty="0" smtClean="0">
                <a:latin typeface="Calibri" panose="020F0502020204030204" pitchFamily="34" charset="0"/>
              </a:rPr>
              <a:t>т.е</a:t>
            </a:r>
            <a:r>
              <a:rPr lang="ru-RU" sz="4000" dirty="0">
                <a:latin typeface="Calibri" panose="020F0502020204030204" pitchFamily="34" charset="0"/>
              </a:rPr>
              <a:t>. </a:t>
            </a:r>
            <a:endParaRPr lang="ru-RU" sz="4000" dirty="0" smtClean="0">
              <a:latin typeface="Calibri" panose="020F0502020204030204" pitchFamily="34" charset="0"/>
            </a:endParaRPr>
          </a:p>
          <a:p>
            <a:endParaRPr lang="ru-RU" sz="4000" dirty="0">
              <a:latin typeface="Calibri" panose="020F0502020204030204" pitchFamily="34" charset="0"/>
            </a:endParaRPr>
          </a:p>
          <a:p>
            <a:endParaRPr lang="ru-RU" sz="4000" dirty="0" smtClean="0">
              <a:latin typeface="Calibri" panose="020F0502020204030204" pitchFamily="34" charset="0"/>
            </a:endParaRPr>
          </a:p>
          <a:p>
            <a:endParaRPr lang="ru-RU" sz="4000" dirty="0">
              <a:latin typeface="Calibri" panose="020F0502020204030204" pitchFamily="34" charset="0"/>
            </a:endParaRPr>
          </a:p>
          <a:p>
            <a:r>
              <a:rPr lang="ru-RU" sz="4000" dirty="0">
                <a:latin typeface="Calibri" panose="020F0502020204030204" pitchFamily="34" charset="0"/>
              </a:rPr>
              <a:t>где N – </a:t>
            </a:r>
            <a:r>
              <a:rPr lang="ru-RU" sz="4000" dirty="0" err="1" smtClean="0">
                <a:latin typeface="Calibri" panose="020F0502020204030204" pitchFamily="34" charset="0"/>
              </a:rPr>
              <a:t>мощность,Вт</a:t>
            </a:r>
            <a:endParaRPr lang="ru-RU" sz="4000" dirty="0" smtClean="0">
              <a:latin typeface="Calibri" panose="020F0502020204030204" pitchFamily="34" charset="0"/>
            </a:endParaRPr>
          </a:p>
          <a:p>
            <a:r>
              <a:rPr lang="ru-RU" sz="4000" dirty="0" smtClean="0">
                <a:latin typeface="Calibri" panose="020F0502020204030204" pitchFamily="34" charset="0"/>
              </a:rPr>
              <a:t>       A </a:t>
            </a:r>
            <a:r>
              <a:rPr lang="ru-RU" sz="4000" dirty="0">
                <a:latin typeface="Calibri" panose="020F0502020204030204" pitchFamily="34" charset="0"/>
              </a:rPr>
              <a:t>- работа, </a:t>
            </a:r>
            <a:r>
              <a:rPr lang="ru-RU" sz="4000" i="1" dirty="0" smtClean="0">
                <a:latin typeface="Calibri" panose="020F0502020204030204" pitchFamily="34" charset="0"/>
              </a:rPr>
              <a:t>Дж</a:t>
            </a:r>
          </a:p>
          <a:p>
            <a:r>
              <a:rPr lang="ru-RU" sz="4000" dirty="0" smtClean="0">
                <a:latin typeface="Calibri" panose="020F0502020204030204" pitchFamily="34" charset="0"/>
              </a:rPr>
              <a:t>       t </a:t>
            </a:r>
            <a:r>
              <a:rPr lang="ru-RU" sz="4000" dirty="0">
                <a:latin typeface="Calibri" panose="020F0502020204030204" pitchFamily="34" charset="0"/>
              </a:rPr>
              <a:t>– время выполнения </a:t>
            </a:r>
            <a:r>
              <a:rPr lang="ru-RU" sz="4000" dirty="0" smtClean="0">
                <a:latin typeface="Calibri" panose="020F0502020204030204" pitchFamily="34" charset="0"/>
              </a:rPr>
              <a:t>работы, </a:t>
            </a:r>
            <a:r>
              <a:rPr lang="ru-RU" sz="4000" i="1" dirty="0" smtClean="0">
                <a:latin typeface="Calibri" panose="020F0502020204030204" pitchFamily="34" charset="0"/>
              </a:rPr>
              <a:t>с</a:t>
            </a:r>
            <a:endParaRPr lang="ru-RU" sz="4000" i="1" dirty="0">
              <a:latin typeface="Calibri" panose="020F050202020403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4750677" y="2800481"/>
                <a:ext cx="2343806" cy="1464312"/>
              </a:xfrm>
              <a:prstGeom prst="rect">
                <a:avLst/>
              </a:prstGeom>
              <a:solidFill>
                <a:srgbClr val="FFFF00"/>
              </a:solidFill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lang="en-US" sz="6600" b="1" dirty="0" smtClean="0"/>
                  <a:t> N=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6600" b="1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6600" b="1" i="1" smtClean="0">
                            <a:latin typeface="Cambria Math" panose="02040503050406030204" pitchFamily="18" charset="0"/>
                          </a:rPr>
                          <m:t>𝑨</m:t>
                        </m:r>
                      </m:num>
                      <m:den>
                        <m:r>
                          <a:rPr lang="en-US" sz="6600" b="1" i="1" smtClean="0">
                            <a:latin typeface="Cambria Math" panose="02040503050406030204" pitchFamily="18" charset="0"/>
                          </a:rPr>
                          <m:t>𝒕</m:t>
                        </m:r>
                      </m:den>
                    </m:f>
                  </m:oMath>
                </a14:m>
                <a:endParaRPr lang="ru-RU" sz="6600" b="1" dirty="0"/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50677" y="2800481"/>
                <a:ext cx="2343806" cy="1464312"/>
              </a:xfrm>
              <a:prstGeom prst="rect">
                <a:avLst/>
              </a:prstGeom>
              <a:blipFill>
                <a:blip r:embed="rId2"/>
                <a:stretch>
                  <a:fillRect l="-11429" t="-4149" b="-17012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19390219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66043" y="854755"/>
            <a:ext cx="1031064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 smtClean="0">
                <a:latin typeface="Calibri" panose="020F0502020204030204" pitchFamily="34" charset="0"/>
              </a:rPr>
              <a:t>Т.е. это физическая </a:t>
            </a:r>
            <a:r>
              <a:rPr lang="ru-RU" sz="4000" dirty="0">
                <a:latin typeface="Calibri" panose="020F0502020204030204" pitchFamily="34" charset="0"/>
              </a:rPr>
              <a:t>величина характеризует быстродействие работы, является по сути скоростью выполнения работы.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074456" y="3570154"/>
            <a:ext cx="10486269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dirty="0" smtClean="0">
                <a:solidFill>
                  <a:srgbClr val="FF0000"/>
                </a:solidFill>
                <a:latin typeface="Calibri" panose="020F0502020204030204" pitchFamily="34" charset="0"/>
              </a:rPr>
              <a:t>Запомним!!! </a:t>
            </a:r>
            <a:r>
              <a:rPr lang="ru-RU" sz="4400" dirty="0">
                <a:latin typeface="Calibri" panose="020F0502020204030204" pitchFamily="34" charset="0"/>
              </a:rPr>
              <a:t>Работа - скалярная величина!</a:t>
            </a:r>
          </a:p>
        </p:txBody>
      </p:sp>
    </p:spTree>
    <p:extLst>
      <p:ext uri="{BB962C8B-B14F-4D97-AF65-F5344CB8AC3E}">
        <p14:creationId xmlns:p14="http://schemas.microsoft.com/office/powerpoint/2010/main" val="314335254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40064" y="826954"/>
            <a:ext cx="10033965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>
                <a:latin typeface="Calibri" panose="020F0502020204030204" pitchFamily="34" charset="0"/>
                <a:ea typeface="Times New Roman" panose="02020603050405020304" pitchFamily="18" charset="0"/>
                <a:cs typeface="Helvetica" panose="020B0604020202020204" pitchFamily="34" charset="0"/>
              </a:rPr>
              <a:t>Единица измерения мощности </a:t>
            </a:r>
            <a:r>
              <a:rPr lang="en-US" sz="2800" dirty="0" smtClean="0">
                <a:latin typeface="Calibri" panose="020F0502020204030204" pitchFamily="34" charset="0"/>
                <a:ea typeface="Times New Roman" panose="02020603050405020304" pitchFamily="18" charset="0"/>
                <a:cs typeface="Helvetica" panose="020B0604020202020204" pitchFamily="34" charset="0"/>
              </a:rPr>
              <a:t>N </a:t>
            </a:r>
            <a:r>
              <a:rPr lang="ru-RU" sz="2800" dirty="0" smtClean="0">
                <a:latin typeface="Calibri" panose="020F0502020204030204" pitchFamily="34" charset="0"/>
                <a:ea typeface="Times New Roman" panose="02020603050405020304" pitchFamily="18" charset="0"/>
                <a:cs typeface="Helvetica" panose="020B0604020202020204" pitchFamily="34" charset="0"/>
              </a:rPr>
              <a:t>в </a:t>
            </a:r>
            <a:r>
              <a:rPr lang="ru-RU" sz="2800" dirty="0">
                <a:latin typeface="Calibri" panose="020F0502020204030204" pitchFamily="34" charset="0"/>
                <a:ea typeface="Times New Roman" panose="02020603050405020304" pitchFamily="18" charset="0"/>
                <a:cs typeface="Helvetica" panose="020B0604020202020204" pitchFamily="34" charset="0"/>
              </a:rPr>
              <a:t>системе «СИ» - </a:t>
            </a:r>
            <a:r>
              <a:rPr lang="ru-RU" sz="4000" b="1" dirty="0">
                <a:solidFill>
                  <a:srgbClr val="FF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Helvetica" panose="020B0604020202020204" pitchFamily="34" charset="0"/>
              </a:rPr>
              <a:t>1Вт (ватт)</a:t>
            </a:r>
            <a:endParaRPr lang="ru-RU" sz="4000" b="1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3394842" y="1644344"/>
                <a:ext cx="5112025" cy="1300549"/>
              </a:xfrm>
              <a:prstGeom prst="rect">
                <a:avLst/>
              </a:prstGeom>
              <a:solidFill>
                <a:srgbClr val="FFFF00"/>
              </a:solidFill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lang="en-US" sz="5400" b="1" dirty="0" smtClean="0">
                    <a:latin typeface="Calibri" panose="020F0502020204030204" pitchFamily="34" charset="0"/>
                  </a:rPr>
                  <a:t>1 </a:t>
                </a:r>
                <a:r>
                  <a:rPr lang="ru-RU" sz="5400" b="1" dirty="0">
                    <a:latin typeface="Calibri" panose="020F0502020204030204" pitchFamily="34" charset="0"/>
                  </a:rPr>
                  <a:t>В</a:t>
                </a:r>
                <a:r>
                  <a:rPr lang="ru-RU" sz="5400" b="1" dirty="0" smtClean="0">
                    <a:latin typeface="Calibri" panose="020F0502020204030204" pitchFamily="34" charset="0"/>
                  </a:rPr>
                  <a:t>атт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5400" b="1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5400" b="1" i="1" smtClean="0">
                            <a:latin typeface="Cambria Math" panose="02040503050406030204" pitchFamily="18" charset="0"/>
                          </a:rPr>
                          <m:t>𝟏</m:t>
                        </m:r>
                        <m:r>
                          <a:rPr lang="ru-RU" sz="5400" b="1" i="1" smtClean="0">
                            <a:latin typeface="Cambria Math" panose="02040503050406030204" pitchFamily="18" charset="0"/>
                          </a:rPr>
                          <m:t> Джоуль</m:t>
                        </m:r>
                      </m:num>
                      <m:den>
                        <m:r>
                          <a:rPr lang="ru-RU" sz="5400" b="1" i="1" smtClean="0">
                            <a:latin typeface="Cambria Math" panose="02040503050406030204" pitchFamily="18" charset="0"/>
                          </a:rPr>
                          <m:t>𝟏</m:t>
                        </m:r>
                        <m:r>
                          <a:rPr lang="ru-RU" sz="5400" b="1" i="1" smtClean="0">
                            <a:latin typeface="Cambria Math" panose="02040503050406030204" pitchFamily="18" charset="0"/>
                          </a:rPr>
                          <m:t> секунда</m:t>
                        </m:r>
                      </m:den>
                    </m:f>
                  </m:oMath>
                </a14:m>
                <a:endParaRPr lang="ru-RU" sz="5400" b="1" dirty="0">
                  <a:latin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94842" y="1644344"/>
                <a:ext cx="5112025" cy="1300549"/>
              </a:xfrm>
              <a:prstGeom prst="rect">
                <a:avLst/>
              </a:prstGeom>
              <a:blipFill>
                <a:blip r:embed="rId3"/>
                <a:stretch>
                  <a:fillRect l="-8234" t="-1408" b="-10798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Прямоугольник 4"/>
          <p:cNvSpPr/>
          <p:nvPr/>
        </p:nvSpPr>
        <p:spPr>
          <a:xfrm>
            <a:off x="561045" y="3348001"/>
            <a:ext cx="10506347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5000"/>
              </a:lnSpc>
              <a:spcAft>
                <a:spcPts val="675"/>
              </a:spcAft>
            </a:pPr>
            <a:r>
              <a:rPr lang="ru-RU" dirty="0">
                <a:solidFill>
                  <a:srgbClr val="333333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Helvetica" panose="020B0604020202020204" pitchFamily="34" charset="0"/>
              </a:rPr>
              <a:t>В технике широко используют дольные и кратные единицы мощности: милливатт (мВт), киловатт (кВт), мегаватт (МВт).</a:t>
            </a:r>
            <a:endParaRPr lang="ru-RU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48875" y="4206884"/>
            <a:ext cx="7149821" cy="20047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0645593"/>
      </p:ext>
    </p:extLst>
  </p:cSld>
  <p:clrMapOvr>
    <a:masterClrMapping/>
  </p:clrMapOvr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46</TotalTime>
  <Words>426</Words>
  <Application>Microsoft Office PowerPoint</Application>
  <PresentationFormat>Широкоэкранный</PresentationFormat>
  <Paragraphs>53</Paragraphs>
  <Slides>14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22" baseType="lpstr">
      <vt:lpstr>Arial</vt:lpstr>
      <vt:lpstr>Calibri</vt:lpstr>
      <vt:lpstr>Cambria Math</vt:lpstr>
      <vt:lpstr>Century Gothic</vt:lpstr>
      <vt:lpstr>Helvetica</vt:lpstr>
      <vt:lpstr>Times New Roman</vt:lpstr>
      <vt:lpstr>Wingdings 3</vt:lpstr>
      <vt:lpstr>Легкий дым</vt:lpstr>
      <vt:lpstr>Тема урока: Мощность. Единица измерения.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 урока: Мощность. Единица измерения.</dc:title>
  <dc:creator>user</dc:creator>
  <cp:lastModifiedBy>user</cp:lastModifiedBy>
  <cp:revision>7</cp:revision>
  <dcterms:created xsi:type="dcterms:W3CDTF">2022-03-22T02:09:05Z</dcterms:created>
  <dcterms:modified xsi:type="dcterms:W3CDTF">2024-01-08T12:58:43Z</dcterms:modified>
</cp:coreProperties>
</file>